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0" r:id="rId3"/>
    <p:sldId id="269"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78F4B-4F05-2B91-1565-C30874CBD8CC}" v="16" dt="2020-07-01T01:34:34.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6004" autoAdjust="0"/>
  </p:normalViewPr>
  <p:slideViewPr>
    <p:cSldViewPr>
      <p:cViewPr varScale="1">
        <p:scale>
          <a:sx n="78" d="100"/>
          <a:sy n="78" d="100"/>
        </p:scale>
        <p:origin x="1107"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1818" y="-90"/>
      </p:cViewPr>
      <p:guideLst>
        <p:guide orient="horz" pos="2880"/>
        <p:guide pos="216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S::2038070605@utac.u-tokyo.ac.jp::fb05febc-a287-4565-83dd-bfc8c48e9f98" providerId="AD" clId="Web-{A2E78F4B-4F05-2B91-1565-C30874CBD8CC}"/>
    <pc:docChg chg="modSld">
      <pc:chgData name="三谷　芽生子" userId="S::2038070605@utac.u-tokyo.ac.jp::fb05febc-a287-4565-83dd-bfc8c48e9f98" providerId="AD" clId="Web-{A2E78F4B-4F05-2B91-1565-C30874CBD8CC}" dt="2020-07-01T01:34:34.674" v="15" actId="14100"/>
      <pc:docMkLst>
        <pc:docMk/>
      </pc:docMkLst>
      <pc:sldChg chg="modSp">
        <pc:chgData name="三谷　芽生子" userId="S::2038070605@utac.u-tokyo.ac.jp::fb05febc-a287-4565-83dd-bfc8c48e9f98" providerId="AD" clId="Web-{A2E78F4B-4F05-2B91-1565-C30874CBD8CC}" dt="2020-07-01T01:34:34.674" v="15" actId="14100"/>
        <pc:sldMkLst>
          <pc:docMk/>
          <pc:sldMk cId="640483093" sldId="258"/>
        </pc:sldMkLst>
        <pc:spChg chg="mod">
          <ac:chgData name="三谷　芽生子" userId="S::2038070605@utac.u-tokyo.ac.jp::fb05febc-a287-4565-83dd-bfc8c48e9f98" providerId="AD" clId="Web-{A2E78F4B-4F05-2B91-1565-C30874CBD8CC}" dt="2020-07-01T01:34:30.081" v="13" actId="14100"/>
          <ac:spMkLst>
            <pc:docMk/>
            <pc:sldMk cId="640483093" sldId="258"/>
            <ac:spMk id="6" creationId="{00000000-0000-0000-0000-000000000000}"/>
          </ac:spMkLst>
        </pc:spChg>
        <pc:spChg chg="mod">
          <ac:chgData name="三谷　芽生子" userId="S::2038070605@utac.u-tokyo.ac.jp::fb05febc-a287-4565-83dd-bfc8c48e9f98" providerId="AD" clId="Web-{A2E78F4B-4F05-2B91-1565-C30874CBD8CC}" dt="2020-07-01T01:34:34.674" v="15" actId="14100"/>
          <ac:spMkLst>
            <pc:docMk/>
            <pc:sldMk cId="640483093" sldId="25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ADEC511-FD08-438E-9CFE-D01AA91FD5EC}" type="datetimeFigureOut">
              <a:rPr kumimoji="1" lang="ja-JP" altLang="en-US" smtClean="0"/>
              <a:t>2020/7/2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5AD7934-1743-4106-8647-CE6B20F5FE23}" type="datetimeFigureOut">
              <a:rPr kumimoji="1" lang="ja-JP" altLang="en-US" smtClean="0"/>
              <a:t>2020/7/2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これから法学部研究室図書室バーチャルツアーを始めます。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a:t>
            </a:fld>
            <a:endParaRPr kumimoji="1" lang="ja-JP" altLang="en-US"/>
          </a:p>
        </p:txBody>
      </p:sp>
    </p:spTree>
    <p:extLst>
      <p:ext uri="{BB962C8B-B14F-4D97-AF65-F5344CB8AC3E}">
        <p14:creationId xmlns:p14="http://schemas.microsoft.com/office/powerpoint/2010/main" val="197439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カウンターに向かって左手に進むと左側に外国法令判例資料室があります。主に欧米の法令や判例が配架されています。右側と奥の方にはタイトルＫの途中からＴｎまでの日本語雑誌が配架されています。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10</a:t>
            </a:fld>
            <a:endParaRPr kumimoji="1" lang="ja-JP" altLang="en-US"/>
          </a:p>
        </p:txBody>
      </p:sp>
    </p:spTree>
    <p:extLst>
      <p:ext uri="{BB962C8B-B14F-4D97-AF65-F5344CB8AC3E}">
        <p14:creationId xmlns:p14="http://schemas.microsoft.com/office/powerpoint/2010/main" val="144988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L5</a:t>
            </a:r>
            <a:r>
              <a:rPr kumimoji="1" lang="ja-JP" altLang="ja-JP" sz="1200" kern="1200" dirty="0">
                <a:solidFill>
                  <a:schemeClr val="tx1"/>
                </a:solidFill>
                <a:effectLst/>
                <a:latin typeface="+mn-lt"/>
                <a:ea typeface="+mn-ea"/>
                <a:cs typeface="+mn-cs"/>
              </a:rPr>
              <a:t>階には、日本語雑誌のタイトルが</a:t>
            </a:r>
            <a:r>
              <a:rPr kumimoji="1" lang="en-US" altLang="ja-JP" sz="1200" kern="1200" dirty="0">
                <a:solidFill>
                  <a:schemeClr val="tx1"/>
                </a:solidFill>
                <a:effectLst/>
                <a:latin typeface="+mn-lt"/>
                <a:ea typeface="+mn-ea"/>
                <a:cs typeface="+mn-cs"/>
              </a:rPr>
              <a:t>To</a:t>
            </a:r>
            <a:r>
              <a:rPr kumimoji="1" lang="ja-JP" altLang="ja-JP" sz="1200" kern="1200" dirty="0">
                <a:solidFill>
                  <a:schemeClr val="tx1"/>
                </a:solidFill>
                <a:effectLst/>
                <a:latin typeface="+mn-lt"/>
                <a:ea typeface="+mn-ea"/>
                <a:cs typeface="+mn-cs"/>
              </a:rPr>
              <a:t>から後の物と</a:t>
            </a:r>
            <a:r>
              <a:rPr kumimoji="1" lang="en-US" altLang="ja-JP" sz="1200" kern="1200" dirty="0">
                <a:solidFill>
                  <a:schemeClr val="tx1"/>
                </a:solidFill>
                <a:effectLst/>
                <a:latin typeface="+mn-lt"/>
                <a:ea typeface="+mn-ea"/>
                <a:cs typeface="+mn-cs"/>
              </a:rPr>
              <a:t>1975</a:t>
            </a:r>
            <a:r>
              <a:rPr kumimoji="1" lang="ja-JP" altLang="ja-JP" sz="1200" kern="1200" dirty="0">
                <a:solidFill>
                  <a:schemeClr val="tx1"/>
                </a:solidFill>
                <a:effectLst/>
                <a:latin typeface="+mn-lt"/>
                <a:ea typeface="+mn-ea"/>
                <a:cs typeface="+mn-cs"/>
              </a:rPr>
              <a:t>年以降に発行された外国語雑誌がタイトルのアルファベット順に並べてあります。</a:t>
            </a:r>
            <a:r>
              <a:rPr kumimoji="1" lang="en-US" altLang="ja-JP" sz="1200" kern="1200" dirty="0">
                <a:solidFill>
                  <a:schemeClr val="tx1"/>
                </a:solidFill>
                <a:effectLst/>
                <a:latin typeface="+mn-lt"/>
                <a:ea typeface="+mn-ea"/>
                <a:cs typeface="+mn-cs"/>
              </a:rPr>
              <a:t>1974</a:t>
            </a:r>
            <a:r>
              <a:rPr kumimoji="1" lang="ja-JP" altLang="ja-JP" sz="1200" kern="1200" dirty="0">
                <a:solidFill>
                  <a:schemeClr val="tx1"/>
                </a:solidFill>
                <a:effectLst/>
                <a:latin typeface="+mn-lt"/>
                <a:ea typeface="+mn-ea"/>
                <a:cs typeface="+mn-cs"/>
              </a:rPr>
              <a:t>年以前の外国語雑誌は</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階書庫にあります。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11</a:t>
            </a:fld>
            <a:endParaRPr kumimoji="1" lang="ja-JP" altLang="en-US"/>
          </a:p>
        </p:txBody>
      </p:sp>
    </p:spTree>
    <p:extLst>
      <p:ext uri="{BB962C8B-B14F-4D97-AF65-F5344CB8AC3E}">
        <p14:creationId xmlns:p14="http://schemas.microsoft.com/office/powerpoint/2010/main" val="2175332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階の右側には、判例室・参考資料室があります。判例室・参考資料室には、日本の判例類と参考図書があります。奥にはプリペイドカード式コピー機もあります。</a:t>
            </a:r>
          </a:p>
          <a:p>
            <a:r>
              <a:rPr kumimoji="1" lang="ja-JP" altLang="ja-JP" sz="1200" kern="1200" dirty="0">
                <a:solidFill>
                  <a:schemeClr val="tx1"/>
                </a:solidFill>
                <a:effectLst/>
                <a:latin typeface="+mn-lt"/>
                <a:ea typeface="+mn-ea"/>
                <a:cs typeface="+mn-cs"/>
              </a:rPr>
              <a:t>左側の目録カードコーナーの奥に、共同利用端末とプリンタも設置されています。自習室の端末同様に</a:t>
            </a:r>
            <a:r>
              <a:rPr kumimoji="1" lang="en-US" altLang="ja-JP" sz="1200" kern="1200" dirty="0">
                <a:solidFill>
                  <a:schemeClr val="tx1"/>
                </a:solidFill>
                <a:effectLst/>
                <a:latin typeface="+mn-lt"/>
                <a:ea typeface="+mn-ea"/>
                <a:cs typeface="+mn-cs"/>
              </a:rPr>
              <a:t>ECCS</a:t>
            </a:r>
            <a:r>
              <a:rPr kumimoji="1" lang="ja-JP" altLang="ja-JP" sz="1200" kern="1200" dirty="0">
                <a:solidFill>
                  <a:schemeClr val="tx1"/>
                </a:solidFill>
                <a:effectLst/>
                <a:latin typeface="+mn-lt"/>
                <a:ea typeface="+mn-ea"/>
                <a:cs typeface="+mn-cs"/>
              </a:rPr>
              <a:t>利用権付与済みの</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Account</a:t>
            </a:r>
            <a:r>
              <a:rPr kumimoji="1" lang="ja-JP" altLang="ja-JP" sz="1200" kern="1200" dirty="0">
                <a:solidFill>
                  <a:schemeClr val="tx1"/>
                </a:solidFill>
                <a:effectLst/>
                <a:latin typeface="+mn-lt"/>
                <a:ea typeface="+mn-ea"/>
                <a:cs typeface="+mn-cs"/>
              </a:rPr>
              <a:t>でログインしデータベースの検索や閲覧ができます。プリンタはプリペイドカードだけでなく、</a:t>
            </a:r>
            <a:r>
              <a:rPr kumimoji="1" lang="en-US" altLang="ja-JP" sz="1200" kern="1200" dirty="0">
                <a:solidFill>
                  <a:schemeClr val="tx1"/>
                </a:solidFill>
                <a:effectLst/>
                <a:latin typeface="+mn-lt"/>
                <a:ea typeface="+mn-ea"/>
                <a:cs typeface="+mn-cs"/>
              </a:rPr>
              <a:t>SUICA</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PASMO</a:t>
            </a:r>
            <a:r>
              <a:rPr kumimoji="1" lang="ja-JP" altLang="ja-JP" sz="1200" kern="1200" dirty="0">
                <a:solidFill>
                  <a:schemeClr val="tx1"/>
                </a:solidFill>
                <a:effectLst/>
                <a:latin typeface="+mn-lt"/>
                <a:ea typeface="+mn-ea"/>
                <a:cs typeface="+mn-cs"/>
              </a:rPr>
              <a:t>などの交通系電子マネーでの支払いも可能です。なお、プリペイドカードや</a:t>
            </a:r>
            <a:r>
              <a:rPr kumimoji="1" lang="en-US" altLang="ja-JP" sz="1200" kern="1200" dirty="0">
                <a:solidFill>
                  <a:schemeClr val="tx1"/>
                </a:solidFill>
                <a:effectLst/>
                <a:latin typeface="+mn-lt"/>
                <a:ea typeface="+mn-ea"/>
                <a:cs typeface="+mn-cs"/>
              </a:rPr>
              <a:t>IC</a:t>
            </a:r>
            <a:r>
              <a:rPr kumimoji="1" lang="ja-JP" altLang="ja-JP" sz="1200" kern="1200" dirty="0">
                <a:solidFill>
                  <a:schemeClr val="tx1"/>
                </a:solidFill>
                <a:effectLst/>
                <a:latin typeface="+mn-lt"/>
                <a:ea typeface="+mn-ea"/>
                <a:cs typeface="+mn-cs"/>
              </a:rPr>
              <a:t>カードの取り出しは、必ず画面の指示に従ってください。手で引き抜くことはエラーの原因となります。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12</a:t>
            </a:fld>
            <a:endParaRPr kumimoji="1" lang="ja-JP" altLang="en-US"/>
          </a:p>
        </p:txBody>
      </p:sp>
    </p:spTree>
    <p:extLst>
      <p:ext uri="{BB962C8B-B14F-4D97-AF65-F5344CB8AC3E}">
        <p14:creationId xmlns:p14="http://schemas.microsoft.com/office/powerpoint/2010/main" val="251864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階まで書庫があります。書庫に入るときは、カードリーダに学生証を当ててください。　書庫から出るときは、サムターンを回してドアを開けてください。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13</a:t>
            </a:fld>
            <a:endParaRPr kumimoji="1" lang="ja-JP" altLang="en-US"/>
          </a:p>
        </p:txBody>
      </p:sp>
    </p:spTree>
    <p:extLst>
      <p:ext uri="{BB962C8B-B14F-4D97-AF65-F5344CB8AC3E}">
        <p14:creationId xmlns:p14="http://schemas.microsoft.com/office/powerpoint/2010/main" val="122713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図書は集密書庫に配架されています。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a:t>
            </a:r>
            <a:r>
              <a:rPr kumimoji="1" lang="ja-JP" altLang="ja-JP" sz="1200" kern="1200" dirty="0">
                <a:solidFill>
                  <a:schemeClr val="tx1"/>
                </a:solidFill>
                <a:effectLst/>
                <a:latin typeface="+mn-lt"/>
                <a:ea typeface="+mn-ea"/>
                <a:cs typeface="+mn-cs"/>
              </a:rPr>
              <a:t>が「法・図」と表示されます。各書架に図書の請求記号が表示してありますので、利用したい図書が配架されている書架を開けて取り出してください。書庫の資料も当日内なら自習室まで持ち出すことができます。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14</a:t>
            </a:fld>
            <a:endParaRPr kumimoji="1" lang="ja-JP" altLang="en-US"/>
          </a:p>
        </p:txBody>
      </p:sp>
    </p:spTree>
    <p:extLst>
      <p:ext uri="{BB962C8B-B14F-4D97-AF65-F5344CB8AC3E}">
        <p14:creationId xmlns:p14="http://schemas.microsoft.com/office/powerpoint/2010/main" val="122214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法科大学院生用ラウンジの向い側にブックポストが</a:t>
            </a:r>
            <a:r>
              <a:rPr kumimoji="1" lang="ja-JP" altLang="en-US" sz="1200" kern="1200" dirty="0">
                <a:solidFill>
                  <a:schemeClr val="tx1"/>
                </a:solidFill>
                <a:effectLst/>
                <a:latin typeface="+mn-lt"/>
                <a:ea typeface="+mn-ea"/>
                <a:cs typeface="+mn-cs"/>
              </a:rPr>
              <a:t>あり、</a:t>
            </a:r>
            <a:r>
              <a:rPr kumimoji="1" lang="ja-JP" altLang="ja-JP" sz="1200" kern="1200" dirty="0">
                <a:solidFill>
                  <a:schemeClr val="tx1"/>
                </a:solidFill>
                <a:effectLst/>
                <a:latin typeface="+mn-lt"/>
                <a:ea typeface="+mn-ea"/>
                <a:cs typeface="+mn-cs"/>
              </a:rPr>
              <a:t>資料の返却ができます。</a:t>
            </a:r>
            <a:r>
              <a:rPr kumimoji="1" lang="ja-JP" altLang="en-US" sz="1200" kern="1200" dirty="0">
                <a:solidFill>
                  <a:schemeClr val="tx1"/>
                </a:solidFill>
                <a:effectLst/>
                <a:latin typeface="+mn-lt"/>
                <a:ea typeface="+mn-ea"/>
                <a:cs typeface="+mn-cs"/>
              </a:rPr>
              <a:t>ただし、</a:t>
            </a:r>
            <a:r>
              <a:rPr kumimoji="1" lang="ja-JP" altLang="ja-JP" sz="1200" kern="1200" dirty="0">
                <a:solidFill>
                  <a:schemeClr val="tx1"/>
                </a:solidFill>
                <a:effectLst/>
                <a:latin typeface="+mn-lt"/>
                <a:ea typeface="+mn-ea"/>
                <a:cs typeface="+mn-cs"/>
              </a:rPr>
              <a:t>他キャンパスや他大学の資料はカウンターに返却してください。</a:t>
            </a:r>
          </a:p>
          <a:p>
            <a:r>
              <a:rPr kumimoji="1" lang="ja-JP" altLang="ja-JP" sz="1200" kern="1200" dirty="0">
                <a:solidFill>
                  <a:schemeClr val="tx1"/>
                </a:solidFill>
                <a:effectLst/>
                <a:latin typeface="+mn-lt"/>
                <a:ea typeface="+mn-ea"/>
                <a:cs typeface="+mn-cs"/>
              </a:rPr>
              <a:t>以上でバーチャルツアーは終了です。ありがとうございました。</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15</a:t>
            </a:fld>
            <a:endParaRPr kumimoji="1" lang="ja-JP" altLang="en-US"/>
          </a:p>
        </p:txBody>
      </p:sp>
    </p:spTree>
    <p:extLst>
      <p:ext uri="{BB962C8B-B14F-4D97-AF65-F5344CB8AC3E}">
        <p14:creationId xmlns:p14="http://schemas.microsoft.com/office/powerpoint/2010/main" val="133231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科大学院生の皆様は、当室所蔵資料の閲覧、複写、当日貸出、図書室内の専用棚への取り置きが可能です。書庫に入ることもできますので、ご自身で本をお探しいただけます。また、他館からの図書や文献複写物の取り寄せも出来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2</a:t>
            </a:fld>
            <a:endParaRPr kumimoji="1" lang="ja-JP" altLang="en-US"/>
          </a:p>
        </p:txBody>
      </p:sp>
    </p:spTree>
    <p:extLst>
      <p:ext uri="{BB962C8B-B14F-4D97-AF65-F5344CB8AC3E}">
        <p14:creationId xmlns:p14="http://schemas.microsoft.com/office/powerpoint/2010/main" val="15383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通常時、</a:t>
            </a:r>
            <a:r>
              <a:rPr kumimoji="1" lang="ja-JP" altLang="ja-JP" sz="1200" kern="1200" dirty="0">
                <a:solidFill>
                  <a:schemeClr val="tx1"/>
                </a:solidFill>
                <a:effectLst/>
                <a:latin typeface="+mn-lt"/>
                <a:ea typeface="+mn-ea"/>
                <a:cs typeface="+mn-cs"/>
              </a:rPr>
              <a:t>図書室へ行くには、法学部</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号館入口で学生証をカードリーダーにタッチして入館し、右手の階段から</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階に上ってください。</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階にある法学部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号館への連絡通路を通り、</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号館の長い</a:t>
            </a:r>
            <a:r>
              <a:rPr kumimoji="1" lang="ja-JP" altLang="en-US" sz="1200" kern="1200" dirty="0">
                <a:solidFill>
                  <a:schemeClr val="tx1"/>
                </a:solidFill>
                <a:effectLst/>
                <a:latin typeface="+mn-lt"/>
                <a:ea typeface="+mn-ea"/>
                <a:cs typeface="+mn-cs"/>
              </a:rPr>
              <a:t>廊下</a:t>
            </a:r>
            <a:r>
              <a:rPr kumimoji="1" lang="ja-JP" altLang="ja-JP" sz="1200" kern="1200" dirty="0">
                <a:solidFill>
                  <a:schemeClr val="tx1"/>
                </a:solidFill>
                <a:effectLst/>
                <a:latin typeface="+mn-lt"/>
                <a:ea typeface="+mn-ea"/>
                <a:cs typeface="+mn-cs"/>
              </a:rPr>
              <a:t>の突き当りを左に曲がると図書室入口があります。平日の</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時は法学部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号館正面玄関から入り、エレベーターで</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階に上ることができます。</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号館は研究室のある建物なので、静粛にしてください。セルフツアーをする方は歩きスマホは絶対にしないでください。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3</a:t>
            </a:fld>
            <a:endParaRPr kumimoji="1" lang="ja-JP" altLang="en-US"/>
          </a:p>
        </p:txBody>
      </p:sp>
    </p:spTree>
    <p:extLst>
      <p:ext uri="{BB962C8B-B14F-4D97-AF65-F5344CB8AC3E}">
        <p14:creationId xmlns:p14="http://schemas.microsoft.com/office/powerpoint/2010/main" val="23332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こちらが法学部研究室図書室のカウンターです。図書室に入る際は、必ず学生証を見せて入室してください。</a:t>
            </a:r>
            <a:r>
              <a:rPr kumimoji="1" lang="ja-JP" altLang="en-US" sz="1200" kern="1200" dirty="0">
                <a:solidFill>
                  <a:schemeClr val="tx1"/>
                </a:solidFill>
                <a:effectLst/>
                <a:latin typeface="+mn-lt"/>
                <a:ea typeface="+mn-ea"/>
                <a:cs typeface="+mn-cs"/>
              </a:rPr>
              <a:t>また、入退室時刻の記録をお願いします。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階に図書室入口がありますが、図書室エリアでは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階と呼びます。図書室は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階までの</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階層になっています。</a:t>
            </a:r>
          </a:p>
          <a:p>
            <a:r>
              <a:rPr kumimoji="1" lang="ja-JP" altLang="ja-JP" sz="1200" kern="1200" dirty="0">
                <a:solidFill>
                  <a:schemeClr val="tx1"/>
                </a:solidFill>
                <a:effectLst/>
                <a:latin typeface="+mn-lt"/>
                <a:ea typeface="+mn-ea"/>
                <a:cs typeface="+mn-cs"/>
              </a:rPr>
              <a:t>図書室の開室時間は、</a:t>
            </a:r>
            <a:r>
              <a:rPr kumimoji="1" lang="ja-JP" altLang="en-US" sz="1200" kern="1200" dirty="0">
                <a:solidFill>
                  <a:schemeClr val="tx1"/>
                </a:solidFill>
                <a:effectLst/>
                <a:latin typeface="+mn-lt"/>
                <a:ea typeface="+mn-ea"/>
                <a:cs typeface="+mn-cs"/>
              </a:rPr>
              <a:t>通常時は、</a:t>
            </a:r>
            <a:r>
              <a:rPr kumimoji="1" lang="ja-JP" altLang="ja-JP" sz="1200" kern="1200" dirty="0">
                <a:solidFill>
                  <a:schemeClr val="tx1"/>
                </a:solidFill>
                <a:effectLst/>
                <a:latin typeface="+mn-lt"/>
                <a:ea typeface="+mn-ea"/>
                <a:cs typeface="+mn-cs"/>
              </a:rPr>
              <a:t>平日は</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時、土曜日は</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分までです。</a:t>
            </a:r>
            <a:r>
              <a:rPr kumimoji="1" lang="ja-JP" altLang="en-US" sz="1200" kern="1200" dirty="0">
                <a:solidFill>
                  <a:schemeClr val="tx1"/>
                </a:solidFill>
                <a:effectLst/>
                <a:latin typeface="+mn-lt"/>
                <a:ea typeface="+mn-ea"/>
                <a:cs typeface="+mn-cs"/>
              </a:rPr>
              <a:t>ただし、現在は、東京大学活動制限レベル</a:t>
            </a:r>
            <a:r>
              <a:rPr kumimoji="1" lang="en-US" altLang="ja-JP" sz="1200" kern="1200" dirty="0">
                <a:solidFill>
                  <a:schemeClr val="tx1"/>
                </a:solidFill>
                <a:effectLst/>
                <a:latin typeface="+mn-lt"/>
                <a:ea typeface="+mn-ea"/>
                <a:cs typeface="+mn-cs"/>
              </a:rPr>
              <a:t>0.5</a:t>
            </a:r>
            <a:r>
              <a:rPr kumimoji="1" lang="ja-JP" altLang="en-US" sz="1200" kern="1200" dirty="0">
                <a:solidFill>
                  <a:schemeClr val="tx1"/>
                </a:solidFill>
                <a:effectLst/>
                <a:latin typeface="+mn-lt"/>
                <a:ea typeface="+mn-ea"/>
                <a:cs typeface="+mn-cs"/>
              </a:rPr>
              <a:t>のため平日</a:t>
            </a:r>
            <a:r>
              <a:rPr kumimoji="1" lang="en-US" altLang="ja-JP" sz="1200" kern="1200" dirty="0">
                <a:solidFill>
                  <a:schemeClr val="tx1"/>
                </a:solidFill>
                <a:effectLst/>
                <a:latin typeface="+mn-lt"/>
                <a:ea typeface="+mn-ea"/>
                <a:cs typeface="+mn-cs"/>
              </a:rPr>
              <a:t>10</a:t>
            </a:r>
            <a:r>
              <a:rPr kumimoji="1" lang="ja-JP" altLang="en-US"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16</a:t>
            </a:r>
            <a:r>
              <a:rPr kumimoji="1" lang="ja-JP" altLang="en-US" sz="1200" kern="1200" dirty="0">
                <a:solidFill>
                  <a:schemeClr val="tx1"/>
                </a:solidFill>
                <a:effectLst/>
                <a:latin typeface="+mn-lt"/>
                <a:ea typeface="+mn-ea"/>
                <a:cs typeface="+mn-cs"/>
              </a:rPr>
              <a:t>時までの開室となっています。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図書室内は飲食禁止です。携帯電話の通話もご遠慮ください。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4</a:t>
            </a:fld>
            <a:endParaRPr kumimoji="1" lang="ja-JP" altLang="en-US"/>
          </a:p>
        </p:txBody>
      </p:sp>
    </p:spTree>
    <p:extLst>
      <p:ext uri="{BB962C8B-B14F-4D97-AF65-F5344CB8AC3E}">
        <p14:creationId xmlns:p14="http://schemas.microsoft.com/office/powerpoint/2010/main" val="109626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図書室に入って右手にロッカーがあります。バッグ等はロッカーに入れて下さい。</a:t>
            </a:r>
            <a:r>
              <a:rPr kumimoji="1" lang="ja-JP" altLang="en-US" sz="1200" kern="1200" dirty="0">
                <a:solidFill>
                  <a:schemeClr val="tx1"/>
                </a:solidFill>
                <a:effectLst/>
                <a:latin typeface="+mn-lt"/>
                <a:ea typeface="+mn-ea"/>
                <a:cs typeface="+mn-cs"/>
              </a:rPr>
              <a:t>貴重品などを袋に入れて持ち歩きたい方は、透明の袋を各自ご用意ください。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5</a:t>
            </a:fld>
            <a:endParaRPr kumimoji="1" lang="ja-JP" altLang="en-US"/>
          </a:p>
        </p:txBody>
      </p:sp>
    </p:spTree>
    <p:extLst>
      <p:ext uri="{BB962C8B-B14F-4D97-AF65-F5344CB8AC3E}">
        <p14:creationId xmlns:p14="http://schemas.microsoft.com/office/powerpoint/2010/main" val="285693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通路の左側に閲覧室と図書室資料複写用のコピー機と</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があります。コピー機は、現金式とプリペイドカード式があります。図書や雑誌をコピーできる範囲は著作権法で定められていますので、コピーを取る前に文献複写申込書に記入して、資料と一緒にカウンターに持ってきてください。コピー料金はモノクロ</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円、カラー</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円です。</a:t>
            </a:r>
          </a:p>
          <a:p>
            <a:r>
              <a:rPr kumimoji="1" lang="ja-JP" altLang="ja-JP" sz="1200" kern="1200" dirty="0">
                <a:solidFill>
                  <a:schemeClr val="tx1"/>
                </a:solidFill>
                <a:effectLst/>
                <a:latin typeface="+mn-lt"/>
                <a:ea typeface="+mn-ea"/>
                <a:cs typeface="+mn-cs"/>
              </a:rPr>
              <a:t>また、ここでは学内の無線</a:t>
            </a:r>
            <a:r>
              <a:rPr kumimoji="1" lang="en-US" altLang="ja-JP" sz="1200" kern="1200" dirty="0">
                <a:solidFill>
                  <a:schemeClr val="tx1"/>
                </a:solidFill>
                <a:effectLst/>
                <a:latin typeface="+mn-lt"/>
                <a:ea typeface="+mn-ea"/>
                <a:cs typeface="+mn-cs"/>
              </a:rPr>
              <a:t>LAN</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WiFi</a:t>
            </a:r>
            <a:r>
              <a:rPr kumimoji="1" lang="ja-JP" altLang="ja-JP" sz="1200" kern="1200" dirty="0">
                <a:solidFill>
                  <a:schemeClr val="tx1"/>
                </a:solidFill>
                <a:effectLst/>
                <a:latin typeface="+mn-lt"/>
                <a:ea typeface="+mn-ea"/>
                <a:cs typeface="+mn-cs"/>
              </a:rPr>
              <a:t>）が利用できます。窓側の席の上には、持ち込みの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用にコンセントがあります。</a:t>
            </a:r>
          </a:p>
          <a:p>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検索用端末は各階にあります。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6</a:t>
            </a:fld>
            <a:endParaRPr kumimoji="1" lang="ja-JP" altLang="en-US"/>
          </a:p>
        </p:txBody>
      </p:sp>
    </p:spTree>
    <p:extLst>
      <p:ext uri="{BB962C8B-B14F-4D97-AF65-F5344CB8AC3E}">
        <p14:creationId xmlns:p14="http://schemas.microsoft.com/office/powerpoint/2010/main" val="355135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ロッカーの前を通り過ぎて右に曲がると日本語雑誌コーナーがあります。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「法・雑誌」と表示されます。雑誌はタイトルのアルファベット順に配架されています。ただし、大学の紀要類は、雑誌のタイトルの前に大学名を付けた順番で並べてあります。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7</a:t>
            </a:fld>
            <a:endParaRPr kumimoji="1" lang="ja-JP" altLang="en-US"/>
          </a:p>
        </p:txBody>
      </p:sp>
    </p:spTree>
    <p:extLst>
      <p:ext uri="{BB962C8B-B14F-4D97-AF65-F5344CB8AC3E}">
        <p14:creationId xmlns:p14="http://schemas.microsoft.com/office/powerpoint/2010/main" val="103311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日本語雑誌コーナーの奥に法科大学院図書コーナーがあります。法科大学院生がよく利用する図書や雑誌、判例集などをこちらに揃えています。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法科」と表示されます。法学部研究室図書室では、資料の貸出しをしていません。それは、資料の紛失を防ぎ、他のより多くの利用者と共同で利用するためです。ですが、こちらのコーナーの資料は、当日内なら自習室まで持ち出すことができます。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p>
          <a:p>
            <a:r>
              <a:rPr kumimoji="1" lang="ja-JP" altLang="ja-JP" sz="1200" kern="1200" dirty="0">
                <a:solidFill>
                  <a:schemeClr val="tx1"/>
                </a:solidFill>
                <a:effectLst/>
                <a:latin typeface="+mn-lt"/>
                <a:ea typeface="+mn-ea"/>
                <a:cs typeface="+mn-cs"/>
              </a:rPr>
              <a:t>このコーナーには、「法科大学院用図書購入申込書」があります。もし、このコーナーに備え付けてほしい図書があったら、この申込書に記入してカウンターまでお持ちください。メールでも申し込み可能です。図書・学術情報委員会で検討し、購入を決定し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8</a:t>
            </a:fld>
            <a:endParaRPr kumimoji="1" lang="ja-JP" altLang="en-US"/>
          </a:p>
        </p:txBody>
      </p:sp>
    </p:spTree>
    <p:extLst>
      <p:ext uri="{BB962C8B-B14F-4D97-AF65-F5344CB8AC3E}">
        <p14:creationId xmlns:p14="http://schemas.microsoft.com/office/powerpoint/2010/main" val="401131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カウンターでは、資料の一時持ち出しや取り置きの手続き、資料の探し方やデータベース関連の案内、</a:t>
            </a:r>
            <a:r>
              <a:rPr kumimoji="1" lang="en-US" altLang="ja-JP" sz="1200" kern="1200" dirty="0" err="1">
                <a:solidFill>
                  <a:schemeClr val="tx1"/>
                </a:solidFill>
                <a:effectLst/>
                <a:latin typeface="+mn-lt"/>
                <a:ea typeface="+mn-ea"/>
                <a:cs typeface="+mn-cs"/>
              </a:rPr>
              <a:t>MyOPAC</a:t>
            </a:r>
            <a:r>
              <a:rPr kumimoji="1" lang="ja-JP" altLang="ja-JP" sz="1200" kern="1200" dirty="0">
                <a:solidFill>
                  <a:schemeClr val="tx1"/>
                </a:solidFill>
                <a:effectLst/>
                <a:latin typeface="+mn-lt"/>
                <a:ea typeface="+mn-ea"/>
                <a:cs typeface="+mn-cs"/>
              </a:rPr>
              <a:t>で駒場や柏など他キャンパスにある図書を取り寄せたり、文献のコピーを取り寄せたりした場合の受け取り、他大学の図書館へ行って直接資料を見たりしたいときの紹介状発行の手続き、など様々なサービスを行っています。図書室の利用に関してわからないことがあったら、カウンターの職員にお尋ね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9</a:t>
            </a:fld>
            <a:endParaRPr kumimoji="1" lang="ja-JP" altLang="en-US"/>
          </a:p>
        </p:txBody>
      </p:sp>
    </p:spTree>
    <p:extLst>
      <p:ext uri="{BB962C8B-B14F-4D97-AF65-F5344CB8AC3E}">
        <p14:creationId xmlns:p14="http://schemas.microsoft.com/office/powerpoint/2010/main" val="418071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2020/7/2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2020/7/2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40054" y="116632"/>
            <a:ext cx="8829675" cy="64807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098" y="1464342"/>
            <a:ext cx="5433198" cy="5493050"/>
          </a:xfrm>
          <a:prstGeom prst="rect">
            <a:avLst/>
          </a:prstGeom>
          <a:effectLst>
            <a:softEdge rad="635000"/>
          </a:effectLst>
        </p:spPr>
      </p:pic>
      <p:sp>
        <p:nvSpPr>
          <p:cNvPr id="3" name="サブタイトル 2"/>
          <p:cNvSpPr>
            <a:spLocks noGrp="1"/>
          </p:cNvSpPr>
          <p:nvPr>
            <p:ph type="subTitle" idx="1"/>
          </p:nvPr>
        </p:nvSpPr>
        <p:spPr>
          <a:xfrm>
            <a:off x="827584" y="323124"/>
            <a:ext cx="7704856" cy="1152128"/>
          </a:xfrm>
        </p:spPr>
        <p:txBody>
          <a:bodyPr anchor="ctr" anchorCtr="0">
            <a:noAutofit/>
          </a:bodyPr>
          <a:lstStyle/>
          <a:p>
            <a:r>
              <a:rPr kumimoji="1" lang="ja-JP" altLang="en-US" sz="4000" dirty="0">
                <a:solidFill>
                  <a:schemeClr val="tx1"/>
                </a:solidFill>
                <a:latin typeface="HGS明朝E" panose="02020900000000000000" pitchFamily="18" charset="-128"/>
                <a:ea typeface="HGS明朝E" panose="02020900000000000000" pitchFamily="18" charset="-128"/>
              </a:rPr>
              <a:t>ようこそ法学部研究室図書室へ</a:t>
            </a:r>
            <a:endParaRPr kumimoji="1" lang="en-US" altLang="ja-JP" sz="4000" dirty="0">
              <a:solidFill>
                <a:schemeClr val="tx1"/>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35631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normAutofit fontScale="90000"/>
          </a:bodyPr>
          <a:lstStyle/>
          <a:p>
            <a:r>
              <a:rPr lang="ja-JP" altLang="en-US" dirty="0"/>
              <a:t>外国法令判例資料室</a:t>
            </a:r>
            <a:br>
              <a:rPr lang="en-US" altLang="ja-JP" dirty="0"/>
            </a:br>
            <a:r>
              <a:rPr lang="ja-JP" altLang="en-US" dirty="0"/>
              <a:t>日本語雑誌コーナー（続き）</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0"/>
            <a:ext cx="6060346" cy="4525963"/>
          </a:xfrm>
        </p:spPr>
      </p:pic>
      <p:sp>
        <p:nvSpPr>
          <p:cNvPr id="5" name="四角形吹き出し 4"/>
          <p:cNvSpPr/>
          <p:nvPr/>
        </p:nvSpPr>
        <p:spPr>
          <a:xfrm>
            <a:off x="377721" y="1700808"/>
            <a:ext cx="2467637" cy="864096"/>
          </a:xfrm>
          <a:prstGeom prst="wedgeRectCallout">
            <a:avLst>
              <a:gd name="adj1" fmla="val 47293"/>
              <a:gd name="adj2" fmla="val 1189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外国法令判例資料室</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r>
              <a:rPr kumimoji="1" lang="ja-JP" altLang="en-US" sz="1400" b="1" dirty="0">
                <a:solidFill>
                  <a:srgbClr val="FF0000"/>
                </a:solidFill>
              </a:rPr>
              <a:t>「法・外国法」</a:t>
            </a:r>
            <a:endParaRPr kumimoji="1" lang="en-US" altLang="ja-JP" sz="1400" b="1" dirty="0">
              <a:solidFill>
                <a:srgbClr val="FF0000"/>
              </a:solidFill>
            </a:endParaRPr>
          </a:p>
        </p:txBody>
      </p:sp>
      <p:sp>
        <p:nvSpPr>
          <p:cNvPr id="6" name="四角形吹き出し 5"/>
          <p:cNvSpPr/>
          <p:nvPr/>
        </p:nvSpPr>
        <p:spPr>
          <a:xfrm>
            <a:off x="5580112" y="1910931"/>
            <a:ext cx="3115709" cy="864096"/>
          </a:xfrm>
          <a:prstGeom prst="wedgeRectCallout">
            <a:avLst>
              <a:gd name="adj1" fmla="val 2187"/>
              <a:gd name="adj2" fmla="val 14440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日本語雑誌コーナー（</a:t>
            </a:r>
            <a:r>
              <a:rPr lang="en-US" altLang="ja-JP" b="1" dirty="0" err="1">
                <a:solidFill>
                  <a:schemeClr val="tx1"/>
                </a:solidFill>
                <a:latin typeface="+mn-ea"/>
              </a:rPr>
              <a:t>Tn</a:t>
            </a:r>
            <a:r>
              <a:rPr lang="ja-JP" altLang="en-US" b="1" dirty="0">
                <a:solidFill>
                  <a:schemeClr val="tx1"/>
                </a:solidFill>
                <a:latin typeface="+mn-ea"/>
              </a:rPr>
              <a:t>まで）</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8" name="曲折矢印 7"/>
          <p:cNvSpPr/>
          <p:nvPr/>
        </p:nvSpPr>
        <p:spPr>
          <a:xfrm>
            <a:off x="3995936" y="3789040"/>
            <a:ext cx="1224136" cy="2664296"/>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3923930" y="4378724"/>
            <a:ext cx="492443" cy="1714572"/>
          </a:xfrm>
          <a:prstGeom prst="rect">
            <a:avLst/>
          </a:prstGeom>
          <a:noFill/>
        </p:spPr>
        <p:txBody>
          <a:bodyPr vert="eaVert" wrap="non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Ｌ（エル）５階へ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0"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377720" y="3321293"/>
            <a:ext cx="2898135"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主に欧米の法令・判例が配架されています。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4480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図書室Ｌ５階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6" y="1600200"/>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日本語雑誌（</a:t>
            </a:r>
            <a:r>
              <a:rPr lang="en-US" altLang="ja-JP" b="1" dirty="0">
                <a:solidFill>
                  <a:schemeClr val="tx1"/>
                </a:solidFill>
                <a:latin typeface="+mn-ea"/>
              </a:rPr>
              <a:t>To</a:t>
            </a:r>
            <a:r>
              <a:rPr lang="ja-JP" altLang="en-US" b="1" dirty="0">
                <a:solidFill>
                  <a:schemeClr val="tx1"/>
                </a:solidFill>
                <a:latin typeface="+mn-ea"/>
              </a:rPr>
              <a:t>以降）</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外国語雑誌（</a:t>
            </a:r>
            <a:r>
              <a:rPr lang="en-US" altLang="ja-JP" b="1" dirty="0">
                <a:solidFill>
                  <a:schemeClr val="tx1"/>
                </a:solidFill>
                <a:latin typeface="+mn-ea"/>
              </a:rPr>
              <a:t>1975</a:t>
            </a:r>
            <a:r>
              <a:rPr lang="ja-JP" altLang="en-US" b="1" dirty="0">
                <a:solidFill>
                  <a:schemeClr val="tx1"/>
                </a:solidFill>
                <a:latin typeface="+mn-ea"/>
              </a:rPr>
              <a:t>年以降）</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8" name="下矢印吹き出し 7"/>
          <p:cNvSpPr/>
          <p:nvPr/>
        </p:nvSpPr>
        <p:spPr>
          <a:xfrm>
            <a:off x="3563888" y="5589240"/>
            <a:ext cx="1872208"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53236" y="5733256"/>
            <a:ext cx="1782860" cy="400110"/>
          </a:xfrm>
          <a:prstGeom prst="rect">
            <a:avLst/>
          </a:prstGeom>
          <a:noFill/>
        </p:spPr>
        <p:txBody>
          <a:bodyPr wrap="non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Ｌ（エル）４階</a:t>
            </a:r>
            <a:r>
              <a:rPr kumimoji="1" lang="ja-JP" altLang="en-US" sz="2000" dirty="0">
                <a:latin typeface="HGP創英角ﾎﾟｯﾌﾟ体" panose="040B0A00000000000000" pitchFamily="50" charset="-128"/>
                <a:ea typeface="HGP創英角ﾎﾟｯﾌﾟ体" panose="040B0A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1974</a:t>
            </a:r>
            <a:r>
              <a:rPr lang="ja-JP" altLang="en-US" dirty="0">
                <a:latin typeface="HG丸ｺﾞｼｯｸM-PRO" panose="020F0600000000000000" pitchFamily="50" charset="-128"/>
                <a:ea typeface="HG丸ｺﾞｼｯｸM-PRO" panose="020F0600000000000000" pitchFamily="50" charset="-128"/>
              </a:rPr>
              <a:t>年以前の外国語雑誌は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Ｌ（エル）</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階書庫にあり</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518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図書室Ｌ４階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0"/>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5" y="2400915"/>
            <a:ext cx="1913509" cy="2468245"/>
          </a:xfrm>
          <a:prstGeom prst="rect">
            <a:avLst/>
          </a:prstGeom>
          <a:ln w="38100" cmpd="sng">
            <a:solidFill>
              <a:schemeClr val="bg1"/>
            </a:solidFill>
          </a:ln>
          <a:effectLst/>
        </p:spPr>
      </p:pic>
      <p:sp>
        <p:nvSpPr>
          <p:cNvPr id="5" name="右矢印吹き出し 4"/>
          <p:cNvSpPr/>
          <p:nvPr/>
        </p:nvSpPr>
        <p:spPr>
          <a:xfrm>
            <a:off x="4788024" y="2999853"/>
            <a:ext cx="2952328" cy="1077219"/>
          </a:xfrm>
          <a:prstGeom prst="right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52211" y="2999854"/>
            <a:ext cx="1980029" cy="1077218"/>
          </a:xfrm>
          <a:prstGeom prst="rect">
            <a:avLst/>
          </a:prstGeom>
          <a:noFill/>
        </p:spPr>
        <p:txBody>
          <a:bodyPr wrap="none" rtlCol="0">
            <a:spAutoFit/>
          </a:bodyPr>
          <a:lstStyle/>
          <a:p>
            <a:r>
              <a:rPr kumimoji="1" lang="ja-JP" altLang="en-US" b="1" dirty="0">
                <a:latin typeface="+mn-ea"/>
              </a:rPr>
              <a:t>判例室</a:t>
            </a:r>
            <a:endParaRPr kumimoji="1" lang="en-US" altLang="ja-JP" b="1" dirty="0">
              <a:latin typeface="+mn-ea"/>
            </a:endParaRPr>
          </a:p>
          <a:p>
            <a:r>
              <a:rPr lang="ja-JP" altLang="en-US" b="1" dirty="0">
                <a:latin typeface="+mn-ea"/>
              </a:rPr>
              <a:t>参考資料室</a:t>
            </a:r>
            <a:endParaRPr lang="en-US" altLang="ja-JP" b="1" dirty="0">
              <a:latin typeface="+mn-ea"/>
            </a:endParaRPr>
          </a:p>
          <a:p>
            <a:r>
              <a:rPr kumimoji="1" lang="ja-JP" altLang="en-US" sz="1400" b="1" dirty="0">
                <a:latin typeface="+mn-ea"/>
              </a:rPr>
              <a:t>ＯＰＡＣ配架場所表示は</a:t>
            </a:r>
            <a:endParaRPr kumimoji="1" lang="en-US" altLang="ja-JP" sz="1400" b="1" dirty="0">
              <a:latin typeface="+mn-ea"/>
            </a:endParaRPr>
          </a:p>
          <a:p>
            <a:r>
              <a:rPr kumimoji="1" lang="ja-JP" altLang="en-US" sz="1400" b="1" dirty="0">
                <a:solidFill>
                  <a:srgbClr val="FF0000"/>
                </a:solidFill>
                <a:latin typeface="+mn-ea"/>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2"/>
            <a:ext cx="2536952" cy="1851025"/>
          </a:xfrm>
          <a:prstGeom prst="rect">
            <a:avLst/>
          </a:prstGeom>
          <a:ln w="50800">
            <a:solidFill>
              <a:schemeClr val="bg1"/>
            </a:solidFill>
          </a:ln>
        </p:spPr>
      </p:pic>
      <p:grpSp>
        <p:nvGrpSpPr>
          <p:cNvPr id="13" name="グループ化 12"/>
          <p:cNvGrpSpPr/>
          <p:nvPr/>
        </p:nvGrpSpPr>
        <p:grpSpPr>
          <a:xfrm>
            <a:off x="539552" y="3501008"/>
            <a:ext cx="2088232" cy="1296144"/>
            <a:chOff x="539552" y="3501008"/>
            <a:chExt cx="2088232"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1043608" y="3501008"/>
              <a:ext cx="1569660" cy="369332"/>
            </a:xfrm>
            <a:prstGeom prst="rect">
              <a:avLst/>
            </a:prstGeom>
            <a:noFill/>
          </p:spPr>
          <p:txBody>
            <a:bodyPr wrap="none" rtlCol="0">
              <a:spAutoFit/>
            </a:bodyPr>
            <a:lstStyle/>
            <a:p>
              <a:r>
                <a:rPr kumimoji="1" lang="ja-JP" altLang="en-US" b="1" dirty="0"/>
                <a:t>共同利用端末</a:t>
              </a:r>
            </a:p>
          </p:txBody>
        </p:sp>
      </p:grpSp>
      <p:sp>
        <p:nvSpPr>
          <p:cNvPr id="16" name="上矢印 15"/>
          <p:cNvSpPr/>
          <p:nvPr/>
        </p:nvSpPr>
        <p:spPr>
          <a:xfrm>
            <a:off x="3203848" y="4437112"/>
            <a:ext cx="864096" cy="223224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390255" y="4653136"/>
            <a:ext cx="461665" cy="2012730"/>
          </a:xfrm>
          <a:prstGeom prst="rect">
            <a:avLst/>
          </a:prstGeom>
          <a:noFill/>
        </p:spPr>
        <p:txBody>
          <a:bodyPr vert="eaVert" wrap="non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Ｌ（エル）４階書庫へ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4"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6733520" y="4540919"/>
            <a:ext cx="1795473"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日本の判例類や参考図書があります。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21" name="角丸四角形吹き出し 20"/>
          <p:cNvSpPr/>
          <p:nvPr/>
        </p:nvSpPr>
        <p:spPr>
          <a:xfrm>
            <a:off x="1067138" y="2145424"/>
            <a:ext cx="1997957" cy="1052180"/>
          </a:xfrm>
          <a:prstGeom prst="wedgeRoundRectCallout">
            <a:avLst>
              <a:gd name="adj1" fmla="val 144162"/>
              <a:gd name="adj2" fmla="val 20277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1187624" y="2204864"/>
            <a:ext cx="1795473"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自習室の端末と同様に利用できます。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423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Ｌ４階書庫入口</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1890157"/>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2" y="1814406"/>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2"/>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603944" y="1685708"/>
            <a:ext cx="2304256" cy="203132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Ｌ（エル）４階からＬ１階まで書庫が</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あります。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書庫に入る時は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カードリーダーに</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学生証を当ててください。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3" name="下矢印吹き出し 12"/>
          <p:cNvSpPr/>
          <p:nvPr/>
        </p:nvSpPr>
        <p:spPr>
          <a:xfrm>
            <a:off x="7161170" y="2420888"/>
            <a:ext cx="1587294"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161170" y="2591616"/>
            <a:ext cx="1587294" cy="369332"/>
          </a:xfrm>
          <a:prstGeom prst="rect">
            <a:avLst/>
          </a:prstGeom>
          <a:noFill/>
        </p:spPr>
        <p:txBody>
          <a:bodyPr wrap="none" rtlCol="0">
            <a:spAutoFit/>
          </a:bodyPr>
          <a:lstStyle/>
          <a:p>
            <a:r>
              <a:rPr kumimoji="1" lang="ja-JP" altLang="en-US" b="1" dirty="0"/>
              <a:t>カードリーダー</a:t>
            </a:r>
          </a:p>
        </p:txBody>
      </p:sp>
      <p:sp>
        <p:nvSpPr>
          <p:cNvPr id="15" name="角丸四角形吹き出し 14"/>
          <p:cNvSpPr/>
          <p:nvPr/>
        </p:nvSpPr>
        <p:spPr>
          <a:xfrm>
            <a:off x="1099220" y="2049525"/>
            <a:ext cx="2680692" cy="1091443"/>
          </a:xfrm>
          <a:prstGeom prst="wedgeRoundRectCallout">
            <a:avLst>
              <a:gd name="adj1" fmla="val 94937"/>
              <a:gd name="adj2" fmla="val 18956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書庫から出る時は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サムターンを回して</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ドアを開けてください。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下矢印吹き出し 16"/>
          <p:cNvSpPr/>
          <p:nvPr/>
        </p:nvSpPr>
        <p:spPr>
          <a:xfrm>
            <a:off x="1015801"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15402" y="3621706"/>
            <a:ext cx="1237839" cy="369332"/>
          </a:xfrm>
          <a:prstGeom prst="rect">
            <a:avLst/>
          </a:prstGeom>
          <a:noFill/>
        </p:spPr>
        <p:txBody>
          <a:bodyPr wrap="none" rtlCol="0">
            <a:spAutoFit/>
          </a:bodyPr>
          <a:lstStyle/>
          <a:p>
            <a:r>
              <a:rPr kumimoji="1" lang="ja-JP" altLang="en-US" b="1" dirty="0"/>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707904" y="5062825"/>
            <a:ext cx="461665" cy="1246495"/>
          </a:xfrm>
          <a:prstGeom prst="rect">
            <a:avLst/>
          </a:prstGeom>
          <a:noFill/>
        </p:spPr>
        <p:txBody>
          <a:bodyPr vert="eaVert" wrap="non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書庫の中へ</a:t>
            </a:r>
          </a:p>
        </p:txBody>
      </p:sp>
    </p:spTree>
    <p:extLst>
      <p:ext uri="{BB962C8B-B14F-4D97-AF65-F5344CB8AC3E}">
        <p14:creationId xmlns:p14="http://schemas.microsoft.com/office/powerpoint/2010/main" val="390157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電動書架の使い方</a:t>
            </a:r>
            <a:endParaRPr kumimoji="1" lang="ja-JP" altLang="en-US" dirty="0"/>
          </a:p>
        </p:txBody>
      </p:sp>
      <p:sp>
        <p:nvSpPr>
          <p:cNvPr id="23" name="テキスト ボックス 22"/>
          <p:cNvSpPr txBox="1"/>
          <p:nvPr/>
        </p:nvSpPr>
        <p:spPr>
          <a:xfrm>
            <a:off x="2267744" y="1198376"/>
            <a:ext cx="4448654" cy="369332"/>
          </a:xfrm>
          <a:prstGeom prst="rect">
            <a:avLst/>
          </a:prstGeom>
          <a:noFill/>
        </p:spPr>
        <p:txBody>
          <a:bodyPr wrap="none" rtlCol="0">
            <a:spAutoFit/>
          </a:bodyPr>
          <a:lstStyle/>
          <a:p>
            <a:r>
              <a:rPr kumimoji="1" lang="ja-JP" altLang="en-US" b="1" dirty="0"/>
              <a:t>書庫資料のＯＰＡＣ配架場所表示は</a:t>
            </a:r>
            <a:r>
              <a:rPr kumimoji="1" lang="ja-JP" altLang="en-US" b="1" dirty="0">
                <a:solidFill>
                  <a:srgbClr val="FF0000"/>
                </a:solidFill>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01137"/>
            <a:ext cx="2711609" cy="4932000"/>
          </a:xfrm>
          <a:prstGeom prst="rect">
            <a:avLst/>
          </a:prstGeom>
          <a:ln w="9525">
            <a:solidFill>
              <a:schemeClr val="tx2"/>
            </a:solidFill>
          </a:ln>
        </p:spPr>
      </p:pic>
      <p:sp>
        <p:nvSpPr>
          <p:cNvPr id="20" name="四角形吹き出し 19"/>
          <p:cNvSpPr/>
          <p:nvPr/>
        </p:nvSpPr>
        <p:spPr>
          <a:xfrm>
            <a:off x="35496" y="3717032"/>
            <a:ext cx="2018023"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21" name="テキスト ボックス 20"/>
          <p:cNvSpPr txBox="1"/>
          <p:nvPr/>
        </p:nvSpPr>
        <p:spPr>
          <a:xfrm>
            <a:off x="129722" y="3789041"/>
            <a:ext cx="1851789" cy="584775"/>
          </a:xfrm>
          <a:prstGeom prst="rect">
            <a:avLst/>
          </a:prstGeom>
          <a:noFill/>
        </p:spPr>
        <p:txBody>
          <a:bodyPr wrap="none" rtlCol="0">
            <a:spAutoFit/>
          </a:bodyPr>
          <a:lstStyle/>
          <a:p>
            <a:r>
              <a:rPr kumimoji="1" lang="ja-JP" altLang="en-US" b="1" dirty="0"/>
              <a:t>書架開閉ボタン</a:t>
            </a:r>
            <a:endParaRPr kumimoji="1" lang="en-US" altLang="ja-JP" b="1" dirty="0"/>
          </a:p>
          <a:p>
            <a:r>
              <a:rPr lang="ja-JP" altLang="en-US" sz="1400" b="1" dirty="0"/>
              <a:t>押すと緑色に光ります</a:t>
            </a:r>
            <a:endParaRPr kumimoji="1" lang="ja-JP" altLang="en-US" sz="1400" b="1" dirty="0"/>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79"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779740" y="1772816"/>
            <a:ext cx="3040732" cy="2103333"/>
          </a:xfrm>
          <a:prstGeom prst="wedgeRoundRectCallout">
            <a:avLst>
              <a:gd name="adj1" fmla="val 1677"/>
              <a:gd name="adj2" fmla="val 85908"/>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813204" y="1844824"/>
            <a:ext cx="2935259" cy="203132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各書架に図書の請求記号が表示されています。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利用したい図書が配架されている書架の開閉ボタンを押してください。</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書庫資料も当日貸出・取り置き可能です。</a:t>
            </a:r>
            <a:endParaRPr lang="en-US" altLang="ja-JP" dirty="0">
              <a:latin typeface="HG丸ｺﾞｼｯｸM-PRO" panose="020F0600000000000000" pitchFamily="50" charset="-128"/>
              <a:ea typeface="HG丸ｺﾞｼｯｸM-PRO" panose="020F06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4725144"/>
            <a:ext cx="1905000" cy="1905000"/>
          </a:xfrm>
          <a:prstGeom prst="rect">
            <a:avLst/>
          </a:prstGeom>
        </p:spPr>
      </p:pic>
      <p:sp>
        <p:nvSpPr>
          <p:cNvPr id="24" name="角丸四角形 23"/>
          <p:cNvSpPr/>
          <p:nvPr/>
        </p:nvSpPr>
        <p:spPr>
          <a:xfrm>
            <a:off x="929387"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吹き出し 26"/>
          <p:cNvSpPr/>
          <p:nvPr/>
        </p:nvSpPr>
        <p:spPr>
          <a:xfrm>
            <a:off x="2265945" y="3131675"/>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b="1" dirty="0"/>
              <a:t>請求記号表示</a:t>
            </a:r>
            <a:endParaRPr kumimoji="1" lang="en-US" altLang="ja-JP" b="1" dirty="0"/>
          </a:p>
        </p:txBody>
      </p:sp>
      <p:sp>
        <p:nvSpPr>
          <p:cNvPr id="33" name="右矢印吹き出し 32"/>
          <p:cNvSpPr/>
          <p:nvPr/>
        </p:nvSpPr>
        <p:spPr>
          <a:xfrm>
            <a:off x="8061176" y="5013176"/>
            <a:ext cx="903312" cy="1616968"/>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8100392" y="5067253"/>
            <a:ext cx="461665" cy="1458091"/>
          </a:xfrm>
          <a:prstGeom prst="rect">
            <a:avLst/>
          </a:prstGeom>
          <a:noFill/>
        </p:spPr>
        <p:txBody>
          <a:bodyPr vert="eaVert" wrap="none" rtlCol="0">
            <a:spAutoFit/>
          </a:bodyPr>
          <a:lstStyle/>
          <a:p>
            <a:r>
              <a:rPr kumimoji="1" lang="ja-JP" altLang="en-US" b="1" dirty="0">
                <a:latin typeface="HGS創英角ﾎﾟｯﾌﾟ体" panose="040B0A00000000000000" pitchFamily="50" charset="-128"/>
                <a:ea typeface="HGS創英角ﾎﾟｯﾌﾟ体" panose="040B0A00000000000000" pitchFamily="50" charset="-128"/>
              </a:rPr>
              <a:t>ブックポスト</a:t>
            </a:r>
          </a:p>
        </p:txBody>
      </p:sp>
    </p:spTree>
    <p:extLst>
      <p:ext uri="{BB962C8B-B14F-4D97-AF65-F5344CB8AC3E}">
        <p14:creationId xmlns:p14="http://schemas.microsoft.com/office/powerpoint/2010/main" val="357241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ブックポスト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0"/>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596" y="2636912"/>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593332" y="2936847"/>
            <a:ext cx="293525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このブックポストに資料の返却ができます。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他キャンパス・他大学の資料は入れないでください。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8" name="角丸四角形吹き出し 7"/>
          <p:cNvSpPr/>
          <p:nvPr/>
        </p:nvSpPr>
        <p:spPr>
          <a:xfrm>
            <a:off x="251520" y="2564904"/>
            <a:ext cx="3040732"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23528" y="2721694"/>
            <a:ext cx="2935259"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法</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号館の法科大学院生用ラウンジの向かい側に</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ブックポストがあります。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0153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52" y="980728"/>
            <a:ext cx="8392696" cy="5249008"/>
          </a:xfrm>
          <a:prstGeom prst="rect">
            <a:avLst/>
          </a:prstGeom>
        </p:spPr>
      </p:pic>
      <p:sp>
        <p:nvSpPr>
          <p:cNvPr id="5" name="テキスト ボックス 4"/>
          <p:cNvSpPr txBox="1"/>
          <p:nvPr/>
        </p:nvSpPr>
        <p:spPr>
          <a:xfrm>
            <a:off x="827584" y="188640"/>
            <a:ext cx="6912768" cy="646331"/>
          </a:xfrm>
          <a:prstGeom prst="rect">
            <a:avLst/>
          </a:prstGeom>
          <a:noFill/>
        </p:spPr>
        <p:txBody>
          <a:bodyPr wrap="square" rtlCol="0">
            <a:spAutoFit/>
          </a:bodyPr>
          <a:lstStyle/>
          <a:p>
            <a:pPr algn="ctr"/>
            <a:r>
              <a:rPr kumimoji="1" lang="ja-JP" altLang="en-US" sz="3600" dirty="0"/>
              <a:t>図書室Ｌ６階　フロアマップ</a:t>
            </a:r>
          </a:p>
        </p:txBody>
      </p:sp>
    </p:spTree>
    <p:extLst>
      <p:ext uri="{BB962C8B-B14F-4D97-AF65-F5344CB8AC3E}">
        <p14:creationId xmlns:p14="http://schemas.microsoft.com/office/powerpoint/2010/main" val="239054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64704"/>
            <a:ext cx="7272808" cy="5832648"/>
          </a:xfrm>
          <a:prstGeom prst="rect">
            <a:avLst/>
          </a:prstGeom>
        </p:spPr>
      </p:pic>
      <p:sp>
        <p:nvSpPr>
          <p:cNvPr id="5" name="テキスト ボックス 4"/>
          <p:cNvSpPr txBox="1"/>
          <p:nvPr/>
        </p:nvSpPr>
        <p:spPr>
          <a:xfrm>
            <a:off x="899592" y="116632"/>
            <a:ext cx="7560840" cy="523220"/>
          </a:xfrm>
          <a:prstGeom prst="rect">
            <a:avLst/>
          </a:prstGeom>
          <a:noFill/>
        </p:spPr>
        <p:txBody>
          <a:bodyPr wrap="square" rtlCol="0">
            <a:spAutoFit/>
          </a:bodyPr>
          <a:lstStyle/>
          <a:p>
            <a:pPr algn="ctr"/>
            <a:r>
              <a:rPr lang="en-US" altLang="ja-JP" sz="2800" dirty="0"/>
              <a:t>OPAC</a:t>
            </a:r>
            <a:r>
              <a:rPr lang="ja-JP" altLang="en-US" sz="2800" dirty="0"/>
              <a:t>検索から法図資料にたどり着くには</a:t>
            </a:r>
            <a:endParaRPr kumimoji="1" lang="ja-JP" altLang="en-US" sz="2800" dirty="0"/>
          </a:p>
        </p:txBody>
      </p:sp>
    </p:spTree>
    <p:extLst>
      <p:ext uri="{BB962C8B-B14F-4D97-AF65-F5344CB8AC3E}">
        <p14:creationId xmlns:p14="http://schemas.microsoft.com/office/powerpoint/2010/main" val="353345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80CCC78-DE78-4EE9-B0BE-A11D33A1A877}"/>
              </a:ext>
            </a:extLst>
          </p:cNvPr>
          <p:cNvSpPr txBox="1"/>
          <p:nvPr/>
        </p:nvSpPr>
        <p:spPr>
          <a:xfrm>
            <a:off x="107504" y="260648"/>
            <a:ext cx="7632848" cy="1107996"/>
          </a:xfrm>
          <a:prstGeom prst="rect">
            <a:avLst/>
          </a:prstGeom>
          <a:noFill/>
        </p:spPr>
        <p:txBody>
          <a:bodyPr wrap="square" rtlCol="0">
            <a:spAutoFit/>
          </a:bodyPr>
          <a:lstStyle/>
          <a:p>
            <a:pPr algn="ctr"/>
            <a:r>
              <a:rPr kumimoji="1" lang="ja-JP" altLang="en-US" sz="6600" dirty="0"/>
              <a:t>感染予防のために</a:t>
            </a:r>
            <a:endParaRPr kumimoji="1" lang="en-US" altLang="ja-JP" sz="6600" dirty="0"/>
          </a:p>
        </p:txBody>
      </p:sp>
      <p:sp>
        <p:nvSpPr>
          <p:cNvPr id="6" name="テキスト ボックス 5">
            <a:extLst>
              <a:ext uri="{FF2B5EF4-FFF2-40B4-BE49-F238E27FC236}">
                <a16:creationId xmlns:a16="http://schemas.microsoft.com/office/drawing/2014/main" id="{40D9D1FE-EA0F-494C-8941-A32973119E17}"/>
              </a:ext>
            </a:extLst>
          </p:cNvPr>
          <p:cNvSpPr txBox="1"/>
          <p:nvPr/>
        </p:nvSpPr>
        <p:spPr>
          <a:xfrm>
            <a:off x="611560" y="1909276"/>
            <a:ext cx="8064896" cy="4832092"/>
          </a:xfrm>
          <a:prstGeom prst="rect">
            <a:avLst/>
          </a:prstGeom>
          <a:noFill/>
        </p:spPr>
        <p:txBody>
          <a:bodyPr wrap="square" rtlCol="0">
            <a:spAutoFit/>
          </a:bodyPr>
          <a:lstStyle/>
          <a:p>
            <a:pPr marL="625475" indent="-625475"/>
            <a:r>
              <a:rPr kumimoji="1" lang="ja-JP" altLang="en-US" sz="3200" b="1" dirty="0"/>
              <a:t>☑ </a:t>
            </a:r>
            <a:r>
              <a:rPr kumimoji="1" lang="ja-JP" altLang="en-US" sz="4400" b="1" dirty="0"/>
              <a:t>必ず</a:t>
            </a:r>
            <a:r>
              <a:rPr kumimoji="1" lang="ja-JP" altLang="en-US" sz="4400" b="1" dirty="0">
                <a:solidFill>
                  <a:srgbClr val="FF0000"/>
                </a:solidFill>
              </a:rPr>
              <a:t>マスク</a:t>
            </a:r>
            <a:r>
              <a:rPr kumimoji="1" lang="ja-JP" altLang="en-US" sz="4400" b="1" dirty="0"/>
              <a:t>を着用して下さい</a:t>
            </a:r>
            <a:endParaRPr kumimoji="1" lang="en-US" altLang="ja-JP" sz="4800" b="1" dirty="0"/>
          </a:p>
          <a:p>
            <a:endParaRPr kumimoji="1" lang="en-US" altLang="ja-JP" sz="2000" b="1" dirty="0"/>
          </a:p>
          <a:p>
            <a:pPr marL="808038" indent="-808038"/>
            <a:r>
              <a:rPr kumimoji="1" lang="ja-JP" altLang="en-US" sz="3200" b="1" dirty="0"/>
              <a:t>☑</a:t>
            </a:r>
            <a:r>
              <a:rPr kumimoji="1" lang="ja-JP" altLang="en-US" sz="4800" b="1" dirty="0"/>
              <a:t> </a:t>
            </a:r>
            <a:r>
              <a:rPr kumimoji="1" lang="ja-JP" altLang="en-US" sz="4400" b="1" dirty="0"/>
              <a:t>密を避けるため、ご利用は、</a:t>
            </a:r>
            <a:endParaRPr kumimoji="1" lang="en-US" altLang="ja-JP" sz="4400" b="1" dirty="0"/>
          </a:p>
          <a:p>
            <a:pPr marL="808038" indent="-808038"/>
            <a:r>
              <a:rPr kumimoji="1" lang="ja-JP" altLang="en-US" sz="4400" b="1" dirty="0"/>
              <a:t>　なるべく</a:t>
            </a:r>
            <a:r>
              <a:rPr kumimoji="1" lang="ja-JP" altLang="en-US" sz="4400" b="1" dirty="0">
                <a:solidFill>
                  <a:srgbClr val="FF0000"/>
                </a:solidFill>
              </a:rPr>
              <a:t>短時間</a:t>
            </a:r>
            <a:r>
              <a:rPr kumimoji="1" lang="ja-JP" altLang="en-US" sz="4400" b="1" dirty="0"/>
              <a:t>でお願いします</a:t>
            </a:r>
            <a:endParaRPr kumimoji="1" lang="en-US" altLang="ja-JP" sz="4400" b="1" dirty="0"/>
          </a:p>
          <a:p>
            <a:pPr marL="808038" indent="-808038"/>
            <a:r>
              <a:rPr lang="en-US" altLang="ja-JP" sz="4400" b="1" dirty="0"/>
              <a:t> </a:t>
            </a:r>
            <a:r>
              <a:rPr lang="ja-JP" altLang="en-US" sz="4400" b="1" dirty="0"/>
              <a:t>　</a:t>
            </a:r>
            <a:r>
              <a:rPr lang="ja-JP" altLang="en-US" sz="2800" b="1" dirty="0"/>
              <a:t>（閲覧席の自習利用は不可）</a:t>
            </a:r>
            <a:endParaRPr kumimoji="1" lang="en-US" altLang="ja-JP" sz="2800" b="1" dirty="0"/>
          </a:p>
          <a:p>
            <a:pPr marL="808038" indent="-808038"/>
            <a:endParaRPr kumimoji="1" lang="en-US" altLang="ja-JP" sz="2000" b="1" dirty="0"/>
          </a:p>
          <a:p>
            <a:pPr marL="808038" indent="-808038"/>
            <a:r>
              <a:rPr kumimoji="1" lang="ja-JP" altLang="en-US" sz="3200" b="1" dirty="0">
                <a:solidFill>
                  <a:prstClr val="black"/>
                </a:solidFill>
              </a:rPr>
              <a:t>☑ </a:t>
            </a:r>
            <a:r>
              <a:rPr kumimoji="1" lang="ja-JP" altLang="en-US" sz="4400" b="1" dirty="0">
                <a:solidFill>
                  <a:prstClr val="black"/>
                </a:solidFill>
              </a:rPr>
              <a:t>周囲の方と</a:t>
            </a:r>
            <a:r>
              <a:rPr kumimoji="1" lang="ja-JP" altLang="en-US" sz="4400" b="1" dirty="0">
                <a:solidFill>
                  <a:srgbClr val="FF0000"/>
                </a:solidFill>
              </a:rPr>
              <a:t>距離をあけて</a:t>
            </a:r>
            <a:endParaRPr kumimoji="1" lang="en-US" altLang="ja-JP" sz="4400" b="1" dirty="0">
              <a:solidFill>
                <a:srgbClr val="FF0000"/>
              </a:solidFill>
            </a:endParaRPr>
          </a:p>
          <a:p>
            <a:pPr marL="808038" indent="-808038"/>
            <a:r>
              <a:rPr lang="ja-JP" altLang="en-US" sz="4400" b="1" dirty="0">
                <a:solidFill>
                  <a:prstClr val="black"/>
                </a:solidFill>
              </a:rPr>
              <a:t>　 </a:t>
            </a:r>
            <a:r>
              <a:rPr kumimoji="1" lang="ja-JP" altLang="en-US" sz="4400" b="1" dirty="0">
                <a:solidFill>
                  <a:prstClr val="black"/>
                </a:solidFill>
              </a:rPr>
              <a:t>ご利用ください</a:t>
            </a:r>
            <a:endParaRPr kumimoji="1" lang="ja-JP" altLang="en-US" sz="4800" b="1" dirty="0"/>
          </a:p>
        </p:txBody>
      </p:sp>
      <p:pic>
        <p:nvPicPr>
          <p:cNvPr id="1026" name="Picture 2">
            <a:extLst>
              <a:ext uri="{FF2B5EF4-FFF2-40B4-BE49-F238E27FC236}">
                <a16:creationId xmlns:a16="http://schemas.microsoft.com/office/drawing/2014/main" id="{1D466BFE-3123-4972-8479-9C0E6D913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
            <a:ext cx="1647825" cy="190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5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lstStyle/>
          <a:p>
            <a:r>
              <a:rPr kumimoji="1" lang="ja-JP" altLang="en-US" dirty="0">
                <a:latin typeface="+mj-ea"/>
              </a:rPr>
              <a:t>法学部研究室図書室</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73" y="1429079"/>
            <a:ext cx="3981314" cy="4520201"/>
          </a:xfrm>
          <a:prstGeom prst="rect">
            <a:avLst/>
          </a:prstGeom>
          <a:effectLst>
            <a:softEdge rad="635000"/>
          </a:effectLst>
        </p:spPr>
      </p:pic>
      <p:sp>
        <p:nvSpPr>
          <p:cNvPr id="6" name="テキスト ボックス 5"/>
          <p:cNvSpPr txBox="1"/>
          <p:nvPr/>
        </p:nvSpPr>
        <p:spPr>
          <a:xfrm>
            <a:off x="110278" y="1556792"/>
            <a:ext cx="5325818" cy="707886"/>
          </a:xfrm>
          <a:prstGeom prst="rect">
            <a:avLst/>
          </a:prstGeom>
          <a:noFill/>
        </p:spPr>
        <p:txBody>
          <a:bodyPr wrap="square" rtlCol="0">
            <a:spAutoFit/>
          </a:bodyPr>
          <a:lstStyle/>
          <a:p>
            <a:r>
              <a:rPr kumimoji="1" lang="ja-JP" altLang="en-US" sz="2000" i="1" dirty="0">
                <a:solidFill>
                  <a:srgbClr val="0070C0"/>
                </a:solidFill>
                <a:latin typeface="BIZ UDゴシック" panose="020B0400000000000000" pitchFamily="49" charset="-128"/>
                <a:ea typeface="BIZ UDゴシック" panose="020B0400000000000000" pitchFamily="49" charset="-128"/>
              </a:rPr>
              <a:t>★</a:t>
            </a:r>
            <a:r>
              <a:rPr kumimoji="1" lang="ja-JP" altLang="en-US" sz="1100" i="1" dirty="0">
                <a:solidFill>
                  <a:srgbClr val="0070C0"/>
                </a:solidFill>
                <a:latin typeface="BIZ UDゴシック" panose="020B0400000000000000" pitchFamily="49" charset="-128"/>
                <a:ea typeface="BIZ UDゴシック" panose="020B0400000000000000" pitchFamily="49" charset="-128"/>
              </a:rPr>
              <a:t> </a:t>
            </a:r>
            <a:r>
              <a:rPr kumimoji="1" lang="ja-JP" altLang="en-US" sz="2000" i="1" dirty="0">
                <a:solidFill>
                  <a:srgbClr val="0070C0"/>
                </a:solidFill>
                <a:latin typeface="BIZ UDゴシック" panose="020B0400000000000000" pitchFamily="49" charset="-128"/>
                <a:ea typeface="BIZ UDゴシック" panose="020B0400000000000000" pitchFamily="49" charset="-128"/>
              </a:rPr>
              <a:t>法科大学院生の皆様が、</a:t>
            </a:r>
            <a:endParaRPr kumimoji="1" lang="en-US" altLang="ja-JP" sz="2000" i="1" dirty="0">
              <a:solidFill>
                <a:srgbClr val="0070C0"/>
              </a:solidFill>
              <a:latin typeface="BIZ UDゴシック" panose="020B0400000000000000" pitchFamily="49" charset="-128"/>
              <a:ea typeface="BIZ UDゴシック" panose="020B0400000000000000" pitchFamily="49" charset="-128"/>
            </a:endParaRPr>
          </a:p>
          <a:p>
            <a:r>
              <a:rPr lang="ja-JP" altLang="en-US" sz="2000" i="1" dirty="0">
                <a:solidFill>
                  <a:srgbClr val="0070C0"/>
                </a:solidFill>
                <a:latin typeface="BIZ UDゴシック" panose="020B0400000000000000" pitchFamily="49" charset="-128"/>
                <a:ea typeface="BIZ UDゴシック" panose="020B0400000000000000" pitchFamily="49" charset="-128"/>
              </a:rPr>
              <a:t>　　　</a:t>
            </a:r>
            <a:r>
              <a:rPr kumimoji="1" lang="ja-JP" altLang="en-US" sz="2000" i="1" dirty="0">
                <a:solidFill>
                  <a:srgbClr val="0070C0"/>
                </a:solidFill>
                <a:latin typeface="BIZ UDゴシック" panose="020B0400000000000000" pitchFamily="49" charset="-128"/>
                <a:ea typeface="BIZ UDゴシック" panose="020B0400000000000000" pitchFamily="49" charset="-128"/>
              </a:rPr>
              <a:t>法学部研究室図書室で出来ること</a:t>
            </a:r>
            <a:r>
              <a:rPr kumimoji="1" lang="ja-JP" altLang="en-US" sz="1000" i="1" dirty="0">
                <a:solidFill>
                  <a:srgbClr val="0070C0"/>
                </a:solidFill>
                <a:latin typeface="BIZ UDゴシック" panose="020B0400000000000000" pitchFamily="49" charset="-128"/>
                <a:ea typeface="BIZ UDゴシック" panose="020B0400000000000000" pitchFamily="49" charset="-128"/>
              </a:rPr>
              <a:t> </a:t>
            </a:r>
            <a:r>
              <a:rPr kumimoji="1" lang="ja-JP" altLang="en-US" sz="2000" i="1" dirty="0">
                <a:solidFill>
                  <a:srgbClr val="0070C0"/>
                </a:solidFill>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251520" y="2564904"/>
            <a:ext cx="5544616"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dirty="0">
                <a:latin typeface="BIZ UDゴシック" panose="020B0400000000000000" pitchFamily="49" charset="-128"/>
                <a:ea typeface="BIZ UDゴシック" panose="020B0400000000000000" pitchFamily="49" charset="-128"/>
              </a:rPr>
              <a:t>当室所蔵資料の閲覧、複写、当日貸出、</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pPr>
            <a:r>
              <a:rPr kumimoji="1" lang="ja-JP" altLang="en-US" dirty="0">
                <a:latin typeface="BIZ UDゴシック" panose="020B0400000000000000" pitchFamily="49" charset="-128"/>
                <a:ea typeface="BIZ UDゴシック" panose="020B0400000000000000" pitchFamily="49" charset="-128"/>
              </a:rPr>
              <a:t>  図書室内の専用棚への取り置き</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　　（ご自宅への持ち帰りは出来ません）</a:t>
            </a:r>
            <a:endParaRPr lang="en-US" altLang="ja-JP" dirty="0">
              <a:latin typeface="BIZ UDゴシック" panose="020B0400000000000000" pitchFamily="49" charset="-128"/>
              <a:ea typeface="BIZ UDゴシック" panose="020B0400000000000000" pitchFamily="49" charset="-128"/>
            </a:endParaRPr>
          </a:p>
          <a:p>
            <a:pPr marL="285750" indent="-285750">
              <a:lnSpc>
                <a:spcPct val="150000"/>
              </a:lnSpc>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書庫への入庫</a:t>
            </a:r>
            <a:endParaRPr lang="en-US" altLang="ja-JP" dirty="0">
              <a:latin typeface="BIZ UDゴシック" panose="020B0400000000000000" pitchFamily="49" charset="-128"/>
              <a:ea typeface="BIZ UDゴシック" panose="020B0400000000000000" pitchFamily="49" charset="-128"/>
            </a:endParaRPr>
          </a:p>
          <a:p>
            <a:pPr marL="285750" indent="-285750">
              <a:lnSpc>
                <a:spcPct val="150000"/>
              </a:lnSpc>
              <a:buFont typeface="Wingdings" panose="05000000000000000000" pitchFamily="2" charset="2"/>
              <a:buChar char="u"/>
            </a:pPr>
            <a:r>
              <a:rPr kumimoji="1" lang="ja-JP" altLang="en-US" dirty="0">
                <a:latin typeface="BIZ UDゴシック" panose="020B0400000000000000" pitchFamily="49" charset="-128"/>
                <a:ea typeface="BIZ UDゴシック" panose="020B0400000000000000" pitchFamily="49" charset="-128"/>
              </a:rPr>
              <a:t>他キャンパス</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他大学からの図書取り寄せ</a:t>
            </a:r>
            <a:r>
              <a:rPr kumimoji="1" lang="en-US" altLang="ja-JP" dirty="0">
                <a:latin typeface="BIZ UDゴシック" panose="020B0400000000000000" pitchFamily="49" charset="-128"/>
                <a:ea typeface="BIZ UDゴシック" panose="020B0400000000000000" pitchFamily="49" charset="-128"/>
              </a:rPr>
              <a:t>(*)</a:t>
            </a:r>
          </a:p>
          <a:p>
            <a:pPr marL="285750" indent="-285750">
              <a:lnSpc>
                <a:spcPct val="150000"/>
              </a:lnSpc>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学内他館</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他大学からの文献複写物の取り寄せ</a:t>
            </a:r>
            <a:r>
              <a:rPr lang="en-US" altLang="ja-JP" dirty="0">
                <a:latin typeface="BIZ UDゴシック" panose="020B0400000000000000" pitchFamily="49" charset="-128"/>
                <a:ea typeface="BIZ UDゴシック" panose="020B0400000000000000" pitchFamily="49" charset="-128"/>
              </a:rPr>
              <a:t>(*)</a:t>
            </a:r>
          </a:p>
          <a:p>
            <a:pPr marL="285750" indent="-285750">
              <a:lnSpc>
                <a:spcPct val="150000"/>
              </a:lnSpc>
              <a:buFont typeface="Wingdings" panose="05000000000000000000" pitchFamily="2" charset="2"/>
              <a:buChar char="u"/>
            </a:pPr>
            <a:r>
              <a:rPr kumimoji="1" lang="ja-JP" altLang="en-US" dirty="0">
                <a:latin typeface="BIZ UDゴシック" panose="020B0400000000000000" pitchFamily="49" charset="-128"/>
                <a:ea typeface="BIZ UDゴシック" panose="020B0400000000000000" pitchFamily="49" charset="-128"/>
              </a:rPr>
              <a:t>レファレンスサービス等</a:t>
            </a:r>
          </a:p>
        </p:txBody>
      </p:sp>
      <p:sp>
        <p:nvSpPr>
          <p:cNvPr id="9" name="テキスト ボックス 8"/>
          <p:cNvSpPr txBox="1"/>
          <p:nvPr/>
        </p:nvSpPr>
        <p:spPr>
          <a:xfrm>
            <a:off x="421102" y="5656892"/>
            <a:ext cx="5087002" cy="584775"/>
          </a:xfrm>
          <a:prstGeom prst="rect">
            <a:avLst/>
          </a:prstGeom>
          <a:noFill/>
        </p:spPr>
        <p:txBody>
          <a:bodyPr wrap="square" rtlCol="0">
            <a:spAutoFit/>
          </a:bodyPr>
          <a:lstStyle/>
          <a:p>
            <a:r>
              <a:rPr kumimoji="1" lang="en-US" altLang="ja-JP" sz="1600" dirty="0"/>
              <a:t>*</a:t>
            </a:r>
            <a:r>
              <a:rPr kumimoji="1" lang="ja-JP" altLang="en-US" sz="1600" dirty="0"/>
              <a:t>他大学からの図書取り寄せ、文献複写物の取り寄せは、</a:t>
            </a:r>
            <a:endParaRPr kumimoji="1" lang="en-US" altLang="ja-JP" sz="1600" dirty="0"/>
          </a:p>
          <a:p>
            <a:r>
              <a:rPr lang="ja-JP" altLang="en-US" sz="1600" dirty="0"/>
              <a:t>　</a:t>
            </a:r>
            <a:r>
              <a:rPr kumimoji="1" lang="ja-JP" altLang="en-US" sz="1600" dirty="0"/>
              <a:t>有料サービスです</a:t>
            </a:r>
          </a:p>
        </p:txBody>
      </p:sp>
    </p:spTree>
    <p:extLst>
      <p:ext uri="{BB962C8B-B14F-4D97-AF65-F5344CB8AC3E}">
        <p14:creationId xmlns:p14="http://schemas.microsoft.com/office/powerpoint/2010/main" val="18337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059"/>
            <a:ext cx="8229600" cy="974584"/>
          </a:xfrm>
        </p:spPr>
        <p:txBody>
          <a:bodyPr/>
          <a:lstStyle/>
          <a:p>
            <a:r>
              <a:rPr kumimoji="1" lang="ja-JP" altLang="en-US" dirty="0"/>
              <a:t>図書室への入室ルート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2055335"/>
            <a:ext cx="3118617" cy="3995498"/>
          </a:xfrm>
        </p:spPr>
      </p:pic>
      <p:sp>
        <p:nvSpPr>
          <p:cNvPr id="5" name="曲折矢印 4"/>
          <p:cNvSpPr/>
          <p:nvPr/>
        </p:nvSpPr>
        <p:spPr>
          <a:xfrm>
            <a:off x="4884747" y="4151578"/>
            <a:ext cx="1170830" cy="1611223"/>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楕円 5"/>
          <p:cNvSpPr/>
          <p:nvPr/>
        </p:nvSpPr>
        <p:spPr>
          <a:xfrm>
            <a:off x="4211959" y="3464156"/>
            <a:ext cx="673029" cy="6424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022" y="4165966"/>
            <a:ext cx="1632645" cy="228321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578" y="1638282"/>
            <a:ext cx="1587701" cy="2407270"/>
          </a:xfrm>
          <a:prstGeom prst="rect">
            <a:avLst/>
          </a:prstGeom>
        </p:spPr>
      </p:pic>
      <p:sp>
        <p:nvSpPr>
          <p:cNvPr id="12" name="横巻き 11"/>
          <p:cNvSpPr/>
          <p:nvPr/>
        </p:nvSpPr>
        <p:spPr>
          <a:xfrm>
            <a:off x="6660231" y="5966531"/>
            <a:ext cx="1271277" cy="732374"/>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748714" y="6041392"/>
            <a:ext cx="1423686" cy="594759"/>
          </a:xfrm>
          <a:prstGeom prst="rect">
            <a:avLst/>
          </a:prstGeom>
          <a:noFill/>
        </p:spPr>
        <p:txBody>
          <a:bodyPr wrap="square" rtlCol="0">
            <a:spAutoFit/>
          </a:bodyPr>
          <a:lstStyle/>
          <a:p>
            <a:r>
              <a:rPr kumimoji="1" lang="ja-JP" altLang="en-US" sz="1600" b="1" spc="-150" dirty="0"/>
              <a:t>法</a:t>
            </a:r>
            <a:r>
              <a:rPr kumimoji="1" lang="en-US" altLang="ja-JP" sz="1600" b="1" spc="-150" dirty="0"/>
              <a:t>3</a:t>
            </a:r>
            <a:r>
              <a:rPr kumimoji="1" lang="ja-JP" altLang="en-US" sz="1600" b="1" spc="-150" dirty="0"/>
              <a:t>号館への</a:t>
            </a:r>
            <a:endParaRPr kumimoji="1" lang="en-US" altLang="ja-JP" sz="1600" b="1" spc="-150" dirty="0"/>
          </a:p>
          <a:p>
            <a:r>
              <a:rPr lang="ja-JP" altLang="en-US" sz="1600" b="1" spc="-150" dirty="0"/>
              <a:t>連絡通路</a:t>
            </a:r>
            <a:endParaRPr kumimoji="1" lang="ja-JP" altLang="en-US" sz="1600" b="1" spc="-150" dirty="0"/>
          </a:p>
        </p:txBody>
      </p:sp>
      <p:sp>
        <p:nvSpPr>
          <p:cNvPr id="14" name="横巻き 13"/>
          <p:cNvSpPr/>
          <p:nvPr/>
        </p:nvSpPr>
        <p:spPr>
          <a:xfrm>
            <a:off x="6660232" y="1537424"/>
            <a:ext cx="1196496" cy="768993"/>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856160" y="1639650"/>
            <a:ext cx="864330" cy="594759"/>
          </a:xfrm>
          <a:prstGeom prst="rect">
            <a:avLst/>
          </a:prstGeom>
          <a:noFill/>
        </p:spPr>
        <p:txBody>
          <a:bodyPr wrap="square" rtlCol="0">
            <a:spAutoFit/>
          </a:bodyPr>
          <a:lstStyle/>
          <a:p>
            <a:r>
              <a:rPr kumimoji="1" lang="ja-JP" altLang="en-US" sz="1600" b="1" spc="-150" dirty="0"/>
              <a:t>法</a:t>
            </a:r>
            <a:r>
              <a:rPr kumimoji="1" lang="en-US" altLang="ja-JP" sz="1600" b="1" spc="-150" dirty="0"/>
              <a:t>3</a:t>
            </a:r>
            <a:r>
              <a:rPr kumimoji="1" lang="ja-JP" altLang="en-US" sz="1600" b="1" spc="-150" dirty="0"/>
              <a:t>号館</a:t>
            </a:r>
            <a:endParaRPr kumimoji="1" lang="en-US" altLang="ja-JP" sz="1600" b="1" spc="-150" dirty="0"/>
          </a:p>
          <a:p>
            <a:r>
              <a:rPr kumimoji="1" lang="ja-JP" altLang="en-US" sz="1600" b="1" spc="-150" dirty="0"/>
              <a:t>廊下</a:t>
            </a:r>
          </a:p>
        </p:txBody>
      </p:sp>
      <p:sp>
        <p:nvSpPr>
          <p:cNvPr id="16" name="曲折矢印 15"/>
          <p:cNvSpPr/>
          <p:nvPr/>
        </p:nvSpPr>
        <p:spPr>
          <a:xfrm flipH="1">
            <a:off x="6948263" y="3081293"/>
            <a:ext cx="373904" cy="1025324"/>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曲折矢印 16"/>
          <p:cNvSpPr/>
          <p:nvPr/>
        </p:nvSpPr>
        <p:spPr>
          <a:xfrm flipH="1">
            <a:off x="7524327" y="5176902"/>
            <a:ext cx="299124" cy="5858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8039" y="5230687"/>
            <a:ext cx="1582689" cy="1582689"/>
          </a:xfrm>
          <a:prstGeom prst="rect">
            <a:avLst/>
          </a:prstGeom>
        </p:spPr>
      </p:pic>
      <p:sp>
        <p:nvSpPr>
          <p:cNvPr id="19" name="テキスト ボックス 18"/>
          <p:cNvSpPr txBox="1"/>
          <p:nvPr/>
        </p:nvSpPr>
        <p:spPr>
          <a:xfrm>
            <a:off x="4612514" y="4445421"/>
            <a:ext cx="694998" cy="1265038"/>
          </a:xfrm>
          <a:prstGeom prst="rect">
            <a:avLst/>
          </a:prstGeom>
          <a:noFill/>
        </p:spPr>
        <p:txBody>
          <a:bodyPr vert="eaVert" wrap="square" rtlCol="0">
            <a:spAutoFit/>
          </a:bodyPr>
          <a:lstStyle/>
          <a:p>
            <a:r>
              <a:rPr kumimoji="1" lang="ja-JP" altLang="en-US" sz="1600" dirty="0">
                <a:latin typeface="HGP創英角ﾎﾟｯﾌﾟ体" panose="040B0A00000000000000" pitchFamily="50" charset="-128"/>
                <a:ea typeface="HGP創英角ﾎﾟｯﾌﾟ体" panose="040B0A00000000000000" pitchFamily="50" charset="-128"/>
              </a:rPr>
              <a:t>階段で</a:t>
            </a:r>
            <a:r>
              <a:rPr kumimoji="1" lang="en-US" altLang="ja-JP" sz="1600" dirty="0">
                <a:latin typeface="HGP創英角ﾎﾟｯﾌﾟ体" panose="040B0A00000000000000" pitchFamily="50" charset="-128"/>
                <a:ea typeface="HGP創英角ﾎﾟｯﾌﾟ体" panose="040B0A00000000000000" pitchFamily="50" charset="-128"/>
              </a:rPr>
              <a:t>4</a:t>
            </a:r>
            <a:r>
              <a:rPr kumimoji="1" lang="ja-JP" altLang="en-US" sz="1600" dirty="0">
                <a:latin typeface="HGP創英角ﾎﾟｯﾌﾟ体" panose="040B0A00000000000000" pitchFamily="50" charset="-128"/>
                <a:ea typeface="HGP創英角ﾎﾟｯﾌﾟ体" panose="040B0A00000000000000" pitchFamily="50" charset="-128"/>
              </a:rPr>
              <a:t>階へ</a:t>
            </a:r>
          </a:p>
        </p:txBody>
      </p:sp>
      <p:sp>
        <p:nvSpPr>
          <p:cNvPr id="21" name="右矢印 20"/>
          <p:cNvSpPr/>
          <p:nvPr/>
        </p:nvSpPr>
        <p:spPr>
          <a:xfrm>
            <a:off x="3059832" y="3434139"/>
            <a:ext cx="1196496" cy="6724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059832" y="3647487"/>
            <a:ext cx="1196496" cy="313032"/>
          </a:xfrm>
          <a:prstGeom prst="rect">
            <a:avLst/>
          </a:prstGeom>
          <a:noFill/>
        </p:spPr>
        <p:txBody>
          <a:bodyPr wrap="square" rtlCol="0">
            <a:spAutoFit/>
          </a:bodyPr>
          <a:lstStyle/>
          <a:p>
            <a:pPr algn="ctr"/>
            <a:r>
              <a:rPr kumimoji="1" lang="ja-JP" altLang="en-US" sz="1400" b="1" spc="-150" dirty="0"/>
              <a:t>カードリーダー</a:t>
            </a:r>
          </a:p>
        </p:txBody>
      </p:sp>
      <p:sp>
        <p:nvSpPr>
          <p:cNvPr id="24" name="角丸四角形吹き出し 23"/>
          <p:cNvSpPr/>
          <p:nvPr/>
        </p:nvSpPr>
        <p:spPr>
          <a:xfrm>
            <a:off x="7524327" y="3016662"/>
            <a:ext cx="1196497" cy="585899"/>
          </a:xfrm>
          <a:prstGeom prst="wedgeRoundRectCallout">
            <a:avLst>
              <a:gd name="adj1" fmla="val -61719"/>
              <a:gd name="adj2" fmla="val 8655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524328" y="3016513"/>
            <a:ext cx="1323226" cy="584775"/>
          </a:xfrm>
          <a:prstGeom prst="rect">
            <a:avLst/>
          </a:prstGeom>
          <a:noFill/>
        </p:spPr>
        <p:txBody>
          <a:bodyPr wrap="square" rtlCol="0">
            <a:spAutoFit/>
          </a:bodyPr>
          <a:lstStyle/>
          <a:p>
            <a:r>
              <a:rPr kumimoji="1" lang="ja-JP" altLang="en-US" sz="1600" dirty="0">
                <a:latin typeface="HGP創英角ﾎﾟｯﾌﾟ体" panose="040B0A00000000000000" pitchFamily="50" charset="-128"/>
                <a:ea typeface="HGP創英角ﾎﾟｯﾌﾟ体" panose="040B0A00000000000000" pitchFamily="50" charset="-128"/>
              </a:rPr>
              <a:t>突き当りを</a:t>
            </a:r>
            <a:endParaRPr kumimoji="1" lang="en-US" altLang="ja-JP" sz="1600" dirty="0">
              <a:latin typeface="HGP創英角ﾎﾟｯﾌﾟ体" panose="040B0A00000000000000" pitchFamily="50" charset="-128"/>
              <a:ea typeface="HGP創英角ﾎﾟｯﾌﾟ体" panose="040B0A00000000000000" pitchFamily="50" charset="-128"/>
            </a:endParaRPr>
          </a:p>
          <a:p>
            <a:r>
              <a:rPr kumimoji="1" lang="ja-JP" altLang="en-US" sz="1600" dirty="0">
                <a:latin typeface="HGP創英角ﾎﾟｯﾌﾟ体" panose="040B0A00000000000000" pitchFamily="50" charset="-128"/>
                <a:ea typeface="HGP創英角ﾎﾟｯﾌﾟ体" panose="040B0A00000000000000" pitchFamily="50" charset="-128"/>
              </a:rPr>
              <a:t>左へ</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846" y="2101179"/>
            <a:ext cx="2185190" cy="1651032"/>
          </a:xfrm>
          <a:prstGeom prst="rect">
            <a:avLst/>
          </a:prstGeom>
        </p:spPr>
      </p:pic>
      <p:sp>
        <p:nvSpPr>
          <p:cNvPr id="9" name="横巻き 8"/>
          <p:cNvSpPr/>
          <p:nvPr/>
        </p:nvSpPr>
        <p:spPr>
          <a:xfrm>
            <a:off x="971600" y="2009779"/>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15616" y="2106099"/>
            <a:ext cx="1253878" cy="344334"/>
          </a:xfrm>
          <a:prstGeom prst="rect">
            <a:avLst/>
          </a:prstGeom>
          <a:noFill/>
        </p:spPr>
        <p:txBody>
          <a:bodyPr wrap="square" rtlCol="0">
            <a:spAutoFit/>
          </a:bodyPr>
          <a:lstStyle/>
          <a:p>
            <a:pPr algn="ctr"/>
            <a:r>
              <a:rPr kumimoji="1" lang="ja-JP" altLang="en-US" sz="1600" b="1" spc="-150" dirty="0"/>
              <a:t>法学部</a:t>
            </a:r>
            <a:r>
              <a:rPr lang="en-US" altLang="ja-JP" sz="1600" b="1" spc="-150" dirty="0"/>
              <a:t>3</a:t>
            </a:r>
            <a:r>
              <a:rPr kumimoji="1" lang="ja-JP" altLang="en-US" sz="1600" b="1" spc="-150" dirty="0"/>
              <a:t>号館</a:t>
            </a:r>
          </a:p>
        </p:txBody>
      </p:sp>
      <p:sp>
        <p:nvSpPr>
          <p:cNvPr id="28" name="横巻き 27"/>
          <p:cNvSpPr/>
          <p:nvPr/>
        </p:nvSpPr>
        <p:spPr>
          <a:xfrm>
            <a:off x="3707904" y="1937771"/>
            <a:ext cx="1869526"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80079" y="2007433"/>
            <a:ext cx="1511913" cy="375638"/>
          </a:xfrm>
          <a:prstGeom prst="rect">
            <a:avLst/>
          </a:prstGeom>
          <a:noFill/>
        </p:spPr>
        <p:txBody>
          <a:bodyPr wrap="square" rtlCol="0">
            <a:spAutoFit/>
          </a:bodyPr>
          <a:lstStyle/>
          <a:p>
            <a:r>
              <a:rPr kumimoji="1" lang="ja-JP" altLang="en-US" dirty="0"/>
              <a:t>法学部</a:t>
            </a:r>
            <a:r>
              <a:rPr kumimoji="1" lang="en-US" altLang="ja-JP" dirty="0"/>
              <a:t>4</a:t>
            </a:r>
            <a:r>
              <a:rPr kumimoji="1" lang="ja-JP" altLang="en-US" dirty="0"/>
              <a:t>号館</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116" y="3907394"/>
            <a:ext cx="2250584" cy="1488783"/>
          </a:xfrm>
          <a:prstGeom prst="rect">
            <a:avLst/>
          </a:prstGeom>
        </p:spPr>
      </p:pic>
      <p:sp>
        <p:nvSpPr>
          <p:cNvPr id="38" name="横巻き 37"/>
          <p:cNvSpPr/>
          <p:nvPr/>
        </p:nvSpPr>
        <p:spPr>
          <a:xfrm>
            <a:off x="932123" y="3809979"/>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947897" y="3906825"/>
            <a:ext cx="1520235" cy="313032"/>
          </a:xfrm>
          <a:prstGeom prst="rect">
            <a:avLst/>
          </a:prstGeom>
          <a:noFill/>
        </p:spPr>
        <p:txBody>
          <a:bodyPr wrap="square" rtlCol="0">
            <a:spAutoFit/>
          </a:bodyPr>
          <a:lstStyle/>
          <a:p>
            <a:pPr algn="ctr"/>
            <a:r>
              <a:rPr kumimoji="1" lang="ja-JP" altLang="en-US" sz="1400" b="1" spc="-150" dirty="0"/>
              <a:t>法</a:t>
            </a:r>
            <a:r>
              <a:rPr lang="en-US" altLang="ja-JP" sz="1400" b="1" spc="-150" dirty="0"/>
              <a:t>3</a:t>
            </a:r>
            <a:r>
              <a:rPr kumimoji="1" lang="ja-JP" altLang="en-US" sz="1400" b="1" spc="-150" dirty="0"/>
              <a:t>号館入館ゲート</a:t>
            </a:r>
          </a:p>
        </p:txBody>
      </p:sp>
      <p:sp>
        <p:nvSpPr>
          <p:cNvPr id="41" name="角丸四角形吹き出し 40"/>
          <p:cNvSpPr/>
          <p:nvPr/>
        </p:nvSpPr>
        <p:spPr>
          <a:xfrm>
            <a:off x="534123" y="5600303"/>
            <a:ext cx="2758202" cy="1101052"/>
          </a:xfrm>
          <a:prstGeom prst="wedgeRoundRectCallout">
            <a:avLst>
              <a:gd name="adj1" fmla="val 63512"/>
              <a:gd name="adj2" fmla="val -604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611560" y="5602843"/>
            <a:ext cx="2657174" cy="1095609"/>
          </a:xfrm>
          <a:prstGeom prst="rect">
            <a:avLst/>
          </a:prstGeom>
          <a:noFill/>
        </p:spPr>
        <p:txBody>
          <a:bodyPr wrap="square" rtlCol="0" anchor="ctr" anchorCtr="0">
            <a:spAutoFit/>
          </a:bodyPr>
          <a:lstStyle/>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建物の中では静粛に</a:t>
            </a:r>
            <a:r>
              <a:rPr kumimoji="1" lang="ja-JP" altLang="en-US" sz="1600" dirty="0">
                <a:latin typeface="HG丸ｺﾞｼｯｸM-PRO" panose="020F0600000000000000" pitchFamily="50" charset="-128"/>
                <a:ea typeface="HG丸ｺﾞｼｯｸM-PRO" panose="020F0600000000000000" pitchFamily="50" charset="-128"/>
              </a:rPr>
              <a:t>してください。セルフツアーをする方は</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歩きスマホは絶対にしないでください。</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角丸四角形吹き出し 43"/>
          <p:cNvSpPr/>
          <p:nvPr/>
        </p:nvSpPr>
        <p:spPr>
          <a:xfrm>
            <a:off x="2743521" y="4164645"/>
            <a:ext cx="1749331" cy="887627"/>
          </a:xfrm>
          <a:prstGeom prst="wedgeRoundRectCallout">
            <a:avLst>
              <a:gd name="adj1" fmla="val 19431"/>
              <a:gd name="adj2" fmla="val 7893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2748561" y="4136606"/>
            <a:ext cx="1823439" cy="954107"/>
          </a:xfrm>
          <a:prstGeom prst="rect">
            <a:avLst/>
          </a:prstGeom>
          <a:noFill/>
        </p:spPr>
        <p:txBody>
          <a:bodyPr wrap="square" rtlCol="0" anchor="ctr" anchorCtr="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通常時</a:t>
            </a:r>
            <a:r>
              <a:rPr kumimoji="1" lang="en-US" altLang="ja-JP" sz="1400" dirty="0">
                <a:latin typeface="HG丸ｺﾞｼｯｸM-PRO" panose="020F0600000000000000" pitchFamily="50" charset="-128"/>
                <a:ea typeface="HG丸ｺﾞｼｯｸM-PRO" panose="020F0600000000000000" pitchFamily="50" charset="-128"/>
              </a:rPr>
              <a:t>】</a:t>
            </a:r>
          </a:p>
          <a:p>
            <a:r>
              <a:rPr kumimoji="1" lang="ja-JP" altLang="en-US" sz="1400" dirty="0">
                <a:latin typeface="HG丸ｺﾞｼｯｸM-PRO" panose="020F0600000000000000" pitchFamily="50" charset="-128"/>
                <a:ea typeface="HG丸ｺﾞｼｯｸM-PRO" panose="020F0600000000000000" pitchFamily="50" charset="-128"/>
              </a:rPr>
              <a:t>平日９</a:t>
            </a:r>
            <a:r>
              <a:rPr lang="ja-JP" altLang="en-US" sz="1400" dirty="0">
                <a:latin typeface="HG丸ｺﾞｼｯｸM-PRO" panose="020F0600000000000000" pitchFamily="50" charset="-128"/>
                <a:ea typeface="HG丸ｺﾞｼｯｸM-PRO" panose="020F0600000000000000" pitchFamily="50" charset="-128"/>
              </a:rPr>
              <a:t>時～１７時は</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法</a:t>
            </a:r>
            <a:r>
              <a:rPr lang="en-US" altLang="ja-JP" sz="1400" dirty="0">
                <a:latin typeface="HG丸ｺﾞｼｯｸM-PRO" panose="020F0600000000000000" pitchFamily="50" charset="-128"/>
                <a:ea typeface="HG丸ｺﾞｼｯｸM-PRO" panose="020F0600000000000000" pitchFamily="50" charset="-128"/>
              </a:rPr>
              <a:t>3</a:t>
            </a:r>
            <a:r>
              <a:rPr lang="ja-JP" altLang="en-US" sz="1400" dirty="0">
                <a:latin typeface="HG丸ｺﾞｼｯｸM-PRO" panose="020F0600000000000000" pitchFamily="50" charset="-128"/>
                <a:ea typeface="HG丸ｺﾞｼｯｸM-PRO" panose="020F0600000000000000" pitchFamily="50" charset="-128"/>
              </a:rPr>
              <a:t>号館からも</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入室できます。</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73696B0B-37C9-4602-ABE5-999584D01197}"/>
              </a:ext>
            </a:extLst>
          </p:cNvPr>
          <p:cNvSpPr txBox="1"/>
          <p:nvPr/>
        </p:nvSpPr>
        <p:spPr>
          <a:xfrm>
            <a:off x="611560" y="908720"/>
            <a:ext cx="7848872" cy="646331"/>
          </a:xfrm>
          <a:prstGeom prst="rect">
            <a:avLst/>
          </a:prstGeom>
          <a:noFill/>
        </p:spPr>
        <p:txBody>
          <a:bodyPr wrap="square" rtlCol="0">
            <a:spAutoFit/>
          </a:bodyPr>
          <a:lstStyle/>
          <a:p>
            <a:r>
              <a:rPr kumimoji="1" lang="ja-JP" altLang="en-US" dirty="0">
                <a:solidFill>
                  <a:srgbClr val="FF0000"/>
                </a:solidFill>
              </a:rPr>
              <a:t>下記は、通常時の入室ルートです。東大の活動制限レベルが</a:t>
            </a:r>
            <a:r>
              <a:rPr kumimoji="1" lang="en-US" altLang="ja-JP" dirty="0">
                <a:solidFill>
                  <a:srgbClr val="FF0000"/>
                </a:solidFill>
              </a:rPr>
              <a:t>0.5</a:t>
            </a:r>
            <a:r>
              <a:rPr kumimoji="1" lang="ja-JP" altLang="en-US" dirty="0">
                <a:solidFill>
                  <a:srgbClr val="FF0000"/>
                </a:solidFill>
              </a:rPr>
              <a:t>以上の間は、</a:t>
            </a:r>
            <a:endParaRPr kumimoji="1" lang="en-US" altLang="ja-JP" dirty="0">
              <a:solidFill>
                <a:srgbClr val="FF0000"/>
              </a:solidFill>
            </a:endParaRPr>
          </a:p>
          <a:p>
            <a:r>
              <a:rPr kumimoji="1" lang="ja-JP" altLang="en-US" dirty="0">
                <a:solidFill>
                  <a:srgbClr val="FF0000"/>
                </a:solidFill>
              </a:rPr>
              <a:t>法学部</a:t>
            </a:r>
            <a:r>
              <a:rPr kumimoji="1" lang="en-US" altLang="ja-JP" dirty="0">
                <a:solidFill>
                  <a:srgbClr val="FF0000"/>
                </a:solidFill>
              </a:rPr>
              <a:t>4</a:t>
            </a:r>
            <a:r>
              <a:rPr kumimoji="1" lang="ja-JP" altLang="en-US" dirty="0">
                <a:solidFill>
                  <a:srgbClr val="FF0000"/>
                </a:solidFill>
              </a:rPr>
              <a:t>号館からは入館できませんので、</a:t>
            </a:r>
            <a:r>
              <a:rPr kumimoji="1" lang="en-US" altLang="ja-JP" dirty="0">
                <a:solidFill>
                  <a:srgbClr val="FF0000"/>
                </a:solidFill>
              </a:rPr>
              <a:t>3</a:t>
            </a:r>
            <a:r>
              <a:rPr kumimoji="1" lang="ja-JP" altLang="en-US" dirty="0">
                <a:solidFill>
                  <a:srgbClr val="FF0000"/>
                </a:solidFill>
              </a:rPr>
              <a:t>号館正面玄関から入館してください。</a:t>
            </a:r>
          </a:p>
        </p:txBody>
      </p:sp>
    </p:spTree>
    <p:extLst>
      <p:ext uri="{BB962C8B-B14F-4D97-AF65-F5344CB8AC3E}">
        <p14:creationId xmlns:p14="http://schemas.microsoft.com/office/powerpoint/2010/main" val="196354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t>図書室カウンター</a:t>
            </a:r>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4753" y="1999381"/>
            <a:ext cx="5543551"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18402" y="1184663"/>
            <a:ext cx="8428078"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入室の際に、</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学生証を提示の上、入退室時刻の記録をお願いします。</a:t>
            </a:r>
            <a:endParaRPr kumimoji="1"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開室時間　月～金</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祝日除く）</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時～</a:t>
            </a:r>
            <a:r>
              <a:rPr lang="en-US" altLang="ja-JP" sz="2000" dirty="0">
                <a:latin typeface="HG丸ｺﾞｼｯｸM-PRO" panose="020F0600000000000000" pitchFamily="50" charset="-128"/>
                <a:ea typeface="HG丸ｺﾞｼｯｸM-PRO" panose="020F0600000000000000" pitchFamily="50" charset="-128"/>
              </a:rPr>
              <a:t>16</a:t>
            </a:r>
            <a:r>
              <a:rPr lang="ja-JP" altLang="en-US" sz="2000" dirty="0">
                <a:latin typeface="HG丸ｺﾞｼｯｸM-PRO" panose="020F0600000000000000" pitchFamily="50" charset="-128"/>
                <a:ea typeface="HG丸ｺﾞｼｯｸM-PRO" panose="020F0600000000000000" pitchFamily="50" charset="-128"/>
              </a:rPr>
              <a:t>時　</a:t>
            </a:r>
            <a:r>
              <a:rPr lang="ja-JP" altLang="en-US" sz="1400" dirty="0">
                <a:latin typeface="HG丸ｺﾞｼｯｸM-PRO" panose="020F0600000000000000" pitchFamily="50" charset="-128"/>
                <a:ea typeface="HG丸ｺﾞｼｯｸM-PRO" panose="020F0600000000000000" pitchFamily="50" charset="-128"/>
              </a:rPr>
              <a:t>（東京大学活動制限レベル</a:t>
            </a:r>
            <a:r>
              <a:rPr lang="en-US" altLang="ja-JP" sz="1400" dirty="0">
                <a:latin typeface="HG丸ｺﾞｼｯｸM-PRO" panose="020F0600000000000000" pitchFamily="50" charset="-128"/>
                <a:ea typeface="HG丸ｺﾞｼｯｸM-PRO" panose="020F0600000000000000" pitchFamily="50" charset="-128"/>
              </a:rPr>
              <a:t>0.5</a:t>
            </a:r>
            <a:r>
              <a:rPr lang="ja-JP" altLang="en-US" sz="1400" dirty="0">
                <a:latin typeface="HG丸ｺﾞｼｯｸM-PRO" panose="020F0600000000000000" pitchFamily="50" charset="-128"/>
                <a:ea typeface="HG丸ｺﾞｼｯｸM-PRO" panose="020F0600000000000000" pitchFamily="50" charset="-128"/>
              </a:rPr>
              <a:t>の間）</a:t>
            </a:r>
            <a:endParaRPr kumimoji="1" lang="ja-JP" altLang="en-US" b="1"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820800"/>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275" y="3356992"/>
            <a:ext cx="1365815" cy="1365815"/>
          </a:xfrm>
          <a:prstGeom prst="rect">
            <a:avLst/>
          </a:prstGeom>
        </p:spPr>
      </p:pic>
      <p:sp>
        <p:nvSpPr>
          <p:cNvPr id="10" name="右矢印 9"/>
          <p:cNvSpPr/>
          <p:nvPr/>
        </p:nvSpPr>
        <p:spPr>
          <a:xfrm>
            <a:off x="5887177" y="4949290"/>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87177" y="5477162"/>
            <a:ext cx="2399913" cy="400110"/>
          </a:xfrm>
          <a:prstGeom prst="rect">
            <a:avLst/>
          </a:prstGeom>
          <a:noFill/>
        </p:spPr>
        <p:txBody>
          <a:bodyPr wrap="square" rtlCol="0">
            <a:spAutoFit/>
          </a:bodyPr>
          <a:lstStyle/>
          <a:p>
            <a:pPr algn="ctr"/>
            <a:r>
              <a:rPr kumimoji="1" lang="ja-JP" altLang="en-US" sz="2000" dirty="0">
                <a:latin typeface="HGS創英角ﾎﾟｯﾌﾟ体" panose="040B0A00000000000000" pitchFamily="50" charset="-128"/>
                <a:ea typeface="HGS創英角ﾎﾟｯﾌﾟ体" panose="040B0A00000000000000" pitchFamily="50" charset="-128"/>
              </a:rPr>
              <a:t>カウンター右手へ</a:t>
            </a:r>
          </a:p>
        </p:txBody>
      </p:sp>
      <p:sp>
        <p:nvSpPr>
          <p:cNvPr id="12" name="角丸四角形吹き出し 11"/>
          <p:cNvSpPr/>
          <p:nvPr/>
        </p:nvSpPr>
        <p:spPr>
          <a:xfrm>
            <a:off x="616880" y="2492895"/>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5" name="テキスト ボックス 4"/>
          <p:cNvSpPr txBox="1"/>
          <p:nvPr/>
        </p:nvSpPr>
        <p:spPr>
          <a:xfrm>
            <a:off x="643360" y="2708920"/>
            <a:ext cx="3132165"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ここは法</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号館の</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階ですが、</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図書室エリアでは</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L</a:t>
            </a:r>
            <a:r>
              <a:rPr kumimoji="1" lang="ja-JP" altLang="en-US" dirty="0">
                <a:latin typeface="HG丸ｺﾞｼｯｸM-PRO" panose="020F0600000000000000" pitchFamily="50" charset="-128"/>
                <a:ea typeface="HG丸ｺﾞｼｯｸM-PRO" panose="020F0600000000000000" pitchFamily="50" charset="-128"/>
              </a:rPr>
              <a:t>（エル）</a:t>
            </a:r>
            <a:r>
              <a:rPr kumimoji="1" lang="en-US" altLang="ja-JP" dirty="0">
                <a:latin typeface="HG丸ｺﾞｼｯｸM-PRO" panose="020F0600000000000000" pitchFamily="50" charset="-128"/>
                <a:ea typeface="HG丸ｺﾞｼｯｸM-PRO" panose="020F0600000000000000" pitchFamily="50" charset="-128"/>
              </a:rPr>
              <a:t>6</a:t>
            </a:r>
            <a:r>
              <a:rPr kumimoji="1" lang="ja-JP" altLang="en-US" dirty="0">
                <a:latin typeface="HG丸ｺﾞｼｯｸM-PRO" panose="020F0600000000000000" pitchFamily="50" charset="-128"/>
                <a:ea typeface="HG丸ｺﾞｼｯｸM-PRO" panose="020F0600000000000000" pitchFamily="50" charset="-128"/>
              </a:rPr>
              <a:t>階と</a:t>
            </a:r>
            <a:r>
              <a:rPr lang="ja-JP" altLang="en-US" dirty="0">
                <a:latin typeface="HG丸ｺﾞｼｯｸM-PRO" panose="020F0600000000000000" pitchFamily="50" charset="-128"/>
                <a:ea typeface="HG丸ｺﾞｼｯｸM-PRO" panose="020F0600000000000000" pitchFamily="50" charset="-128"/>
              </a:rPr>
              <a:t>呼びます</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848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8640"/>
            <a:ext cx="7772400" cy="1470025"/>
          </a:xfrm>
        </p:spPr>
        <p:txBody>
          <a:bodyPr/>
          <a:lstStyle/>
          <a:p>
            <a:r>
              <a:rPr kumimoji="1" lang="ja-JP" altLang="en-US" dirty="0"/>
              <a:t>利用者用ロッカー</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1646633"/>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84" y="4548336"/>
            <a:ext cx="1905000" cy="1905000"/>
          </a:xfrm>
          <a:prstGeom prst="rect">
            <a:avLst/>
          </a:prstGeom>
        </p:spPr>
      </p:pic>
      <p:sp>
        <p:nvSpPr>
          <p:cNvPr id="6" name="角丸四角形吹き出し 5"/>
          <p:cNvSpPr/>
          <p:nvPr/>
        </p:nvSpPr>
        <p:spPr>
          <a:xfrm>
            <a:off x="5018180" y="1652648"/>
            <a:ext cx="3704825" cy="1920368"/>
          </a:xfrm>
          <a:prstGeom prst="wedgeRoundRectCallout">
            <a:avLst>
              <a:gd name="adj1" fmla="val 14478"/>
              <a:gd name="adj2" fmla="val 7240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101406" y="1871160"/>
            <a:ext cx="3616577" cy="1477328"/>
          </a:xfrm>
          <a:prstGeom prst="rect">
            <a:avLst/>
          </a:prstGeom>
          <a:solidFill>
            <a:srgbClr val="CCFF99"/>
          </a:solidFill>
        </p:spPr>
        <p:txBody>
          <a:bodyPr wrap="square" rtlCol="0" anchor="ctr" anchorCtr="0">
            <a:spAutoFit/>
          </a:bodyPr>
          <a:lstStyle/>
          <a:p>
            <a:r>
              <a:rPr kumimoji="1" lang="ja-JP" altLang="en-US" dirty="0">
                <a:latin typeface="HG丸ｺﾞｼｯｸM-PRO" panose="020F0600000000000000" pitchFamily="50" charset="-128"/>
                <a:ea typeface="HG丸ｺﾞｼｯｸM-PRO" panose="020F0600000000000000" pitchFamily="50" charset="-128"/>
              </a:rPr>
              <a:t>バッグ類はロッカーにしまって</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ください。</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a:ea typeface="HG丸ｺﾞｼｯｸM-PRO"/>
              </a:rPr>
              <a:t>図書室のご利用前後は、手指の消毒・手洗いにご協力ください。</a:t>
            </a:r>
            <a:endParaRPr lang="en-US" altLang="ja-JP" dirty="0">
              <a:latin typeface="HG丸ｺﾞｼｯｸM-PRO"/>
              <a:ea typeface="HG丸ｺﾞｼｯｸM-PRO"/>
            </a:endParaRPr>
          </a:p>
        </p:txBody>
      </p:sp>
      <p:sp>
        <p:nvSpPr>
          <p:cNvPr id="12" name="下矢印 11"/>
          <p:cNvSpPr/>
          <p:nvPr/>
        </p:nvSpPr>
        <p:spPr>
          <a:xfrm rot="18620964" flipV="1">
            <a:off x="2498197" y="4469560"/>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380849">
            <a:off x="2236876" y="5524810"/>
            <a:ext cx="2250618" cy="400110"/>
          </a:xfrm>
          <a:prstGeom prst="rect">
            <a:avLst/>
          </a:prstGeom>
          <a:noFill/>
        </p:spPr>
        <p:txBody>
          <a:bodyPr wrap="square" rtlCol="0">
            <a:spAutoFit/>
          </a:bodyPr>
          <a:lstStyle/>
          <a:p>
            <a:pPr algn="ctr"/>
            <a:r>
              <a:rPr kumimoji="1" lang="ja-JP" altLang="en-US" sz="2000" dirty="0">
                <a:latin typeface="HGS創英角ﾎﾟｯﾌﾟ体" panose="040B0A00000000000000" pitchFamily="50" charset="-128"/>
                <a:ea typeface="HGS創英角ﾎﾟｯﾌﾟ体" panose="040B0A00000000000000" pitchFamily="50" charset="-128"/>
              </a:rPr>
              <a:t>閲覧室へ</a:t>
            </a:r>
          </a:p>
        </p:txBody>
      </p:sp>
    </p:spTree>
    <p:extLst>
      <p:ext uri="{BB962C8B-B14F-4D97-AF65-F5344CB8AC3E}">
        <p14:creationId xmlns:p14="http://schemas.microsoft.com/office/powerpoint/2010/main" val="64048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閲覧室</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95536" y="2372687"/>
            <a:ext cx="331236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図書や雑誌をコピーする際は、文献複写申込書に記入して、</a:t>
            </a:r>
            <a:r>
              <a:rPr lang="ja-JP" altLang="en-US" b="1" dirty="0">
                <a:latin typeface="HG丸ｺﾞｼｯｸM-PRO" panose="020F0600000000000000" pitchFamily="50" charset="-128"/>
                <a:ea typeface="HG丸ｺﾞｼｯｸM-PRO" panose="020F0600000000000000" pitchFamily="50" charset="-128"/>
              </a:rPr>
              <a:t>コピーをとる前に</a:t>
            </a:r>
            <a:r>
              <a:rPr lang="ja-JP" altLang="en-US" dirty="0">
                <a:latin typeface="HG丸ｺﾞｼｯｸM-PRO" panose="020F0600000000000000" pitchFamily="50" charset="-128"/>
                <a:ea typeface="HG丸ｺﾞｼｯｸM-PRO" panose="020F0600000000000000" pitchFamily="50" charset="-128"/>
              </a:rPr>
              <a:t>カウンターに提出してください。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779912" y="5032221"/>
            <a:ext cx="1712328" cy="646331"/>
          </a:xfrm>
          <a:prstGeom prst="rect">
            <a:avLst/>
          </a:prstGeom>
          <a:noFill/>
        </p:spPr>
        <p:txBody>
          <a:bodyPr wrap="none" rtlCol="0">
            <a:spAutoFit/>
          </a:bodyPr>
          <a:lstStyle/>
          <a:p>
            <a:pPr algn="ctr"/>
            <a:r>
              <a:rPr kumimoji="1" lang="ja-JP" altLang="en-US" b="1" dirty="0">
                <a:latin typeface="+mn-ea"/>
              </a:rPr>
              <a:t>図書室資料</a:t>
            </a:r>
            <a:endParaRPr kumimoji="1" lang="en-US" altLang="ja-JP" b="1" dirty="0">
              <a:latin typeface="+mn-ea"/>
            </a:endParaRPr>
          </a:p>
          <a:p>
            <a:pPr algn="ctr"/>
            <a:r>
              <a:rPr kumimoji="1" lang="ja-JP" altLang="en-US" b="1" dirty="0">
                <a:latin typeface="+mn-ea"/>
              </a:rPr>
              <a:t>複写用コピー機</a:t>
            </a: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4242" y="2271182"/>
            <a:ext cx="1944763" cy="369332"/>
          </a:xfrm>
          <a:prstGeom prst="rect">
            <a:avLst/>
          </a:prstGeom>
          <a:noFill/>
        </p:spPr>
        <p:txBody>
          <a:bodyPr wrap="none" rtlCol="0">
            <a:spAutoFit/>
          </a:bodyPr>
          <a:lstStyle/>
          <a:p>
            <a:r>
              <a:rPr kumimoji="1" lang="en-US" altLang="ja-JP" b="1" dirty="0">
                <a:latin typeface="+mn-ea"/>
              </a:rPr>
              <a:t>OPAC</a:t>
            </a:r>
            <a:r>
              <a:rPr kumimoji="1" lang="ja-JP" altLang="en-US" b="1" dirty="0">
                <a:latin typeface="+mn-ea"/>
              </a:rPr>
              <a:t>検索用端末</a:t>
            </a:r>
          </a:p>
        </p:txBody>
      </p:sp>
      <p:sp>
        <p:nvSpPr>
          <p:cNvPr id="13" name="右矢印 12"/>
          <p:cNvSpPr/>
          <p:nvPr/>
        </p:nvSpPr>
        <p:spPr>
          <a:xfrm>
            <a:off x="5993127" y="4949290"/>
            <a:ext cx="2827345"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8841" y="5477162"/>
            <a:ext cx="2799623" cy="400110"/>
          </a:xfrm>
          <a:prstGeom prst="rect">
            <a:avLst/>
          </a:prstGeom>
          <a:noFill/>
        </p:spPr>
        <p:txBody>
          <a:bodyPr wrap="square" rtlCol="0">
            <a:spAutoFit/>
          </a:bodyPr>
          <a:lstStyle/>
          <a:p>
            <a:pPr algn="ctr"/>
            <a:r>
              <a:rPr lang="ja-JP" altLang="en-US" sz="2000" dirty="0">
                <a:latin typeface="HGS創英角ﾎﾟｯﾌﾟ体" panose="040B0A00000000000000" pitchFamily="50" charset="-128"/>
                <a:ea typeface="HGS創英角ﾎﾟｯﾌﾟ体" panose="040B0A00000000000000" pitchFamily="50" charset="-128"/>
              </a:rPr>
              <a:t>日本語雑誌コーナー</a:t>
            </a:r>
            <a:r>
              <a:rPr kumimoji="1" lang="ja-JP" altLang="en-US" sz="2000" dirty="0">
                <a:latin typeface="HGS創英角ﾎﾟｯﾌﾟ体" panose="040B0A00000000000000" pitchFamily="50" charset="-128"/>
                <a:ea typeface="HGS創英角ﾎﾟｯﾌﾟ体" panose="040B0A00000000000000" pitchFamily="50" charset="-128"/>
              </a:rPr>
              <a:t>へ</a:t>
            </a:r>
          </a:p>
        </p:txBody>
      </p:sp>
      <p:sp>
        <p:nvSpPr>
          <p:cNvPr id="15" name="右矢印 14"/>
          <p:cNvSpPr/>
          <p:nvPr/>
        </p:nvSpPr>
        <p:spPr>
          <a:xfrm>
            <a:off x="5292080" y="3933056"/>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04827" y="4077072"/>
            <a:ext cx="1800493" cy="369332"/>
          </a:xfrm>
          <a:prstGeom prst="rect">
            <a:avLst/>
          </a:prstGeom>
          <a:noFill/>
        </p:spPr>
        <p:txBody>
          <a:bodyPr wrap="none" rtlCol="0">
            <a:spAutoFit/>
          </a:bodyPr>
          <a:lstStyle/>
          <a:p>
            <a:r>
              <a:rPr kumimoji="1" lang="ja-JP" altLang="en-US" b="1" dirty="0"/>
              <a:t>文献複写申込書</a:t>
            </a:r>
          </a:p>
        </p:txBody>
      </p:sp>
    </p:spTree>
    <p:extLst>
      <p:ext uri="{BB962C8B-B14F-4D97-AF65-F5344CB8AC3E}">
        <p14:creationId xmlns:p14="http://schemas.microsoft.com/office/powerpoint/2010/main" val="361031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日本語雑誌コーナー</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500" y="1600200"/>
            <a:ext cx="6061000" cy="4525963"/>
          </a:xfr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094977" y="2457527"/>
            <a:ext cx="3620604" cy="1382818"/>
          </a:xfrm>
          <a:prstGeom prst="wedgeRoundRectCallout">
            <a:avLst>
              <a:gd name="adj1" fmla="val 30146"/>
              <a:gd name="adj2" fmla="val 7068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311001" y="2564904"/>
            <a:ext cx="3165994" cy="123696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雑誌はタイトルのアルファベット順に並んでいます。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ただし大学紀要類は大学名で並んでいます。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角丸四角形吹き出し 12"/>
          <p:cNvSpPr/>
          <p:nvPr/>
        </p:nvSpPr>
        <p:spPr>
          <a:xfrm>
            <a:off x="457200" y="2454189"/>
            <a:ext cx="2458616" cy="1080120"/>
          </a:xfrm>
          <a:prstGeom prst="wedgeRoundRectCallout">
            <a:avLst>
              <a:gd name="adj1" fmla="val 11827"/>
              <a:gd name="adj2" fmla="val -9807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5429" y="2532584"/>
            <a:ext cx="2262158" cy="923330"/>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左側の書架から</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アルファベット順に</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並んでいます。</a:t>
            </a:r>
          </a:p>
        </p:txBody>
      </p:sp>
      <p:sp>
        <p:nvSpPr>
          <p:cNvPr id="16" name="上矢印吹き出し 15"/>
          <p:cNvSpPr/>
          <p:nvPr/>
        </p:nvSpPr>
        <p:spPr>
          <a:xfrm>
            <a:off x="3419872" y="4293766"/>
            <a:ext cx="2520280" cy="2159570"/>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19567" y="5673442"/>
            <a:ext cx="1980029" cy="707886"/>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法科大学院</a:t>
            </a:r>
            <a:endParaRPr kumimoji="1" lang="en-US" altLang="ja-JP" sz="2000" dirty="0">
              <a:latin typeface="HGS創英角ﾎﾟｯﾌﾟ体" panose="040B0A00000000000000" pitchFamily="50" charset="-128"/>
              <a:ea typeface="HGS創英角ﾎﾟｯﾌﾟ体" panose="040B0A00000000000000" pitchFamily="50" charset="-128"/>
            </a:endParaRPr>
          </a:p>
          <a:p>
            <a:r>
              <a:rPr kumimoji="1" lang="ja-JP" altLang="en-US" sz="2000" dirty="0">
                <a:latin typeface="HGS創英角ﾎﾟｯﾌﾟ体" panose="040B0A00000000000000" pitchFamily="50" charset="-128"/>
                <a:ea typeface="HGS創英角ﾎﾟｯﾌﾟ体" panose="040B0A00000000000000" pitchFamily="50" charset="-128"/>
              </a:rPr>
              <a:t>図書コーナーへ</a:t>
            </a:r>
          </a:p>
        </p:txBody>
      </p:sp>
      <p:sp>
        <p:nvSpPr>
          <p:cNvPr id="18" name="テキスト ボックス 17"/>
          <p:cNvSpPr txBox="1"/>
          <p:nvPr/>
        </p:nvSpPr>
        <p:spPr>
          <a:xfrm>
            <a:off x="2559811" y="1196752"/>
            <a:ext cx="3700052" cy="369332"/>
          </a:xfrm>
          <a:prstGeom prst="rect">
            <a:avLst/>
          </a:prstGeom>
          <a:noFill/>
        </p:spPr>
        <p:txBody>
          <a:bodyPr wrap="none" rtlCol="0">
            <a:spAutoFit/>
          </a:bodyPr>
          <a:lstStyle/>
          <a:p>
            <a:r>
              <a:rPr kumimoji="1" lang="en-US" altLang="ja-JP" b="1" dirty="0">
                <a:latin typeface="+mn-ea"/>
              </a:rPr>
              <a:t>OPAC</a:t>
            </a:r>
            <a:r>
              <a:rPr lang="ja-JP" altLang="en-US" b="1" dirty="0">
                <a:latin typeface="+mn-ea"/>
              </a:rPr>
              <a:t>の配架場所表示は</a:t>
            </a:r>
            <a:r>
              <a:rPr kumimoji="1" lang="ja-JP" altLang="en-US" b="1" dirty="0">
                <a:solidFill>
                  <a:srgbClr val="FF0000"/>
                </a:solidFill>
                <a:latin typeface="+mn-ea"/>
              </a:rPr>
              <a:t>「法・雑誌」</a:t>
            </a:r>
          </a:p>
        </p:txBody>
      </p:sp>
    </p:spTree>
    <p:extLst>
      <p:ext uri="{BB962C8B-B14F-4D97-AF65-F5344CB8AC3E}">
        <p14:creationId xmlns:p14="http://schemas.microsoft.com/office/powerpoint/2010/main" val="362299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法科大学院図書コーナー</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0"/>
            <a:ext cx="6056944" cy="4525963"/>
          </a:xfrm>
        </p:spPr>
      </p:pic>
      <p:sp>
        <p:nvSpPr>
          <p:cNvPr id="4" name="テキスト ボックス 3"/>
          <p:cNvSpPr txBox="1"/>
          <p:nvPr/>
        </p:nvSpPr>
        <p:spPr>
          <a:xfrm>
            <a:off x="2559811" y="1196752"/>
            <a:ext cx="3700052" cy="369332"/>
          </a:xfrm>
          <a:prstGeom prst="rect">
            <a:avLst/>
          </a:prstGeom>
          <a:noFill/>
        </p:spPr>
        <p:txBody>
          <a:bodyPr wrap="none" rtlCol="0">
            <a:spAutoFit/>
          </a:bodyPr>
          <a:lstStyle/>
          <a:p>
            <a:r>
              <a:rPr kumimoji="1" lang="en-US" altLang="ja-JP" b="1" dirty="0">
                <a:latin typeface="+mn-ea"/>
              </a:rPr>
              <a:t>OPAC</a:t>
            </a:r>
            <a:r>
              <a:rPr lang="ja-JP" altLang="en-US" b="1" dirty="0">
                <a:latin typeface="+mn-ea"/>
              </a:rPr>
              <a:t>の配架場所表示は</a:t>
            </a:r>
            <a:r>
              <a:rPr kumimoji="1" lang="ja-JP" altLang="en-US" b="1" dirty="0">
                <a:solidFill>
                  <a:srgbClr val="FF0000"/>
                </a:solidFill>
                <a:latin typeface="+mn-ea"/>
              </a:rPr>
              <a:t>「法・法科」</a:t>
            </a:r>
          </a:p>
        </p:txBody>
      </p:sp>
      <p:sp>
        <p:nvSpPr>
          <p:cNvPr id="6" name="楕円 5"/>
          <p:cNvSpPr/>
          <p:nvPr/>
        </p:nvSpPr>
        <p:spPr>
          <a:xfrm>
            <a:off x="1763688" y="1196752"/>
            <a:ext cx="730424" cy="72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明朝" panose="02020600040205080304" pitchFamily="18" charset="-128"/>
                <a:ea typeface="ＭＳ Ｐ明朝" panose="02020600040205080304" pitchFamily="18" charset="-128"/>
              </a:rPr>
              <a:t>法科</a:t>
            </a:r>
          </a:p>
        </p:txBody>
      </p:sp>
      <p:sp>
        <p:nvSpPr>
          <p:cNvPr id="3" name="四角形吹き出し 2"/>
          <p:cNvSpPr/>
          <p:nvPr/>
        </p:nvSpPr>
        <p:spPr>
          <a:xfrm>
            <a:off x="6259863" y="3429000"/>
            <a:ext cx="2128561" cy="864096"/>
          </a:xfrm>
          <a:prstGeom prst="wedgeRectCallout">
            <a:avLst>
              <a:gd name="adj1" fmla="val -67598"/>
              <a:gd name="adj2" fmla="val 10153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法科大学院用図書購入申込書</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2099380"/>
            <a:ext cx="3863054" cy="1761668"/>
          </a:xfrm>
          <a:prstGeom prst="wedgeRoundRectCallout">
            <a:avLst>
              <a:gd name="adj1" fmla="val -32149"/>
              <a:gd name="adj2" fmla="val 6981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23528" y="2204864"/>
            <a:ext cx="3503014"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当室では館外貸出（自宅への持ち帰り）は行っていません。</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当日貸出</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冊または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専用棚への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週間</a:t>
            </a:r>
            <a:r>
              <a:rPr lang="en-US" altLang="ja-JP" dirty="0">
                <a:latin typeface="HG丸ｺﾞｼｯｸM-PRO" panose="020F0600000000000000" pitchFamily="50" charset="-128"/>
                <a:ea typeface="HG丸ｺﾞｼｯｸM-PRO" panose="020F0600000000000000" pitchFamily="50" charset="-128"/>
              </a:rPr>
              <a:t>15</a:t>
            </a:r>
            <a:r>
              <a:rPr lang="ja-JP" altLang="en-US" dirty="0">
                <a:latin typeface="HG丸ｺﾞｼｯｸM-PRO" panose="020F0600000000000000" pitchFamily="50" charset="-128"/>
                <a:ea typeface="HG丸ｺﾞｼｯｸM-PRO" panose="020F0600000000000000" pitchFamily="50" charset="-128"/>
              </a:rPr>
              <a:t>冊の</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取り置きができます。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下矢印吹き出し 9"/>
          <p:cNvSpPr/>
          <p:nvPr/>
        </p:nvSpPr>
        <p:spPr>
          <a:xfrm>
            <a:off x="3203848" y="5589240"/>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99481" y="5733256"/>
            <a:ext cx="1980029"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カウンター前へ</a:t>
            </a:r>
          </a:p>
        </p:txBody>
      </p:sp>
    </p:spTree>
    <p:extLst>
      <p:ext uri="{BB962C8B-B14F-4D97-AF65-F5344CB8AC3E}">
        <p14:creationId xmlns:p14="http://schemas.microsoft.com/office/powerpoint/2010/main" val="257764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図書室カウンター</a:t>
            </a: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639341"/>
            <a:ext cx="2988066" cy="4525963"/>
          </a:xfrm>
        </p:spPr>
      </p:pic>
      <p:pic>
        <p:nvPicPr>
          <p:cNvPr id="5" name="コンテンツ プレースホルダー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8655" y="1639341"/>
            <a:ext cx="2997689" cy="4525963"/>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260304"/>
            <a:ext cx="1905000" cy="1905000"/>
          </a:xfrm>
          <a:prstGeom prst="rect">
            <a:avLst/>
          </a:prstGeom>
        </p:spPr>
      </p:pic>
      <p:sp>
        <p:nvSpPr>
          <p:cNvPr id="8" name="角丸四角形吹き出し 7"/>
          <p:cNvSpPr/>
          <p:nvPr/>
        </p:nvSpPr>
        <p:spPr>
          <a:xfrm>
            <a:off x="4894988" y="1943932"/>
            <a:ext cx="3863054" cy="1582812"/>
          </a:xfrm>
          <a:prstGeom prst="wedgeRoundRectCallout">
            <a:avLst>
              <a:gd name="adj1" fmla="val -43535"/>
              <a:gd name="adj2" fmla="val 10491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017752" y="2015940"/>
            <a:ext cx="3693660"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カウンターでは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資料の当日貸出や取り置き手続き、</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取り寄せ資料の受け渡し、</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他大学図書館への紹介状発行</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などを行っています。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827584" y="4090405"/>
            <a:ext cx="2573928" cy="880834"/>
          </a:xfrm>
          <a:prstGeom prst="wedgeRoundRectCallout">
            <a:avLst>
              <a:gd name="adj1" fmla="val 64497"/>
              <a:gd name="adj2" fmla="val 8690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1007604" y="4207656"/>
            <a:ext cx="2249892" cy="646331"/>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週間</a:t>
            </a:r>
            <a:r>
              <a:rPr lang="en-US" altLang="ja-JP" dirty="0">
                <a:latin typeface="HG丸ｺﾞｼｯｸM-PRO" panose="020F0600000000000000" pitchFamily="50" charset="-128"/>
                <a:ea typeface="HG丸ｺﾞｼｯｸM-PRO" panose="020F0600000000000000" pitchFamily="50" charset="-128"/>
              </a:rPr>
              <a:t>15</a:t>
            </a:r>
            <a:r>
              <a:rPr lang="ja-JP" altLang="en-US" dirty="0">
                <a:latin typeface="HG丸ｺﾞｼｯｸM-PRO" panose="020F0600000000000000" pitchFamily="50" charset="-128"/>
                <a:ea typeface="HG丸ｺﾞｼｯｸM-PRO" panose="020F0600000000000000" pitchFamily="50" charset="-128"/>
              </a:rPr>
              <a:t>冊資料の取り置きができます。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四角形吹き出し 13"/>
          <p:cNvSpPr/>
          <p:nvPr/>
        </p:nvSpPr>
        <p:spPr>
          <a:xfrm>
            <a:off x="467544" y="1340768"/>
            <a:ext cx="2128561" cy="864096"/>
          </a:xfrm>
          <a:prstGeom prst="wedgeRectCallout">
            <a:avLst>
              <a:gd name="adj1" fmla="val 44421"/>
              <a:gd name="adj2" fmla="val 80105"/>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法科大学院生用</a:t>
            </a:r>
            <a:endParaRPr kumimoji="1" lang="en-US" altLang="ja-JP" b="1" dirty="0">
              <a:solidFill>
                <a:schemeClr val="tx1"/>
              </a:solidFill>
            </a:endParaRPr>
          </a:p>
          <a:p>
            <a:pPr algn="ctr"/>
            <a:r>
              <a:rPr kumimoji="1" lang="ja-JP" altLang="en-US" b="1" dirty="0">
                <a:solidFill>
                  <a:schemeClr val="tx1"/>
                </a:solidFill>
              </a:rPr>
              <a:t>取り置き棚</a:t>
            </a:r>
          </a:p>
        </p:txBody>
      </p:sp>
      <p:sp>
        <p:nvSpPr>
          <p:cNvPr id="15" name="左矢印 14"/>
          <p:cNvSpPr/>
          <p:nvPr/>
        </p:nvSpPr>
        <p:spPr>
          <a:xfrm>
            <a:off x="467543" y="5517232"/>
            <a:ext cx="2363695" cy="1008112"/>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p:cNvSpPr txBox="1"/>
          <p:nvPr/>
        </p:nvSpPr>
        <p:spPr>
          <a:xfrm>
            <a:off x="594729" y="5821233"/>
            <a:ext cx="2236510"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カウンター左手へ</a:t>
            </a:r>
          </a:p>
        </p:txBody>
      </p:sp>
    </p:spTree>
    <p:extLst>
      <p:ext uri="{BB962C8B-B14F-4D97-AF65-F5344CB8AC3E}">
        <p14:creationId xmlns:p14="http://schemas.microsoft.com/office/powerpoint/2010/main" val="36351694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2143</Words>
  <PresentationFormat>画面に合わせる (4:3)</PresentationFormat>
  <Paragraphs>183</Paragraphs>
  <Slides>18</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BIZ UDゴシック</vt:lpstr>
      <vt:lpstr>HGP創英角ﾎﾟｯﾌﾟ体</vt:lpstr>
      <vt:lpstr>HGS創英角ﾎﾟｯﾌﾟ体</vt:lpstr>
      <vt:lpstr>HGS明朝E</vt:lpstr>
      <vt:lpstr>HG丸ｺﾞｼｯｸM-PRO</vt:lpstr>
      <vt:lpstr>ＭＳ Ｐゴシック</vt:lpstr>
      <vt:lpstr>ＭＳ Ｐ明朝</vt:lpstr>
      <vt:lpstr>Arial</vt:lpstr>
      <vt:lpstr>Calibri</vt:lpstr>
      <vt:lpstr>Wingdings</vt:lpstr>
      <vt:lpstr>Office ​​テーマ</vt:lpstr>
      <vt:lpstr>PowerPoint プレゼンテーション</vt:lpstr>
      <vt:lpstr>法学部研究室図書室</vt:lpstr>
      <vt:lpstr>図書室への入室ルート</vt:lpstr>
      <vt:lpstr>図書室カウンター</vt:lpstr>
      <vt:lpstr>利用者用ロッカー</vt:lpstr>
      <vt:lpstr>閲覧室</vt:lpstr>
      <vt:lpstr>日本語雑誌コーナー</vt:lpstr>
      <vt:lpstr>法科大学院図書コーナー</vt:lpstr>
      <vt:lpstr>図書室カウンター</vt:lpstr>
      <vt:lpstr>外国法令判例資料室 日本語雑誌コーナー（続き）</vt:lpstr>
      <vt:lpstr>図書室Ｌ５階</vt:lpstr>
      <vt:lpstr>図書室Ｌ４階</vt:lpstr>
      <vt:lpstr>Ｌ４階書庫入口</vt:lpstr>
      <vt:lpstr>電動書架の使い方</vt:lpstr>
      <vt:lpstr>ブックポスト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2020-06-30T07:20:04Z</cp:lastPrinted>
  <dcterms:created xsi:type="dcterms:W3CDTF">2020-03-12T00:37:19Z</dcterms:created>
  <dcterms:modified xsi:type="dcterms:W3CDTF">2020-07-02T03:02:17Z</dcterms:modified>
</cp:coreProperties>
</file>