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70" r:id="rId3"/>
    <p:sldId id="257" r:id="rId4"/>
    <p:sldId id="274" r:id="rId5"/>
    <p:sldId id="258" r:id="rId6"/>
    <p:sldId id="259" r:id="rId7"/>
    <p:sldId id="260" r:id="rId8"/>
    <p:sldId id="261" r:id="rId9"/>
    <p:sldId id="262" r:id="rId10"/>
    <p:sldId id="263" r:id="rId11"/>
    <p:sldId id="275" r:id="rId12"/>
    <p:sldId id="264" r:id="rId13"/>
    <p:sldId id="265" r:id="rId14"/>
    <p:sldId id="266" r:id="rId15"/>
    <p:sldId id="267" r:id="rId16"/>
    <p:sldId id="268" r:id="rId17"/>
    <p:sldId id="271" r:id="rId18"/>
    <p:sldId id="272" r:id="rId19"/>
    <p:sldId id="273" r:id="rId20"/>
  </p:sldIdLst>
  <p:sldSz cx="9144000" cy="6858000" type="screen4x3"/>
  <p:notesSz cx="7104063"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66" userDrawn="1">
          <p15:clr>
            <a:srgbClr val="A4A3A4"/>
          </p15:clr>
        </p15:guide>
        <p15:guide id="2" pos="2254" userDrawn="1">
          <p15:clr>
            <a:srgbClr val="A4A3A4"/>
          </p15:clr>
        </p15:guide>
        <p15:guide id="3" orient="horz" pos="3224" userDrawn="1">
          <p15:clr>
            <a:srgbClr val="A4A3A4"/>
          </p15:clr>
        </p15:guide>
        <p15:guide id="4" pos="223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FFFF99"/>
    <a:srgbClr val="CCFF99"/>
    <a:srgbClr val="FF0066"/>
    <a:srgbClr val="FFCC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86004" autoAdjust="0"/>
  </p:normalViewPr>
  <p:slideViewPr>
    <p:cSldViewPr>
      <p:cViewPr varScale="1">
        <p:scale>
          <a:sx n="92" d="100"/>
          <a:sy n="92" d="100"/>
        </p:scale>
        <p:origin x="53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7" d="100"/>
          <a:sy n="77" d="100"/>
        </p:scale>
        <p:origin x="-1818" y="-90"/>
      </p:cViewPr>
      <p:guideLst>
        <p:guide orient="horz" pos="2966"/>
        <p:guide pos="2254"/>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8428" cy="511731"/>
          </a:xfrm>
          <a:prstGeom prst="rect">
            <a:avLst/>
          </a:prstGeom>
        </p:spPr>
        <p:txBody>
          <a:bodyPr vert="horz" lIns="94668" tIns="47334" rIns="94668" bIns="4733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023992" y="0"/>
            <a:ext cx="3078428" cy="511731"/>
          </a:xfrm>
          <a:prstGeom prst="rect">
            <a:avLst/>
          </a:prstGeom>
        </p:spPr>
        <p:txBody>
          <a:bodyPr vert="horz" lIns="94668" tIns="47334" rIns="94668" bIns="47334" rtlCol="0"/>
          <a:lstStyle>
            <a:lvl1pPr algn="r">
              <a:defRPr sz="1200"/>
            </a:lvl1pPr>
          </a:lstStyle>
          <a:p>
            <a:fld id="{3ADEC511-FD08-438E-9CFE-D01AA91FD5EC}" type="datetimeFigureOut">
              <a:rPr kumimoji="1" lang="ja-JP" altLang="en-US" smtClean="0"/>
              <a:t>2020/9/9</a:t>
            </a:fld>
            <a:endParaRPr kumimoji="1" lang="ja-JP" altLang="en-US"/>
          </a:p>
        </p:txBody>
      </p:sp>
      <p:sp>
        <p:nvSpPr>
          <p:cNvPr id="4" name="フッター プレースホルダー 3"/>
          <p:cNvSpPr>
            <a:spLocks noGrp="1"/>
          </p:cNvSpPr>
          <p:nvPr>
            <p:ph type="ftr" sz="quarter" idx="2"/>
          </p:nvPr>
        </p:nvSpPr>
        <p:spPr>
          <a:xfrm>
            <a:off x="0" y="9721106"/>
            <a:ext cx="3078428" cy="511731"/>
          </a:xfrm>
          <a:prstGeom prst="rect">
            <a:avLst/>
          </a:prstGeom>
        </p:spPr>
        <p:txBody>
          <a:bodyPr vert="horz" lIns="94668" tIns="47334" rIns="94668" bIns="4733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3992" y="9721106"/>
            <a:ext cx="3078428" cy="511731"/>
          </a:xfrm>
          <a:prstGeom prst="rect">
            <a:avLst/>
          </a:prstGeom>
        </p:spPr>
        <p:txBody>
          <a:bodyPr vert="horz" lIns="94668" tIns="47334" rIns="94668" bIns="47334" rtlCol="0" anchor="b"/>
          <a:lstStyle>
            <a:lvl1pPr algn="r">
              <a:defRPr sz="1200"/>
            </a:lvl1pPr>
          </a:lstStyle>
          <a:p>
            <a:fld id="{4FFECAC7-47E3-46A8-B484-60571EFF855B}" type="slidenum">
              <a:rPr kumimoji="1" lang="ja-JP" altLang="en-US" smtClean="0"/>
              <a:t>‹#›</a:t>
            </a:fld>
            <a:endParaRPr kumimoji="1" lang="ja-JP" altLang="en-US"/>
          </a:p>
        </p:txBody>
      </p:sp>
    </p:spTree>
    <p:extLst>
      <p:ext uri="{BB962C8B-B14F-4D97-AF65-F5344CB8AC3E}">
        <p14:creationId xmlns:p14="http://schemas.microsoft.com/office/powerpoint/2010/main" val="39051937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8428" cy="511731"/>
          </a:xfrm>
          <a:prstGeom prst="rect">
            <a:avLst/>
          </a:prstGeom>
        </p:spPr>
        <p:txBody>
          <a:bodyPr vert="horz" lIns="94668" tIns="47334" rIns="94668" bIns="47334"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3992" y="0"/>
            <a:ext cx="3078428" cy="511731"/>
          </a:xfrm>
          <a:prstGeom prst="rect">
            <a:avLst/>
          </a:prstGeom>
        </p:spPr>
        <p:txBody>
          <a:bodyPr vert="horz" lIns="94668" tIns="47334" rIns="94668" bIns="47334" rtlCol="0"/>
          <a:lstStyle>
            <a:lvl1pPr algn="r">
              <a:defRPr sz="1200"/>
            </a:lvl1pPr>
          </a:lstStyle>
          <a:p>
            <a:fld id="{55AD7934-1743-4106-8647-CE6B20F5FE23}" type="datetimeFigureOut">
              <a:rPr kumimoji="1" lang="ja-JP" altLang="en-US" smtClean="0"/>
              <a:t>2020/9/9</a:t>
            </a:fld>
            <a:endParaRPr kumimoji="1" lang="ja-JP" altLang="en-US"/>
          </a:p>
        </p:txBody>
      </p:sp>
      <p:sp>
        <p:nvSpPr>
          <p:cNvPr id="4" name="スライド イメージ プレースホルダー 3"/>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4668" tIns="47334" rIns="94668" bIns="47334" rtlCol="0" anchor="ctr"/>
          <a:lstStyle/>
          <a:p>
            <a:endParaRPr lang="ja-JP" altLang="en-US"/>
          </a:p>
        </p:txBody>
      </p:sp>
      <p:sp>
        <p:nvSpPr>
          <p:cNvPr id="5" name="ノート プレースホルダー 4"/>
          <p:cNvSpPr>
            <a:spLocks noGrp="1"/>
          </p:cNvSpPr>
          <p:nvPr>
            <p:ph type="body" sz="quarter" idx="3"/>
          </p:nvPr>
        </p:nvSpPr>
        <p:spPr>
          <a:xfrm>
            <a:off x="710407" y="4861442"/>
            <a:ext cx="5683250" cy="4605576"/>
          </a:xfrm>
          <a:prstGeom prst="rect">
            <a:avLst/>
          </a:prstGeom>
        </p:spPr>
        <p:txBody>
          <a:bodyPr vert="horz" lIns="94668" tIns="47334" rIns="94668" bIns="4733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6"/>
            <a:ext cx="3078428" cy="511731"/>
          </a:xfrm>
          <a:prstGeom prst="rect">
            <a:avLst/>
          </a:prstGeom>
        </p:spPr>
        <p:txBody>
          <a:bodyPr vert="horz" lIns="94668" tIns="47334" rIns="94668" bIns="4733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3992" y="9721106"/>
            <a:ext cx="3078428" cy="511731"/>
          </a:xfrm>
          <a:prstGeom prst="rect">
            <a:avLst/>
          </a:prstGeom>
        </p:spPr>
        <p:txBody>
          <a:bodyPr vert="horz" lIns="94668" tIns="47334" rIns="94668" bIns="47334" rtlCol="0" anchor="b"/>
          <a:lstStyle>
            <a:lvl1pPr algn="r">
              <a:defRPr sz="1200"/>
            </a:lvl1pPr>
          </a:lstStyle>
          <a:p>
            <a:fld id="{D3055AB4-AA4A-4249-B915-E9F18B694B3B}" type="slidenum">
              <a:rPr kumimoji="1" lang="ja-JP" altLang="en-US" smtClean="0"/>
              <a:t>‹#›</a:t>
            </a:fld>
            <a:endParaRPr kumimoji="1" lang="ja-JP" altLang="en-US"/>
          </a:p>
        </p:txBody>
      </p:sp>
    </p:spTree>
    <p:extLst>
      <p:ext uri="{BB962C8B-B14F-4D97-AF65-F5344CB8AC3E}">
        <p14:creationId xmlns:p14="http://schemas.microsoft.com/office/powerpoint/2010/main" val="126835958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これから法学部研究室図書室バーチャルツアーを始めます。</a:t>
            </a:r>
            <a:endParaRPr kumimoji="1" lang="ja-JP" altLang="en-US" dirty="0"/>
          </a:p>
        </p:txBody>
      </p:sp>
      <p:sp>
        <p:nvSpPr>
          <p:cNvPr id="4" name="スライド番号プレースホルダー 3"/>
          <p:cNvSpPr>
            <a:spLocks noGrp="1"/>
          </p:cNvSpPr>
          <p:nvPr>
            <p:ph type="sldNum" sz="quarter" idx="10"/>
          </p:nvPr>
        </p:nvSpPr>
        <p:spPr/>
        <p:txBody>
          <a:bodyPr/>
          <a:lstStyle/>
          <a:p>
            <a:fld id="{D3055AB4-AA4A-4249-B915-E9F18B694B3B}" type="slidenum">
              <a:rPr kumimoji="1" lang="ja-JP" altLang="en-US" smtClean="0"/>
              <a:t>1</a:t>
            </a:fld>
            <a:endParaRPr kumimoji="1" lang="ja-JP" altLang="en-US"/>
          </a:p>
        </p:txBody>
      </p:sp>
    </p:spTree>
    <p:extLst>
      <p:ext uri="{BB962C8B-B14F-4D97-AF65-F5344CB8AC3E}">
        <p14:creationId xmlns:p14="http://schemas.microsoft.com/office/powerpoint/2010/main" val="1974398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カウンターに向かって左手に進むと左側に外国法令判例資料室があります。主に欧米の法令や判例が配架されています。右側と奥の方にはタイトルＫの途中からＴｎまでの日本語雑誌が配架されています。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D3055AB4-AA4A-4249-B915-E9F18B694B3B}" type="slidenum">
              <a:rPr kumimoji="1" lang="ja-JP" altLang="en-US" smtClean="0"/>
              <a:t>10</a:t>
            </a:fld>
            <a:endParaRPr kumimoji="1" lang="ja-JP" altLang="en-US"/>
          </a:p>
        </p:txBody>
      </p:sp>
    </p:spTree>
    <p:extLst>
      <p:ext uri="{BB962C8B-B14F-4D97-AF65-F5344CB8AC3E}">
        <p14:creationId xmlns:p14="http://schemas.microsoft.com/office/powerpoint/2010/main" val="1449889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6678">
              <a:defRPr/>
            </a:pPr>
            <a:r>
              <a:rPr lang="ja-JP" altLang="en-US" dirty="0">
                <a:latin typeface="ＭＳ ゴシック" panose="020B0609070205080204" pitchFamily="49" charset="-128"/>
                <a:ea typeface="ＭＳ ゴシック" panose="020B0609070205080204" pitchFamily="49" charset="-128"/>
              </a:rPr>
              <a:t>研究室総務チームから配布されているコピーカードを利用できる公費用コピー機があります。</a:t>
            </a:r>
            <a:r>
              <a:rPr lang="ja-JP" altLang="ja-JP" dirty="0"/>
              <a:t>図書や雑誌をコピーできる範囲は著作権法で定められていますので、コピーを取る前に文献複写申込書に記入して、資料と一緒にカウンターに持ってきてください。</a:t>
            </a:r>
            <a:r>
              <a:rPr lang="ja-JP" altLang="ja-JP" dirty="0">
                <a:latin typeface="ＭＳ ゴシック" panose="020B0609070205080204" pitchFamily="49" charset="-128"/>
                <a:ea typeface="ＭＳ ゴシック" panose="020B0609070205080204" pitchFamily="49" charset="-128"/>
              </a:rPr>
              <a:t>公費用コピー機のカードを使い切った後は、私費用コピー機を利用</a:t>
            </a:r>
            <a:r>
              <a:rPr lang="ja-JP" altLang="en-US" dirty="0">
                <a:latin typeface="ＭＳ ゴシック" panose="020B0609070205080204" pitchFamily="49" charset="-128"/>
                <a:ea typeface="ＭＳ ゴシック" panose="020B0609070205080204" pitchFamily="49" charset="-128"/>
              </a:rPr>
              <a:t>してください。</a:t>
            </a:r>
            <a:endParaRPr lang="en-US" altLang="ja-JP" dirty="0">
              <a:latin typeface="ＭＳ ゴシック" panose="020B0609070205080204" pitchFamily="49" charset="-128"/>
              <a:ea typeface="ＭＳ ゴシック" panose="020B0609070205080204" pitchFamily="49"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D3055AB4-AA4A-4249-B915-E9F18B694B3B}" type="slidenum">
              <a:rPr kumimoji="1" lang="ja-JP" altLang="en-US" smtClean="0"/>
              <a:t>11</a:t>
            </a:fld>
            <a:endParaRPr kumimoji="1" lang="ja-JP" altLang="en-US"/>
          </a:p>
        </p:txBody>
      </p:sp>
    </p:spTree>
    <p:extLst>
      <p:ext uri="{BB962C8B-B14F-4D97-AF65-F5344CB8AC3E}">
        <p14:creationId xmlns:p14="http://schemas.microsoft.com/office/powerpoint/2010/main" val="3718830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L5</a:t>
            </a:r>
            <a:r>
              <a:rPr lang="ja-JP" altLang="ja-JP" dirty="0"/>
              <a:t>階には、日本語雑誌のタイトルが</a:t>
            </a:r>
            <a:r>
              <a:rPr lang="en-US" altLang="ja-JP" dirty="0"/>
              <a:t>To</a:t>
            </a:r>
            <a:r>
              <a:rPr lang="ja-JP" altLang="ja-JP" dirty="0"/>
              <a:t>から後の物と</a:t>
            </a:r>
            <a:r>
              <a:rPr lang="en-US" altLang="ja-JP" dirty="0"/>
              <a:t>1975</a:t>
            </a:r>
            <a:r>
              <a:rPr lang="ja-JP" altLang="ja-JP" dirty="0"/>
              <a:t>年以降に発行された外国語雑誌がタイトルのアルファベット順に並べてあります。</a:t>
            </a:r>
            <a:r>
              <a:rPr lang="en-US" altLang="ja-JP" dirty="0"/>
              <a:t>1974</a:t>
            </a:r>
            <a:r>
              <a:rPr lang="ja-JP" altLang="ja-JP" dirty="0"/>
              <a:t>年以前の外国語雑誌は</a:t>
            </a:r>
            <a:r>
              <a:rPr lang="en-US" altLang="ja-JP" dirty="0"/>
              <a:t>L1</a:t>
            </a:r>
            <a:r>
              <a:rPr lang="ja-JP" altLang="ja-JP" dirty="0"/>
              <a:t>階書庫にあります。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D3055AB4-AA4A-4249-B915-E9F18B694B3B}" type="slidenum">
              <a:rPr kumimoji="1" lang="ja-JP" altLang="en-US" smtClean="0"/>
              <a:t>12</a:t>
            </a:fld>
            <a:endParaRPr kumimoji="1" lang="ja-JP" altLang="en-US"/>
          </a:p>
        </p:txBody>
      </p:sp>
    </p:spTree>
    <p:extLst>
      <p:ext uri="{BB962C8B-B14F-4D97-AF65-F5344CB8AC3E}">
        <p14:creationId xmlns:p14="http://schemas.microsoft.com/office/powerpoint/2010/main" val="2175332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L4</a:t>
            </a:r>
            <a:r>
              <a:rPr lang="ja-JP" altLang="ja-JP" dirty="0"/>
              <a:t>階の右側には、判例室・参考資料室があります。判例室・参考資料室には、日本の判例類と参考図書があります。奥には</a:t>
            </a:r>
            <a:r>
              <a:rPr lang="ja-JP" altLang="en-US" dirty="0"/>
              <a:t>私費用</a:t>
            </a:r>
            <a:r>
              <a:rPr lang="ja-JP" altLang="ja-JP" dirty="0"/>
              <a:t>コピー機</a:t>
            </a:r>
            <a:r>
              <a:rPr lang="ja-JP" altLang="en-US" dirty="0"/>
              <a:t>（プリペイドカード式）が</a:t>
            </a:r>
            <a:r>
              <a:rPr lang="en-US" altLang="ja-JP" dirty="0"/>
              <a:t>1</a:t>
            </a:r>
            <a:r>
              <a:rPr lang="ja-JP" altLang="en-US" dirty="0"/>
              <a:t>台</a:t>
            </a:r>
            <a:r>
              <a:rPr lang="ja-JP" altLang="ja-JP" dirty="0"/>
              <a:t>あります。</a:t>
            </a:r>
          </a:p>
          <a:p>
            <a:r>
              <a:rPr lang="ja-JP" altLang="ja-JP" dirty="0"/>
              <a:t>左側の目録カードコーナーの奥に、共同利用端末とプリンタも設置されています。</a:t>
            </a:r>
            <a:r>
              <a:rPr lang="en-US" altLang="ja-JP" dirty="0"/>
              <a:t>ECCS</a:t>
            </a:r>
            <a:r>
              <a:rPr lang="ja-JP" altLang="ja-JP" dirty="0"/>
              <a:t>利用権付与済みの</a:t>
            </a:r>
            <a:r>
              <a:rPr lang="en-US" altLang="ja-JP" dirty="0" err="1"/>
              <a:t>UTokyo</a:t>
            </a:r>
            <a:r>
              <a:rPr lang="en-US" altLang="ja-JP" dirty="0"/>
              <a:t> Account</a:t>
            </a:r>
            <a:r>
              <a:rPr lang="ja-JP" altLang="ja-JP" dirty="0"/>
              <a:t>でログインしデータベースの検索や閲覧ができます。プリンタはプリペイドカードだけでなく、</a:t>
            </a:r>
            <a:r>
              <a:rPr lang="en-US" altLang="ja-JP" dirty="0"/>
              <a:t>SUICA</a:t>
            </a:r>
            <a:r>
              <a:rPr lang="ja-JP" altLang="ja-JP" dirty="0" err="1"/>
              <a:t>、</a:t>
            </a:r>
            <a:r>
              <a:rPr lang="en-US" altLang="ja-JP" dirty="0"/>
              <a:t>PASMO</a:t>
            </a:r>
            <a:r>
              <a:rPr lang="ja-JP" altLang="ja-JP" dirty="0"/>
              <a:t>などの交通系電子マネーでの支払いも可能です。なお、プリペイドカードや</a:t>
            </a:r>
            <a:r>
              <a:rPr lang="en-US" altLang="ja-JP" dirty="0"/>
              <a:t>IC</a:t>
            </a:r>
            <a:r>
              <a:rPr lang="ja-JP" altLang="ja-JP" dirty="0"/>
              <a:t>カードの取り出しは、必ず画面の指示に従ってください。手で引き抜くことはエラーの原因となります。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D3055AB4-AA4A-4249-B915-E9F18B694B3B}" type="slidenum">
              <a:rPr kumimoji="1" lang="ja-JP" altLang="en-US" smtClean="0"/>
              <a:t>13</a:t>
            </a:fld>
            <a:endParaRPr kumimoji="1" lang="ja-JP" altLang="en-US"/>
          </a:p>
        </p:txBody>
      </p:sp>
    </p:spTree>
    <p:extLst>
      <p:ext uri="{BB962C8B-B14F-4D97-AF65-F5344CB8AC3E}">
        <p14:creationId xmlns:p14="http://schemas.microsoft.com/office/powerpoint/2010/main" val="2518643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L4</a:t>
            </a:r>
            <a:r>
              <a:rPr lang="ja-JP" altLang="ja-JP" dirty="0"/>
              <a:t>階から</a:t>
            </a:r>
            <a:r>
              <a:rPr lang="en-US" altLang="ja-JP" dirty="0"/>
              <a:t>L1</a:t>
            </a:r>
            <a:r>
              <a:rPr lang="ja-JP" altLang="ja-JP" dirty="0"/>
              <a:t>階まで書庫があります。書庫に入るときは、カードリーダに学生証を当ててください。　書庫から出るときは、サムターンを回してドアを開けてください。</a:t>
            </a:r>
          </a:p>
          <a:p>
            <a:endParaRPr kumimoji="1" lang="ja-JP" altLang="en-US" dirty="0"/>
          </a:p>
        </p:txBody>
      </p:sp>
      <p:sp>
        <p:nvSpPr>
          <p:cNvPr id="4" name="スライド番号プレースホルダー 3"/>
          <p:cNvSpPr>
            <a:spLocks noGrp="1"/>
          </p:cNvSpPr>
          <p:nvPr>
            <p:ph type="sldNum" sz="quarter" idx="10"/>
          </p:nvPr>
        </p:nvSpPr>
        <p:spPr/>
        <p:txBody>
          <a:bodyPr/>
          <a:lstStyle/>
          <a:p>
            <a:fld id="{D3055AB4-AA4A-4249-B915-E9F18B694B3B}" type="slidenum">
              <a:rPr kumimoji="1" lang="ja-JP" altLang="en-US" smtClean="0"/>
              <a:t>14</a:t>
            </a:fld>
            <a:endParaRPr kumimoji="1" lang="ja-JP" altLang="en-US"/>
          </a:p>
        </p:txBody>
      </p:sp>
    </p:spTree>
    <p:extLst>
      <p:ext uri="{BB962C8B-B14F-4D97-AF65-F5344CB8AC3E}">
        <p14:creationId xmlns:p14="http://schemas.microsoft.com/office/powerpoint/2010/main" val="1227137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図書は集密書庫に配架されています。</a:t>
            </a:r>
            <a:r>
              <a:rPr lang="en-US" altLang="ja-JP" dirty="0"/>
              <a:t>OPAC</a:t>
            </a:r>
            <a:r>
              <a:rPr lang="ja-JP" altLang="ja-JP" dirty="0"/>
              <a:t>で検索した時に、</a:t>
            </a:r>
            <a:r>
              <a:rPr lang="ja-JP" altLang="en-US" dirty="0"/>
              <a:t>配架場所</a:t>
            </a:r>
            <a:r>
              <a:rPr lang="ja-JP" altLang="ja-JP" dirty="0"/>
              <a:t>が「法・図」と表示されます。各書架に図書の請求記号が表示してありますので、利用したい図書が配架されている書架を開けて取り出してください。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D3055AB4-AA4A-4249-B915-E9F18B694B3B}" type="slidenum">
              <a:rPr kumimoji="1" lang="ja-JP" altLang="en-US" smtClean="0"/>
              <a:t>15</a:t>
            </a:fld>
            <a:endParaRPr kumimoji="1" lang="ja-JP" altLang="en-US"/>
          </a:p>
        </p:txBody>
      </p:sp>
    </p:spTree>
    <p:extLst>
      <p:ext uri="{BB962C8B-B14F-4D97-AF65-F5344CB8AC3E}">
        <p14:creationId xmlns:p14="http://schemas.microsoft.com/office/powerpoint/2010/main" val="1222140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法科大学院生用ラウンジの向い側にブックポストが</a:t>
            </a:r>
            <a:r>
              <a:rPr lang="ja-JP" altLang="en-US" dirty="0"/>
              <a:t>あり、</a:t>
            </a:r>
            <a:r>
              <a:rPr lang="ja-JP" altLang="ja-JP" dirty="0"/>
              <a:t>資料の返却ができます。</a:t>
            </a:r>
            <a:r>
              <a:rPr lang="ja-JP" altLang="en-US" dirty="0"/>
              <a:t>ただし、</a:t>
            </a:r>
            <a:r>
              <a:rPr lang="ja-JP" altLang="ja-JP" dirty="0"/>
              <a:t>他キャンパスや他大学の資料はカウンターに返却してください。</a:t>
            </a:r>
          </a:p>
          <a:p>
            <a:r>
              <a:rPr lang="ja-JP" altLang="ja-JP" dirty="0"/>
              <a:t>以上でバーチャルツアーは終了です。ありがとうございました。</a:t>
            </a:r>
          </a:p>
        </p:txBody>
      </p:sp>
      <p:sp>
        <p:nvSpPr>
          <p:cNvPr id="4" name="スライド番号プレースホルダー 3"/>
          <p:cNvSpPr>
            <a:spLocks noGrp="1"/>
          </p:cNvSpPr>
          <p:nvPr>
            <p:ph type="sldNum" sz="quarter" idx="10"/>
          </p:nvPr>
        </p:nvSpPr>
        <p:spPr/>
        <p:txBody>
          <a:bodyPr/>
          <a:lstStyle/>
          <a:p>
            <a:fld id="{D3055AB4-AA4A-4249-B915-E9F18B694B3B}" type="slidenum">
              <a:rPr kumimoji="1" lang="ja-JP" altLang="en-US" smtClean="0"/>
              <a:t>16</a:t>
            </a:fld>
            <a:endParaRPr kumimoji="1" lang="ja-JP" altLang="en-US"/>
          </a:p>
        </p:txBody>
      </p:sp>
    </p:spTree>
    <p:extLst>
      <p:ext uri="{BB962C8B-B14F-4D97-AF65-F5344CB8AC3E}">
        <p14:creationId xmlns:p14="http://schemas.microsoft.com/office/powerpoint/2010/main" val="13323119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3055AB4-AA4A-4249-B915-E9F18B694B3B}" type="slidenum">
              <a:rPr kumimoji="1" lang="ja-JP" altLang="en-US" smtClean="0"/>
              <a:t>17</a:t>
            </a:fld>
            <a:endParaRPr kumimoji="1" lang="ja-JP" altLang="en-US"/>
          </a:p>
        </p:txBody>
      </p:sp>
    </p:spTree>
    <p:extLst>
      <p:ext uri="{BB962C8B-B14F-4D97-AF65-F5344CB8AC3E}">
        <p14:creationId xmlns:p14="http://schemas.microsoft.com/office/powerpoint/2010/main" val="348552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3055AB4-AA4A-4249-B915-E9F18B694B3B}" type="slidenum">
              <a:rPr kumimoji="1" lang="ja-JP" altLang="en-US" smtClean="0"/>
              <a:t>18</a:t>
            </a:fld>
            <a:endParaRPr kumimoji="1" lang="ja-JP" altLang="en-US"/>
          </a:p>
        </p:txBody>
      </p:sp>
    </p:spTree>
    <p:extLst>
      <p:ext uri="{BB962C8B-B14F-4D97-AF65-F5344CB8AC3E}">
        <p14:creationId xmlns:p14="http://schemas.microsoft.com/office/powerpoint/2010/main" val="8327786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3055AB4-AA4A-4249-B915-E9F18B694B3B}" type="slidenum">
              <a:rPr kumimoji="1" lang="ja-JP" altLang="en-US" smtClean="0"/>
              <a:t>19</a:t>
            </a:fld>
            <a:endParaRPr kumimoji="1" lang="ja-JP" altLang="en-US"/>
          </a:p>
        </p:txBody>
      </p:sp>
    </p:spTree>
    <p:extLst>
      <p:ext uri="{BB962C8B-B14F-4D97-AF65-F5344CB8AC3E}">
        <p14:creationId xmlns:p14="http://schemas.microsoft.com/office/powerpoint/2010/main" val="3515220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総合法政専攻の皆様は、当室所蔵資料の閲覧、複写、当日貸出、研究室までの持ち出しが可能です。書庫に入ることもできますので、ご自身で本をお探しいただけます。また、他館からの図書や文献複写物の取り寄せも出来ます。</a:t>
            </a:r>
          </a:p>
        </p:txBody>
      </p:sp>
      <p:sp>
        <p:nvSpPr>
          <p:cNvPr id="4" name="スライド番号プレースホルダー 3"/>
          <p:cNvSpPr>
            <a:spLocks noGrp="1"/>
          </p:cNvSpPr>
          <p:nvPr>
            <p:ph type="sldNum" sz="quarter" idx="10"/>
          </p:nvPr>
        </p:nvSpPr>
        <p:spPr/>
        <p:txBody>
          <a:bodyPr/>
          <a:lstStyle/>
          <a:p>
            <a:fld id="{D3055AB4-AA4A-4249-B915-E9F18B694B3B}" type="slidenum">
              <a:rPr kumimoji="1" lang="ja-JP" altLang="en-US" smtClean="0"/>
              <a:t>2</a:t>
            </a:fld>
            <a:endParaRPr kumimoji="1" lang="ja-JP" altLang="en-US"/>
          </a:p>
        </p:txBody>
      </p:sp>
    </p:spTree>
    <p:extLst>
      <p:ext uri="{BB962C8B-B14F-4D97-AF65-F5344CB8AC3E}">
        <p14:creationId xmlns:p14="http://schemas.microsoft.com/office/powerpoint/2010/main" val="1538315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こちらが法学部研究室図書室のカウンターです。図書室に入る際は、必ず学生証を見せて入室してください。</a:t>
            </a:r>
            <a:r>
              <a:rPr lang="ja-JP" altLang="en-US" dirty="0"/>
              <a:t>また、入退室時刻の記録をお願いします。</a:t>
            </a:r>
            <a:endParaRPr lang="ja-JP" altLang="ja-JP" dirty="0"/>
          </a:p>
          <a:p>
            <a:r>
              <a:rPr lang="ja-JP" altLang="ja-JP" dirty="0"/>
              <a:t>法学部</a:t>
            </a:r>
            <a:r>
              <a:rPr lang="en-US" altLang="ja-JP" dirty="0"/>
              <a:t>3</a:t>
            </a:r>
            <a:r>
              <a:rPr lang="ja-JP" altLang="ja-JP" dirty="0"/>
              <a:t>号館の</a:t>
            </a:r>
            <a:r>
              <a:rPr lang="en-US" altLang="ja-JP" dirty="0"/>
              <a:t>4</a:t>
            </a:r>
            <a:r>
              <a:rPr lang="ja-JP" altLang="ja-JP" dirty="0"/>
              <a:t>階に図書室入口がありますが、図書室エリアでは</a:t>
            </a:r>
            <a:r>
              <a:rPr lang="en-US" altLang="ja-JP" dirty="0"/>
              <a:t>L6</a:t>
            </a:r>
            <a:r>
              <a:rPr lang="ja-JP" altLang="ja-JP" dirty="0"/>
              <a:t>階と呼びます。図書室は</a:t>
            </a:r>
            <a:r>
              <a:rPr lang="en-US" altLang="ja-JP" dirty="0"/>
              <a:t>L6</a:t>
            </a:r>
            <a:r>
              <a:rPr lang="ja-JP" altLang="ja-JP" dirty="0"/>
              <a:t>階から</a:t>
            </a:r>
            <a:r>
              <a:rPr lang="en-US" altLang="ja-JP" dirty="0"/>
              <a:t>L1</a:t>
            </a:r>
            <a:r>
              <a:rPr lang="ja-JP" altLang="ja-JP" dirty="0"/>
              <a:t>階までの</a:t>
            </a:r>
            <a:r>
              <a:rPr lang="en-US" altLang="ja-JP" dirty="0"/>
              <a:t>6</a:t>
            </a:r>
            <a:r>
              <a:rPr lang="ja-JP" altLang="ja-JP" dirty="0"/>
              <a:t>階層になっています。</a:t>
            </a:r>
          </a:p>
          <a:p>
            <a:r>
              <a:rPr lang="ja-JP" altLang="ja-JP" dirty="0"/>
              <a:t>図書室の開室時間は、</a:t>
            </a:r>
            <a:r>
              <a:rPr lang="ja-JP" altLang="en-US" dirty="0"/>
              <a:t>通常時は、</a:t>
            </a:r>
            <a:r>
              <a:rPr lang="ja-JP" altLang="ja-JP" dirty="0"/>
              <a:t>平日は</a:t>
            </a:r>
            <a:r>
              <a:rPr lang="en-US" altLang="ja-JP" dirty="0"/>
              <a:t>9</a:t>
            </a:r>
            <a:r>
              <a:rPr lang="ja-JP" altLang="ja-JP" dirty="0"/>
              <a:t>時から</a:t>
            </a:r>
            <a:r>
              <a:rPr lang="en-US" altLang="ja-JP" dirty="0"/>
              <a:t>21</a:t>
            </a:r>
            <a:r>
              <a:rPr lang="ja-JP" altLang="ja-JP" dirty="0"/>
              <a:t>時、土曜日は</a:t>
            </a:r>
            <a:r>
              <a:rPr lang="en-US" altLang="ja-JP" dirty="0"/>
              <a:t>9</a:t>
            </a:r>
            <a:r>
              <a:rPr lang="ja-JP" altLang="ja-JP" dirty="0"/>
              <a:t>時から</a:t>
            </a:r>
            <a:r>
              <a:rPr lang="en-US" altLang="ja-JP" dirty="0"/>
              <a:t>17</a:t>
            </a:r>
            <a:r>
              <a:rPr lang="ja-JP" altLang="ja-JP" dirty="0"/>
              <a:t>時</a:t>
            </a:r>
            <a:r>
              <a:rPr lang="en-US" altLang="ja-JP" dirty="0"/>
              <a:t>30</a:t>
            </a:r>
            <a:r>
              <a:rPr lang="ja-JP" altLang="ja-JP" dirty="0"/>
              <a:t>分までです。</a:t>
            </a:r>
            <a:r>
              <a:rPr lang="ja-JP" altLang="en-US" dirty="0"/>
              <a:t>ただし、現在は、東京大学活動制限レベル</a:t>
            </a:r>
            <a:r>
              <a:rPr lang="en-US" altLang="ja-JP" dirty="0"/>
              <a:t>0.5</a:t>
            </a:r>
            <a:r>
              <a:rPr lang="ja-JP" altLang="en-US" dirty="0"/>
              <a:t>のため平日</a:t>
            </a:r>
            <a:r>
              <a:rPr lang="en-US" altLang="ja-JP" dirty="0"/>
              <a:t>10</a:t>
            </a:r>
            <a:r>
              <a:rPr lang="ja-JP" altLang="en-US" dirty="0"/>
              <a:t>時から</a:t>
            </a:r>
            <a:r>
              <a:rPr lang="en-US" altLang="ja-JP" dirty="0"/>
              <a:t>16</a:t>
            </a:r>
            <a:r>
              <a:rPr lang="ja-JP" altLang="en-US" dirty="0"/>
              <a:t>時までの開室となっています。</a:t>
            </a:r>
            <a:endParaRPr lang="ja-JP" altLang="ja-JP" dirty="0"/>
          </a:p>
          <a:p>
            <a:r>
              <a:rPr lang="ja-JP" altLang="ja-JP" dirty="0"/>
              <a:t>図書室内は飲食禁止です。携帯電話の通話もご遠慮ください。</a:t>
            </a:r>
          </a:p>
          <a:p>
            <a:endParaRPr kumimoji="1" lang="ja-JP" altLang="en-US" dirty="0"/>
          </a:p>
        </p:txBody>
      </p:sp>
      <p:sp>
        <p:nvSpPr>
          <p:cNvPr id="4" name="スライド番号プレースホルダー 3"/>
          <p:cNvSpPr>
            <a:spLocks noGrp="1"/>
          </p:cNvSpPr>
          <p:nvPr>
            <p:ph type="sldNum" sz="quarter" idx="10"/>
          </p:nvPr>
        </p:nvSpPr>
        <p:spPr/>
        <p:txBody>
          <a:bodyPr/>
          <a:lstStyle/>
          <a:p>
            <a:fld id="{D3055AB4-AA4A-4249-B915-E9F18B694B3B}" type="slidenum">
              <a:rPr kumimoji="1" lang="ja-JP" altLang="en-US" smtClean="0"/>
              <a:t>3</a:t>
            </a:fld>
            <a:endParaRPr kumimoji="1" lang="ja-JP" altLang="en-US"/>
          </a:p>
        </p:txBody>
      </p:sp>
    </p:spTree>
    <p:extLst>
      <p:ext uri="{BB962C8B-B14F-4D97-AF65-F5344CB8AC3E}">
        <p14:creationId xmlns:p14="http://schemas.microsoft.com/office/powerpoint/2010/main" val="1096265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6678">
              <a:defRPr/>
            </a:pPr>
            <a:r>
              <a:rPr lang="ja-JP" altLang="en-US" b="0" dirty="0"/>
              <a:t>新型コロナウイルス感染症対応に伴う対応として、入退室時間を記録していただいています。</a:t>
            </a:r>
          </a:p>
          <a:p>
            <a:r>
              <a:rPr lang="ja-JP" altLang="en-US" dirty="0"/>
              <a:t>カウンター前のタブレット端末で、入退室時刻の記録をお願いします。</a:t>
            </a:r>
            <a:endParaRPr lang="ja-JP" altLang="ja-JP" dirty="0"/>
          </a:p>
        </p:txBody>
      </p:sp>
      <p:sp>
        <p:nvSpPr>
          <p:cNvPr id="4" name="スライド番号プレースホルダー 3"/>
          <p:cNvSpPr>
            <a:spLocks noGrp="1"/>
          </p:cNvSpPr>
          <p:nvPr>
            <p:ph type="sldNum" sz="quarter" idx="10"/>
          </p:nvPr>
        </p:nvSpPr>
        <p:spPr/>
        <p:txBody>
          <a:bodyPr/>
          <a:lstStyle/>
          <a:p>
            <a:fld id="{D3055AB4-AA4A-4249-B915-E9F18B694B3B}" type="slidenum">
              <a:rPr kumimoji="1" lang="ja-JP" altLang="en-US" smtClean="0"/>
              <a:t>4</a:t>
            </a:fld>
            <a:endParaRPr kumimoji="1" lang="ja-JP" altLang="en-US"/>
          </a:p>
        </p:txBody>
      </p:sp>
    </p:spTree>
    <p:extLst>
      <p:ext uri="{BB962C8B-B14F-4D97-AF65-F5344CB8AC3E}">
        <p14:creationId xmlns:p14="http://schemas.microsoft.com/office/powerpoint/2010/main" val="1449307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図書室に入って右手にロッカーがあります。バッグ等はロッカーに入れて下さい。</a:t>
            </a:r>
            <a:r>
              <a:rPr lang="ja-JP" altLang="en-US" dirty="0"/>
              <a:t>貴重品などを袋に入れて持ち歩きたい方は、透明の袋を各自ご用意ください。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D3055AB4-AA4A-4249-B915-E9F18B694B3B}" type="slidenum">
              <a:rPr kumimoji="1" lang="ja-JP" altLang="en-US" smtClean="0"/>
              <a:t>5</a:t>
            </a:fld>
            <a:endParaRPr kumimoji="1" lang="ja-JP" altLang="en-US"/>
          </a:p>
        </p:txBody>
      </p:sp>
    </p:spTree>
    <p:extLst>
      <p:ext uri="{BB962C8B-B14F-4D97-AF65-F5344CB8AC3E}">
        <p14:creationId xmlns:p14="http://schemas.microsoft.com/office/powerpoint/2010/main" val="2856939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200" dirty="0">
                <a:latin typeface="+mj-ea"/>
                <a:ea typeface="+mj-ea"/>
              </a:rPr>
              <a:t>通路の左側に閲覧室と図書室資料複写用のコピー機</a:t>
            </a:r>
            <a:r>
              <a:rPr lang="ja-JP" altLang="en-US" sz="1200" dirty="0">
                <a:latin typeface="+mj-ea"/>
                <a:ea typeface="+mj-ea"/>
              </a:rPr>
              <a:t>（私費用）</a:t>
            </a:r>
            <a:r>
              <a:rPr lang="ja-JP" altLang="ja-JP" sz="1200" dirty="0">
                <a:latin typeface="+mj-ea"/>
                <a:ea typeface="+mj-ea"/>
              </a:rPr>
              <a:t>と</a:t>
            </a:r>
            <a:r>
              <a:rPr lang="en-US" altLang="ja-JP" sz="1200" dirty="0">
                <a:latin typeface="+mj-ea"/>
                <a:ea typeface="+mj-ea"/>
              </a:rPr>
              <a:t>OPAC</a:t>
            </a:r>
            <a:r>
              <a:rPr lang="ja-JP" altLang="ja-JP" sz="1200" dirty="0">
                <a:latin typeface="+mj-ea"/>
                <a:ea typeface="+mj-ea"/>
              </a:rPr>
              <a:t>検索用端末があります。公費用コピー機のカードを使い切った後は、私費用コピー機を利用</a:t>
            </a:r>
            <a:r>
              <a:rPr lang="ja-JP" altLang="en-US" sz="1200" dirty="0">
                <a:latin typeface="+mj-ea"/>
                <a:ea typeface="+mj-ea"/>
              </a:rPr>
              <a:t>します。</a:t>
            </a:r>
            <a:endParaRPr lang="en-US" altLang="ja-JP" sz="1200" dirty="0">
              <a:latin typeface="+mj-ea"/>
              <a:ea typeface="+mj-ea"/>
            </a:endParaRPr>
          </a:p>
          <a:p>
            <a:r>
              <a:rPr lang="ja-JP" altLang="en-US" sz="1200" dirty="0">
                <a:latin typeface="+mj-ea"/>
                <a:ea typeface="+mj-ea"/>
              </a:rPr>
              <a:t>私費用</a:t>
            </a:r>
            <a:r>
              <a:rPr lang="ja-JP" altLang="ja-JP" sz="1200" dirty="0">
                <a:latin typeface="+mj-ea"/>
                <a:ea typeface="+mj-ea"/>
              </a:rPr>
              <a:t>コピー機は、現金式とプリペイドカード式があります。図書や雑誌をコピーできる範囲は著作権法で定められていますので、コピーを取る前に文献複写申込書に記入して、資料と一緒にカウンターに持ってきてください。コピー料金はモノクロ</a:t>
            </a:r>
            <a:r>
              <a:rPr lang="en-US" altLang="ja-JP" sz="1200" dirty="0">
                <a:latin typeface="+mj-ea"/>
                <a:ea typeface="+mj-ea"/>
              </a:rPr>
              <a:t>10</a:t>
            </a:r>
            <a:r>
              <a:rPr lang="ja-JP" altLang="ja-JP" sz="1200" dirty="0">
                <a:latin typeface="+mj-ea"/>
                <a:ea typeface="+mj-ea"/>
              </a:rPr>
              <a:t>円、カラー</a:t>
            </a:r>
            <a:r>
              <a:rPr lang="en-US" altLang="ja-JP" sz="1200" dirty="0">
                <a:latin typeface="+mj-ea"/>
                <a:ea typeface="+mj-ea"/>
              </a:rPr>
              <a:t>50</a:t>
            </a:r>
            <a:r>
              <a:rPr lang="ja-JP" altLang="ja-JP" sz="1200" dirty="0">
                <a:latin typeface="+mj-ea"/>
                <a:ea typeface="+mj-ea"/>
              </a:rPr>
              <a:t>円です。</a:t>
            </a:r>
          </a:p>
          <a:p>
            <a:r>
              <a:rPr lang="ja-JP" altLang="ja-JP" sz="1200" dirty="0">
                <a:latin typeface="+mj-ea"/>
                <a:ea typeface="+mj-ea"/>
              </a:rPr>
              <a:t>また、ここでは学内の無線</a:t>
            </a:r>
            <a:r>
              <a:rPr lang="en-US" altLang="ja-JP" sz="1200" dirty="0">
                <a:latin typeface="+mj-ea"/>
                <a:ea typeface="+mj-ea"/>
              </a:rPr>
              <a:t>LAN</a:t>
            </a:r>
            <a:r>
              <a:rPr lang="ja-JP" altLang="ja-JP" sz="1200" dirty="0">
                <a:latin typeface="+mj-ea"/>
                <a:ea typeface="+mj-ea"/>
              </a:rPr>
              <a:t>（</a:t>
            </a:r>
            <a:r>
              <a:rPr lang="en-US" altLang="ja-JP" sz="1200" dirty="0" err="1">
                <a:latin typeface="+mj-ea"/>
                <a:ea typeface="+mj-ea"/>
              </a:rPr>
              <a:t>UTokyo</a:t>
            </a:r>
            <a:r>
              <a:rPr lang="en-US" altLang="ja-JP" sz="1200" dirty="0">
                <a:latin typeface="+mj-ea"/>
                <a:ea typeface="+mj-ea"/>
              </a:rPr>
              <a:t> </a:t>
            </a:r>
            <a:r>
              <a:rPr lang="en-US" altLang="ja-JP" sz="1200" dirty="0" err="1">
                <a:latin typeface="+mj-ea"/>
                <a:ea typeface="+mj-ea"/>
              </a:rPr>
              <a:t>WiFi</a:t>
            </a:r>
            <a:r>
              <a:rPr lang="ja-JP" altLang="ja-JP" sz="1200" dirty="0">
                <a:latin typeface="+mj-ea"/>
                <a:ea typeface="+mj-ea"/>
              </a:rPr>
              <a:t>）が利用できます。窓側の席の上には、持ち込みの</a:t>
            </a:r>
            <a:r>
              <a:rPr lang="en-US" altLang="ja-JP" sz="1200" dirty="0">
                <a:latin typeface="+mj-ea"/>
                <a:ea typeface="+mj-ea"/>
              </a:rPr>
              <a:t>PC</a:t>
            </a:r>
            <a:r>
              <a:rPr lang="ja-JP" altLang="ja-JP" sz="1200" dirty="0">
                <a:latin typeface="+mj-ea"/>
                <a:ea typeface="+mj-ea"/>
              </a:rPr>
              <a:t>用にコンセントがあります。</a:t>
            </a:r>
          </a:p>
          <a:p>
            <a:r>
              <a:rPr lang="en-US" altLang="ja-JP" sz="1200" dirty="0">
                <a:latin typeface="+mj-ea"/>
                <a:ea typeface="+mj-ea"/>
              </a:rPr>
              <a:t>OPAC</a:t>
            </a:r>
            <a:r>
              <a:rPr lang="ja-JP" altLang="ja-JP" sz="1200" dirty="0">
                <a:latin typeface="+mj-ea"/>
                <a:ea typeface="+mj-ea"/>
              </a:rPr>
              <a:t>検索用端末は各階にあります。</a:t>
            </a:r>
            <a:endParaRPr kumimoji="1" lang="ja-JP" altLang="en-US" sz="1200" dirty="0">
              <a:latin typeface="+mj-ea"/>
              <a:ea typeface="+mj-ea"/>
            </a:endParaRPr>
          </a:p>
        </p:txBody>
      </p:sp>
      <p:sp>
        <p:nvSpPr>
          <p:cNvPr id="4" name="スライド番号プレースホルダー 3"/>
          <p:cNvSpPr>
            <a:spLocks noGrp="1"/>
          </p:cNvSpPr>
          <p:nvPr>
            <p:ph type="sldNum" sz="quarter" idx="10"/>
          </p:nvPr>
        </p:nvSpPr>
        <p:spPr/>
        <p:txBody>
          <a:bodyPr/>
          <a:lstStyle/>
          <a:p>
            <a:fld id="{D3055AB4-AA4A-4249-B915-E9F18B694B3B}" type="slidenum">
              <a:rPr kumimoji="1" lang="ja-JP" altLang="en-US" smtClean="0"/>
              <a:t>6</a:t>
            </a:fld>
            <a:endParaRPr kumimoji="1" lang="ja-JP" altLang="en-US"/>
          </a:p>
        </p:txBody>
      </p:sp>
    </p:spTree>
    <p:extLst>
      <p:ext uri="{BB962C8B-B14F-4D97-AF65-F5344CB8AC3E}">
        <p14:creationId xmlns:p14="http://schemas.microsoft.com/office/powerpoint/2010/main" val="3551355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6678">
              <a:defRPr/>
            </a:pPr>
            <a:r>
              <a:rPr lang="ja-JP" altLang="ja-JP" dirty="0"/>
              <a:t>ロッカーの前を通り過ぎて右に曲がると日本語雑誌コーナーがあります。</a:t>
            </a:r>
            <a:r>
              <a:rPr lang="en-US" altLang="ja-JP" dirty="0"/>
              <a:t>OPAC</a:t>
            </a:r>
            <a:r>
              <a:rPr lang="ja-JP" altLang="ja-JP" dirty="0"/>
              <a:t>で検索した時に</a:t>
            </a:r>
            <a:r>
              <a:rPr lang="ja-JP" altLang="en-US" dirty="0"/>
              <a:t>配架場所が</a:t>
            </a:r>
            <a:r>
              <a:rPr lang="ja-JP" altLang="ja-JP" dirty="0"/>
              <a:t>「法・雑誌」と表示されます。雑誌はタイトルのアルファベット順に配架されています。ただし、大学の紀要類は、雑誌のタイトルの前に大学名を付けた順番で並べてあります。</a:t>
            </a:r>
          </a:p>
        </p:txBody>
      </p:sp>
      <p:sp>
        <p:nvSpPr>
          <p:cNvPr id="4" name="スライド番号プレースホルダー 3"/>
          <p:cNvSpPr>
            <a:spLocks noGrp="1"/>
          </p:cNvSpPr>
          <p:nvPr>
            <p:ph type="sldNum" sz="quarter" idx="10"/>
          </p:nvPr>
        </p:nvSpPr>
        <p:spPr/>
        <p:txBody>
          <a:bodyPr/>
          <a:lstStyle/>
          <a:p>
            <a:fld id="{D3055AB4-AA4A-4249-B915-E9F18B694B3B}" type="slidenum">
              <a:rPr kumimoji="1" lang="ja-JP" altLang="en-US" smtClean="0"/>
              <a:t>7</a:t>
            </a:fld>
            <a:endParaRPr kumimoji="1" lang="ja-JP" altLang="en-US"/>
          </a:p>
        </p:txBody>
      </p:sp>
    </p:spTree>
    <p:extLst>
      <p:ext uri="{BB962C8B-B14F-4D97-AF65-F5344CB8AC3E}">
        <p14:creationId xmlns:p14="http://schemas.microsoft.com/office/powerpoint/2010/main" val="1033119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日本語雑誌コーナーの奥に法科大学院図書コーナーがあります。法科大学院生がよく利用する図書や雑誌、判例集などをこちらに揃えています。</a:t>
            </a:r>
            <a:r>
              <a:rPr lang="en-US" altLang="ja-JP" dirty="0"/>
              <a:t>OPAC</a:t>
            </a:r>
            <a:r>
              <a:rPr lang="ja-JP" altLang="ja-JP" dirty="0"/>
              <a:t>で検索した時に</a:t>
            </a:r>
            <a:r>
              <a:rPr lang="ja-JP" altLang="en-US" dirty="0"/>
              <a:t>配架場所が</a:t>
            </a:r>
            <a:r>
              <a:rPr lang="ja-JP" altLang="ja-JP" dirty="0"/>
              <a:t>「法・法科」と表示されます。</a:t>
            </a:r>
            <a:r>
              <a:rPr lang="ja-JP" altLang="en-US" dirty="0"/>
              <a:t>こちらのコーナーの図書は、法科大学院生以外の皆様は、閲覧・著作権法の範囲内での複写のみ可能です。研究室までの持ち出しをご希望の場合は、書庫に同じ資料がある場合がありますので、あればそちらをご利用ください。</a:t>
            </a:r>
            <a:endParaRPr lang="ja-JP" altLang="ja-JP" dirty="0"/>
          </a:p>
        </p:txBody>
      </p:sp>
      <p:sp>
        <p:nvSpPr>
          <p:cNvPr id="4" name="スライド番号プレースホルダー 3"/>
          <p:cNvSpPr>
            <a:spLocks noGrp="1"/>
          </p:cNvSpPr>
          <p:nvPr>
            <p:ph type="sldNum" sz="quarter" idx="10"/>
          </p:nvPr>
        </p:nvSpPr>
        <p:spPr/>
        <p:txBody>
          <a:bodyPr/>
          <a:lstStyle/>
          <a:p>
            <a:fld id="{D3055AB4-AA4A-4249-B915-E9F18B694B3B}" type="slidenum">
              <a:rPr kumimoji="1" lang="ja-JP" altLang="en-US" smtClean="0"/>
              <a:t>8</a:t>
            </a:fld>
            <a:endParaRPr kumimoji="1" lang="ja-JP" altLang="en-US"/>
          </a:p>
        </p:txBody>
      </p:sp>
    </p:spTree>
    <p:extLst>
      <p:ext uri="{BB962C8B-B14F-4D97-AF65-F5344CB8AC3E}">
        <p14:creationId xmlns:p14="http://schemas.microsoft.com/office/powerpoint/2010/main" val="4011319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カウンターでは、資料の持ち出しの手続き、資料の探し方やデータベース関連の案内、</a:t>
            </a:r>
            <a:r>
              <a:rPr lang="en-US" altLang="ja-JP" dirty="0" err="1"/>
              <a:t>MyOPAC</a:t>
            </a:r>
            <a:r>
              <a:rPr lang="ja-JP" altLang="ja-JP" dirty="0"/>
              <a:t>で駒場や柏など他キャンパスにある図書を取り寄せたり、文献のコピーを取り寄せたりした場合の受け取り、他大学の図書館へ行って直接資料を見たりしたいときの紹介状発行の手続き、など様々なサービスを行っています。図書室の利用に関してわからないことがあったら、カウンターの職員にお尋ね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D3055AB4-AA4A-4249-B915-E9F18B694B3B}" type="slidenum">
              <a:rPr kumimoji="1" lang="ja-JP" altLang="en-US" smtClean="0"/>
              <a:t>9</a:t>
            </a:fld>
            <a:endParaRPr kumimoji="1" lang="ja-JP" altLang="en-US"/>
          </a:p>
        </p:txBody>
      </p:sp>
    </p:spTree>
    <p:extLst>
      <p:ext uri="{BB962C8B-B14F-4D97-AF65-F5344CB8AC3E}">
        <p14:creationId xmlns:p14="http://schemas.microsoft.com/office/powerpoint/2010/main" val="4180711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CCE3D1F-2EFF-4C3E-BECD-4964EA4A00DD}" type="datetimeFigureOut">
              <a:rPr kumimoji="1" lang="ja-JP" altLang="en-US" smtClean="0"/>
              <a:t>2020/9/9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2140278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CCE3D1F-2EFF-4C3E-BECD-4964EA4A00DD}" type="datetimeFigureOut">
              <a:rPr kumimoji="1" lang="ja-JP" altLang="en-US" smtClean="0"/>
              <a:t>2020/9/9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581688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CCE3D1F-2EFF-4C3E-BECD-4964EA4A00DD}" type="datetimeFigureOut">
              <a:rPr kumimoji="1" lang="ja-JP" altLang="en-US" smtClean="0"/>
              <a:t>2020/9/9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3501408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CCE3D1F-2EFF-4C3E-BECD-4964EA4A00DD}" type="datetimeFigureOut">
              <a:rPr kumimoji="1" lang="ja-JP" altLang="en-US" smtClean="0"/>
              <a:t>2020/9/9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973297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CCE3D1F-2EFF-4C3E-BECD-4964EA4A00DD}" type="datetimeFigureOut">
              <a:rPr kumimoji="1" lang="ja-JP" altLang="en-US" smtClean="0"/>
              <a:t>2020/9/9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1459760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CCE3D1F-2EFF-4C3E-BECD-4964EA4A00DD}" type="datetimeFigureOut">
              <a:rPr kumimoji="1" lang="ja-JP" altLang="en-US" smtClean="0"/>
              <a:t>2020/9/9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3922036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CCE3D1F-2EFF-4C3E-BECD-4964EA4A00DD}" type="datetimeFigureOut">
              <a:rPr kumimoji="1" lang="ja-JP" altLang="en-US" smtClean="0"/>
              <a:t>2020/9/9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2165076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CCE3D1F-2EFF-4C3E-BECD-4964EA4A00DD}" type="datetimeFigureOut">
              <a:rPr kumimoji="1" lang="ja-JP" altLang="en-US" smtClean="0"/>
              <a:t>2020/9/9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1175460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CCE3D1F-2EFF-4C3E-BECD-4964EA4A00DD}" type="datetimeFigureOut">
              <a:rPr kumimoji="1" lang="ja-JP" altLang="en-US" smtClean="0"/>
              <a:t>2020/9/9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320678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CCE3D1F-2EFF-4C3E-BECD-4964EA4A00DD}" type="datetimeFigureOut">
              <a:rPr kumimoji="1" lang="ja-JP" altLang="en-US" smtClean="0"/>
              <a:t>2020/9/9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3720372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CCE3D1F-2EFF-4C3E-BECD-4964EA4A00DD}" type="datetimeFigureOut">
              <a:rPr kumimoji="1" lang="ja-JP" altLang="en-US" smtClean="0"/>
              <a:t>2020/9/9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4290883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E3D1F-2EFF-4C3E-BECD-4964EA4A00DD}" type="datetimeFigureOut">
              <a:rPr kumimoji="1" lang="ja-JP" altLang="en-US" smtClean="0"/>
              <a:t>2020/9/9</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6750972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664" y="980728"/>
            <a:ext cx="5433198" cy="5493050"/>
          </a:xfrm>
          <a:prstGeom prst="rect">
            <a:avLst/>
          </a:prstGeom>
          <a:effectLst>
            <a:softEdge rad="635000"/>
          </a:effectLst>
        </p:spPr>
      </p:pic>
      <p:sp>
        <p:nvSpPr>
          <p:cNvPr id="3" name="サブタイトル 2"/>
          <p:cNvSpPr>
            <a:spLocks noGrp="1"/>
          </p:cNvSpPr>
          <p:nvPr>
            <p:ph type="subTitle" idx="1"/>
          </p:nvPr>
        </p:nvSpPr>
        <p:spPr>
          <a:xfrm>
            <a:off x="827584" y="116632"/>
            <a:ext cx="7704856" cy="1152128"/>
          </a:xfrm>
        </p:spPr>
        <p:txBody>
          <a:bodyPr anchor="ctr" anchorCtr="0">
            <a:noAutofit/>
          </a:bodyPr>
          <a:lstStyle/>
          <a:p>
            <a:r>
              <a:rPr kumimoji="1" lang="ja-JP" altLang="en-US" sz="4000" dirty="0">
                <a:solidFill>
                  <a:schemeClr val="tx1"/>
                </a:solidFill>
                <a:latin typeface="UD デジタル 教科書体 NK-R" panose="02020400000000000000" pitchFamily="18" charset="-128"/>
                <a:ea typeface="UD デジタル 教科書体 NK-R" panose="02020400000000000000" pitchFamily="18" charset="-128"/>
              </a:rPr>
              <a:t>ようこそ法学部研究室図書室へ</a:t>
            </a:r>
            <a:endParaRPr kumimoji="1" lang="en-US" altLang="ja-JP" sz="40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5" name="サブタイトル 2"/>
          <p:cNvSpPr txBox="1">
            <a:spLocks/>
          </p:cNvSpPr>
          <p:nvPr/>
        </p:nvSpPr>
        <p:spPr>
          <a:xfrm>
            <a:off x="5976663" y="1124744"/>
            <a:ext cx="3131841" cy="792088"/>
          </a:xfrm>
          <a:prstGeom prst="rect">
            <a:avLst/>
          </a:prstGeom>
        </p:spPr>
        <p:txBody>
          <a:bodyPr vert="horz" lIns="91440" tIns="45720" rIns="91440" bIns="45720" rtlCol="0" anchor="t" anchorCtr="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r>
              <a:rPr lang="ja-JP" altLang="en-US" sz="2000" dirty="0">
                <a:solidFill>
                  <a:srgbClr val="FF0000"/>
                </a:solidFill>
                <a:latin typeface="UD デジタル 教科書体 NK-R" panose="02020400000000000000" pitchFamily="18" charset="-128"/>
                <a:ea typeface="UD デジタル 教科書体 NK-R" panose="02020400000000000000" pitchFamily="18" charset="-128"/>
              </a:rPr>
              <a:t>東京大学の活動制限</a:t>
            </a:r>
            <a:r>
              <a:rPr lang="ja-JP" altLang="en-US" sz="2000" dirty="0" smtClean="0">
                <a:solidFill>
                  <a:srgbClr val="FF0000"/>
                </a:solidFill>
                <a:latin typeface="UD デジタル 教科書体 NK-R" panose="02020400000000000000" pitchFamily="18" charset="-128"/>
                <a:ea typeface="UD デジタル 教科書体 NK-R" panose="02020400000000000000" pitchFamily="18" charset="-128"/>
              </a:rPr>
              <a:t>指針</a:t>
            </a:r>
            <a:endParaRPr lang="en-US" altLang="ja-JP" sz="2000" dirty="0" smtClean="0">
              <a:solidFill>
                <a:srgbClr val="FF0000"/>
              </a:solidFill>
              <a:latin typeface="UD デジタル 教科書体 NK-R" panose="02020400000000000000" pitchFamily="18" charset="-128"/>
              <a:ea typeface="UD デジタル 教科書体 NK-R" panose="02020400000000000000" pitchFamily="18" charset="-128"/>
            </a:endParaRPr>
          </a:p>
          <a:p>
            <a:r>
              <a:rPr lang="ja-JP" altLang="en-US" sz="2000" dirty="0" smtClean="0">
                <a:solidFill>
                  <a:srgbClr val="FF0000"/>
                </a:solidFill>
                <a:latin typeface="UD デジタル 教科書体 NK-R" panose="02020400000000000000" pitchFamily="18" charset="-128"/>
                <a:ea typeface="UD デジタル 教科書体 NK-R" panose="02020400000000000000" pitchFamily="18" charset="-128"/>
              </a:rPr>
              <a:t>レベル</a:t>
            </a:r>
            <a:r>
              <a:rPr lang="en-US" altLang="ja-JP" sz="2000" dirty="0" smtClean="0">
                <a:solidFill>
                  <a:srgbClr val="FF0000"/>
                </a:solidFill>
                <a:latin typeface="UD デジタル 教科書体 NK-R" panose="02020400000000000000" pitchFamily="18" charset="-128"/>
                <a:ea typeface="UD デジタル 教科書体 NK-R" panose="02020400000000000000" pitchFamily="18" charset="-128"/>
              </a:rPr>
              <a:t>0.5.ver</a:t>
            </a:r>
            <a:endParaRPr lang="en-US" altLang="ja-JP" sz="2000" dirty="0">
              <a:solidFill>
                <a:srgbClr val="FF0000"/>
              </a:solidFill>
              <a:latin typeface="UD デジタル 教科書体 NK-R" panose="02020400000000000000" pitchFamily="18" charset="-128"/>
              <a:ea typeface="UD デジタル 教科書体 NK-R" panose="02020400000000000000" pitchFamily="18" charset="-128"/>
            </a:endParaRPr>
          </a:p>
        </p:txBody>
      </p:sp>
      <p:pic>
        <p:nvPicPr>
          <p:cNvPr id="7" name="図 6"/>
          <p:cNvPicPr>
            <a:picLocks noChangeAspect="1"/>
          </p:cNvPicPr>
          <p:nvPr/>
        </p:nvPicPr>
        <p:blipFill>
          <a:blip r:embed="rId4">
            <a:extLst>
              <a:ext uri="{BEBA8EAE-BF5A-486C-A8C5-ECC9F3942E4B}">
                <a14:imgProps xmlns:a14="http://schemas.microsoft.com/office/drawing/2010/main">
                  <a14:imgLayer r:embed="rId5">
                    <a14:imgEffect>
                      <a14:artisticTexturizer/>
                    </a14:imgEffect>
                  </a14:imgLayer>
                </a14:imgProps>
              </a:ext>
            </a:extLst>
          </a:blip>
          <a:stretch>
            <a:fillRect/>
          </a:stretch>
        </p:blipFill>
        <p:spPr>
          <a:xfrm rot="451677">
            <a:off x="31238" y="5352620"/>
            <a:ext cx="4168767" cy="1308524"/>
          </a:xfrm>
          <a:prstGeom prst="rect">
            <a:avLst/>
          </a:prstGeom>
        </p:spPr>
      </p:pic>
    </p:spTree>
    <p:extLst>
      <p:ext uri="{BB962C8B-B14F-4D97-AF65-F5344CB8AC3E}">
        <p14:creationId xmlns:p14="http://schemas.microsoft.com/office/powerpoint/2010/main" val="1356314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210146"/>
          </a:xfrm>
        </p:spPr>
        <p:txBody>
          <a:bodyPr>
            <a:normAutofit fontScale="90000"/>
          </a:bodyPr>
          <a:lstStyle/>
          <a:p>
            <a:r>
              <a:rPr lang="ja-JP" altLang="en-US" dirty="0"/>
              <a:t>外国法令判例資料室</a:t>
            </a:r>
            <a:r>
              <a:rPr lang="en-US" altLang="ja-JP" dirty="0"/>
              <a:t/>
            </a:r>
            <a:br>
              <a:rPr lang="en-US" altLang="ja-JP" dirty="0"/>
            </a:br>
            <a:r>
              <a:rPr lang="ja-JP" altLang="en-US" dirty="0"/>
              <a:t>日本語雑誌コーナー（続き）</a:t>
            </a:r>
            <a:endParaRPr kumimoji="1" lang="ja-JP" altLang="en-US" dirty="0"/>
          </a:p>
        </p:txBody>
      </p:sp>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41827" y="1600200"/>
            <a:ext cx="6060346" cy="4525963"/>
          </a:xfrm>
        </p:spPr>
      </p:pic>
      <p:sp>
        <p:nvSpPr>
          <p:cNvPr id="5" name="四角形吹き出し 4"/>
          <p:cNvSpPr/>
          <p:nvPr/>
        </p:nvSpPr>
        <p:spPr>
          <a:xfrm>
            <a:off x="377721" y="1700808"/>
            <a:ext cx="2467637" cy="864096"/>
          </a:xfrm>
          <a:prstGeom prst="wedgeRectCallout">
            <a:avLst>
              <a:gd name="adj1" fmla="val 47293"/>
              <a:gd name="adj2" fmla="val 118950"/>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mn-ea"/>
              </a:rPr>
              <a:t>外国法令判例資料室</a:t>
            </a:r>
            <a:endParaRPr lang="en-US" altLang="ja-JP" b="1" dirty="0">
              <a:solidFill>
                <a:schemeClr val="tx1"/>
              </a:solidFill>
              <a:latin typeface="+mn-ea"/>
            </a:endParaRPr>
          </a:p>
          <a:p>
            <a:pPr algn="ctr"/>
            <a:r>
              <a:rPr kumimoji="1" lang="ja-JP" altLang="en-US" sz="1400" b="1" dirty="0">
                <a:solidFill>
                  <a:schemeClr val="tx1"/>
                </a:solidFill>
              </a:rPr>
              <a:t>ＯＰＡＣの配架場所表示は</a:t>
            </a:r>
            <a:r>
              <a:rPr kumimoji="1" lang="ja-JP" altLang="en-US" sz="1400" b="1" dirty="0">
                <a:solidFill>
                  <a:srgbClr val="FF0000"/>
                </a:solidFill>
              </a:rPr>
              <a:t>「法・外国法」</a:t>
            </a:r>
            <a:endParaRPr kumimoji="1" lang="en-US" altLang="ja-JP" sz="1400" b="1" dirty="0">
              <a:solidFill>
                <a:srgbClr val="FF0000"/>
              </a:solidFill>
            </a:endParaRPr>
          </a:p>
        </p:txBody>
      </p:sp>
      <p:sp>
        <p:nvSpPr>
          <p:cNvPr id="6" name="四角形吹き出し 5"/>
          <p:cNvSpPr/>
          <p:nvPr/>
        </p:nvSpPr>
        <p:spPr>
          <a:xfrm>
            <a:off x="5580112" y="1910931"/>
            <a:ext cx="3115709" cy="864096"/>
          </a:xfrm>
          <a:prstGeom prst="wedgeRectCallout">
            <a:avLst>
              <a:gd name="adj1" fmla="val 2187"/>
              <a:gd name="adj2" fmla="val 144401"/>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mn-ea"/>
              </a:rPr>
              <a:t>日本語雑誌コーナー（</a:t>
            </a:r>
            <a:r>
              <a:rPr lang="en-US" altLang="ja-JP" b="1" dirty="0" err="1">
                <a:solidFill>
                  <a:schemeClr val="tx1"/>
                </a:solidFill>
                <a:latin typeface="+mn-ea"/>
              </a:rPr>
              <a:t>Tn</a:t>
            </a:r>
            <a:r>
              <a:rPr lang="ja-JP" altLang="en-US" b="1" dirty="0">
                <a:solidFill>
                  <a:schemeClr val="tx1"/>
                </a:solidFill>
                <a:latin typeface="+mn-ea"/>
              </a:rPr>
              <a:t>まで）</a:t>
            </a:r>
            <a:endParaRPr lang="en-US" altLang="ja-JP" b="1" dirty="0">
              <a:solidFill>
                <a:schemeClr val="tx1"/>
              </a:solidFill>
              <a:latin typeface="+mn-ea"/>
            </a:endParaRPr>
          </a:p>
          <a:p>
            <a:pPr algn="ctr"/>
            <a:r>
              <a:rPr kumimoji="1" lang="ja-JP" altLang="en-US" sz="1400" b="1" dirty="0">
                <a:solidFill>
                  <a:schemeClr val="tx1"/>
                </a:solidFill>
              </a:rPr>
              <a:t>ＯＰＡＣの配架場所表示は</a:t>
            </a:r>
            <a:endParaRPr kumimoji="1" lang="en-US" altLang="ja-JP" sz="1400" b="1" dirty="0">
              <a:solidFill>
                <a:schemeClr val="tx1"/>
              </a:solidFill>
            </a:endParaRPr>
          </a:p>
          <a:p>
            <a:pPr algn="ctr"/>
            <a:r>
              <a:rPr kumimoji="1" lang="ja-JP" altLang="en-US" sz="1400" b="1" dirty="0">
                <a:solidFill>
                  <a:srgbClr val="FF0000"/>
                </a:solidFill>
              </a:rPr>
              <a:t>「法・雑誌」</a:t>
            </a:r>
            <a:endParaRPr kumimoji="1" lang="en-US" altLang="ja-JP" sz="1400" b="1" dirty="0">
              <a:solidFill>
                <a:srgbClr val="FF0000"/>
              </a:solidFill>
            </a:endParaRPr>
          </a:p>
        </p:txBody>
      </p:sp>
      <p:sp>
        <p:nvSpPr>
          <p:cNvPr id="8" name="曲折矢印 7"/>
          <p:cNvSpPr/>
          <p:nvPr/>
        </p:nvSpPr>
        <p:spPr>
          <a:xfrm>
            <a:off x="3995936" y="3789040"/>
            <a:ext cx="1224136" cy="2664296"/>
          </a:xfrm>
          <a:prstGeom prst="bentArrow">
            <a:avLst>
              <a:gd name="adj1" fmla="val 31089"/>
              <a:gd name="adj2" fmla="val 25000"/>
              <a:gd name="adj3" fmla="val 46432"/>
              <a:gd name="adj4" fmla="val 43750"/>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テキスト ボックス 8"/>
          <p:cNvSpPr txBox="1"/>
          <p:nvPr/>
        </p:nvSpPr>
        <p:spPr>
          <a:xfrm>
            <a:off x="3923930" y="4378724"/>
            <a:ext cx="492443" cy="1714572"/>
          </a:xfrm>
          <a:prstGeom prst="rect">
            <a:avLst/>
          </a:prstGeom>
          <a:noFill/>
        </p:spPr>
        <p:txBody>
          <a:bodyPr vert="eaVert" wrap="none" rtlCol="0">
            <a:spAutoFit/>
          </a:bodyPr>
          <a:lstStyle/>
          <a:p>
            <a:r>
              <a:rPr kumimoji="1" lang="ja-JP" altLang="en-US" sz="2000" dirty="0">
                <a:latin typeface="HGP創英角ﾎﾟｯﾌﾟ体" panose="040B0A00000000000000" pitchFamily="50" charset="-128"/>
                <a:ea typeface="HGP創英角ﾎﾟｯﾌﾟ体" panose="040B0A00000000000000" pitchFamily="50" charset="-128"/>
              </a:rPr>
              <a:t>Ｌ（エル）５階へ</a:t>
            </a:r>
          </a:p>
        </p:txBody>
      </p:sp>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4221088"/>
            <a:ext cx="1905000" cy="1905000"/>
          </a:xfrm>
          <a:prstGeom prst="rect">
            <a:avLst/>
          </a:prstGeom>
        </p:spPr>
      </p:pic>
      <p:sp>
        <p:nvSpPr>
          <p:cNvPr id="11" name="角丸四角形吹き出し 10"/>
          <p:cNvSpPr/>
          <p:nvPr/>
        </p:nvSpPr>
        <p:spPr>
          <a:xfrm>
            <a:off x="251520" y="3261853"/>
            <a:ext cx="3024335" cy="880834"/>
          </a:xfrm>
          <a:prstGeom prst="wedgeRoundRectCallout">
            <a:avLst>
              <a:gd name="adj1" fmla="val 5941"/>
              <a:gd name="adj2" fmla="val 102670"/>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p:cNvSpPr txBox="1"/>
          <p:nvPr/>
        </p:nvSpPr>
        <p:spPr>
          <a:xfrm>
            <a:off x="377720" y="3321293"/>
            <a:ext cx="2898135" cy="646331"/>
          </a:xfrm>
          <a:prstGeom prst="rect">
            <a:avLst/>
          </a:prstGeom>
          <a:noFill/>
        </p:spPr>
        <p:txBody>
          <a:bodyPr wrap="square" rtlCol="0">
            <a:spAutoFit/>
          </a:bodyPr>
          <a:lstStyle/>
          <a:p>
            <a:r>
              <a:rPr lang="ja-JP" altLang="en-US" dirty="0">
                <a:latin typeface="HG丸ｺﾞｼｯｸM-PRO" panose="020F0600000000000000" pitchFamily="50" charset="-128"/>
                <a:ea typeface="HG丸ｺﾞｼｯｸM-PRO" panose="020F0600000000000000" pitchFamily="50" charset="-128"/>
              </a:rPr>
              <a:t>主に欧米の法令・判例が配架されています。</a:t>
            </a:r>
            <a:endParaRPr lang="en-US" altLang="ja-JP"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144801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B90085-90F1-4398-885C-55BF3D121DEA}"/>
              </a:ext>
            </a:extLst>
          </p:cNvPr>
          <p:cNvSpPr>
            <a:spLocks noGrp="1"/>
          </p:cNvSpPr>
          <p:nvPr>
            <p:ph type="title"/>
          </p:nvPr>
        </p:nvSpPr>
        <p:spPr/>
        <p:txBody>
          <a:bodyPr/>
          <a:lstStyle/>
          <a:p>
            <a:r>
              <a:rPr kumimoji="1" lang="ja-JP" altLang="en-US" dirty="0"/>
              <a:t>公費用コピー機</a:t>
            </a: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3648" y="1488045"/>
            <a:ext cx="7048094" cy="4152957"/>
          </a:xfrm>
          <a:prstGeom prst="rect">
            <a:avLst/>
          </a:prstGeom>
        </p:spPr>
      </p:pic>
      <p:sp>
        <p:nvSpPr>
          <p:cNvPr id="5" name="角丸四角形吹き出し 5">
            <a:extLst>
              <a:ext uri="{FF2B5EF4-FFF2-40B4-BE49-F238E27FC236}">
                <a16:creationId xmlns:a16="http://schemas.microsoft.com/office/drawing/2014/main" id="{E9CF109D-C906-4E74-AC35-01875D06F7B1}"/>
              </a:ext>
            </a:extLst>
          </p:cNvPr>
          <p:cNvSpPr/>
          <p:nvPr/>
        </p:nvSpPr>
        <p:spPr>
          <a:xfrm>
            <a:off x="94698" y="1370414"/>
            <a:ext cx="3620604" cy="1435589"/>
          </a:xfrm>
          <a:prstGeom prst="wedgeRoundRectCallout">
            <a:avLst>
              <a:gd name="adj1" fmla="val -29032"/>
              <a:gd name="adj2" fmla="val 129598"/>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a:extLst>
              <a:ext uri="{FF2B5EF4-FFF2-40B4-BE49-F238E27FC236}">
                <a16:creationId xmlns:a16="http://schemas.microsoft.com/office/drawing/2014/main" id="{2379E483-6BBC-4B90-9874-E58C88ABC435}"/>
              </a:ext>
            </a:extLst>
          </p:cNvPr>
          <p:cNvSpPr txBox="1"/>
          <p:nvPr/>
        </p:nvSpPr>
        <p:spPr>
          <a:xfrm>
            <a:off x="244959" y="1488043"/>
            <a:ext cx="3312369" cy="1200329"/>
          </a:xfrm>
          <a:prstGeom prst="rect">
            <a:avLst/>
          </a:prstGeom>
          <a:noFill/>
        </p:spPr>
        <p:txBody>
          <a:bodyPr wrap="square" rtlCol="0">
            <a:spAutoFit/>
          </a:bodyPr>
          <a:lstStyle/>
          <a:p>
            <a:r>
              <a:rPr lang="ja-JP" altLang="en-US" dirty="0">
                <a:latin typeface="HG丸ｺﾞｼｯｸM-PRO" panose="020F0600000000000000" pitchFamily="50" charset="-128"/>
                <a:ea typeface="HG丸ｺﾞｼｯｸM-PRO" panose="020F0600000000000000" pitchFamily="50" charset="-128"/>
              </a:rPr>
              <a:t>図書や雑誌をコピーする際は、文献複写申込書に記入して、</a:t>
            </a:r>
            <a:r>
              <a:rPr lang="ja-JP" altLang="en-US" b="1" dirty="0">
                <a:latin typeface="HG丸ｺﾞｼｯｸM-PRO" panose="020F0600000000000000" pitchFamily="50" charset="-128"/>
                <a:ea typeface="HG丸ｺﾞｼｯｸM-PRO" panose="020F0600000000000000" pitchFamily="50" charset="-128"/>
              </a:rPr>
              <a:t>コピーをとる前に</a:t>
            </a:r>
            <a:r>
              <a:rPr lang="ja-JP" altLang="en-US" dirty="0">
                <a:latin typeface="HG丸ｺﾞｼｯｸM-PRO" panose="020F0600000000000000" pitchFamily="50" charset="-128"/>
                <a:ea typeface="HG丸ｺﾞｼｯｸM-PRO" panose="020F0600000000000000" pitchFamily="50" charset="-128"/>
              </a:rPr>
              <a:t>カウンターに提出してください。</a:t>
            </a:r>
            <a:endParaRPr kumimoji="1" lang="ja-JP" altLang="en-US" dirty="0">
              <a:latin typeface="HG丸ｺﾞｼｯｸM-PRO" panose="020F0600000000000000" pitchFamily="50" charset="-128"/>
              <a:ea typeface="HG丸ｺﾞｼｯｸM-PRO" panose="020F0600000000000000" pitchFamily="50" charset="-128"/>
            </a:endParaRPr>
          </a:p>
        </p:txBody>
      </p:sp>
      <p:pic>
        <p:nvPicPr>
          <p:cNvPr id="9" name="図 8">
            <a:extLst>
              <a:ext uri="{FF2B5EF4-FFF2-40B4-BE49-F238E27FC236}">
                <a16:creationId xmlns:a16="http://schemas.microsoft.com/office/drawing/2014/main" id="{7AF68B87-FE78-49A3-B82E-34AC80A3B3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688502"/>
            <a:ext cx="1905000" cy="1905000"/>
          </a:xfrm>
          <a:prstGeom prst="rect">
            <a:avLst/>
          </a:prstGeom>
        </p:spPr>
      </p:pic>
      <p:sp>
        <p:nvSpPr>
          <p:cNvPr id="11" name="四角形吹き出し 4">
            <a:extLst>
              <a:ext uri="{FF2B5EF4-FFF2-40B4-BE49-F238E27FC236}">
                <a16:creationId xmlns:a16="http://schemas.microsoft.com/office/drawing/2014/main" id="{F2DB826A-1103-498C-9D26-0A78AB622684}"/>
              </a:ext>
            </a:extLst>
          </p:cNvPr>
          <p:cNvSpPr/>
          <p:nvPr/>
        </p:nvSpPr>
        <p:spPr>
          <a:xfrm>
            <a:off x="3842104" y="5828008"/>
            <a:ext cx="3707990" cy="596310"/>
          </a:xfrm>
          <a:prstGeom prst="wedgeRectCallout">
            <a:avLst>
              <a:gd name="adj1" fmla="val -10331"/>
              <a:gd name="adj2" fmla="val -166067"/>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rPr>
              <a:t>コピーカードが使える公費用コピー機は</a:t>
            </a:r>
            <a:r>
              <a:rPr kumimoji="1" lang="ja-JP" altLang="en-US" sz="1600" b="1" dirty="0">
                <a:solidFill>
                  <a:schemeClr val="tx1"/>
                </a:solidFill>
              </a:rPr>
              <a:t>、</a:t>
            </a:r>
            <a:r>
              <a:rPr kumimoji="1" lang="en-US" altLang="ja-JP" sz="1600" b="1" dirty="0">
                <a:solidFill>
                  <a:schemeClr val="tx1"/>
                </a:solidFill>
              </a:rPr>
              <a:t>L5</a:t>
            </a:r>
            <a:r>
              <a:rPr kumimoji="1" lang="ja-JP" altLang="en-US" sz="1600" b="1" dirty="0">
                <a:solidFill>
                  <a:schemeClr val="tx1"/>
                </a:solidFill>
              </a:rPr>
              <a:t>階にも</a:t>
            </a:r>
            <a:r>
              <a:rPr kumimoji="1" lang="en-US" altLang="ja-JP" sz="1600" b="1" dirty="0">
                <a:solidFill>
                  <a:schemeClr val="tx1"/>
                </a:solidFill>
              </a:rPr>
              <a:t>1</a:t>
            </a:r>
            <a:r>
              <a:rPr kumimoji="1" lang="ja-JP" altLang="en-US" sz="1600" b="1" dirty="0">
                <a:solidFill>
                  <a:schemeClr val="tx1"/>
                </a:solidFill>
              </a:rPr>
              <a:t>台設置されています。</a:t>
            </a:r>
            <a:endParaRPr kumimoji="1" lang="en-US" altLang="ja-JP" sz="1600" b="1" dirty="0">
              <a:solidFill>
                <a:schemeClr val="tx1"/>
              </a:solidFill>
            </a:endParaRPr>
          </a:p>
        </p:txBody>
      </p:sp>
      <p:sp>
        <p:nvSpPr>
          <p:cNvPr id="13" name="下矢印吹き出し 12"/>
          <p:cNvSpPr/>
          <p:nvPr/>
        </p:nvSpPr>
        <p:spPr>
          <a:xfrm rot="10800000">
            <a:off x="1654218" y="4203982"/>
            <a:ext cx="1965965" cy="761102"/>
          </a:xfrm>
          <a:prstGeom prst="downArrowCallout">
            <a:avLst>
              <a:gd name="adj1" fmla="val 25000"/>
              <a:gd name="adj2" fmla="val 21322"/>
              <a:gd name="adj3" fmla="val 25000"/>
              <a:gd name="adj4" fmla="val 49040"/>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1736953" y="4581128"/>
            <a:ext cx="1800493" cy="369332"/>
          </a:xfrm>
          <a:prstGeom prst="rect">
            <a:avLst/>
          </a:prstGeom>
          <a:noFill/>
        </p:spPr>
        <p:txBody>
          <a:bodyPr wrap="none" rtlCol="0">
            <a:spAutoFit/>
          </a:bodyPr>
          <a:lstStyle/>
          <a:p>
            <a:r>
              <a:rPr kumimoji="1" lang="ja-JP" altLang="en-US" b="1" dirty="0"/>
              <a:t>文献複写申込書</a:t>
            </a:r>
          </a:p>
        </p:txBody>
      </p:sp>
      <p:sp>
        <p:nvSpPr>
          <p:cNvPr id="16" name="右矢印 15"/>
          <p:cNvSpPr/>
          <p:nvPr/>
        </p:nvSpPr>
        <p:spPr>
          <a:xfrm>
            <a:off x="2868349" y="3096471"/>
            <a:ext cx="1703651" cy="936104"/>
          </a:xfrm>
          <a:prstGeom prst="rightArrow">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2888729" y="3379857"/>
            <a:ext cx="1559635" cy="369332"/>
          </a:xfrm>
          <a:prstGeom prst="rect">
            <a:avLst/>
          </a:prstGeom>
          <a:noFill/>
        </p:spPr>
        <p:txBody>
          <a:bodyPr wrap="square" rtlCol="0">
            <a:spAutoFit/>
          </a:bodyPr>
          <a:lstStyle/>
          <a:p>
            <a:r>
              <a:rPr kumimoji="1" lang="en-US" altLang="ja-JP" dirty="0" smtClean="0">
                <a:latin typeface="HGP創英角ﾎﾟｯﾌﾟ体" panose="040B0A00000000000000" pitchFamily="50" charset="-128"/>
                <a:ea typeface="HGP創英角ﾎﾟｯﾌﾟ体" panose="040B0A00000000000000" pitchFamily="50" charset="-128"/>
              </a:rPr>
              <a:t>L</a:t>
            </a:r>
            <a:r>
              <a:rPr kumimoji="1" lang="ja-JP" altLang="en-US" dirty="0" smtClean="0">
                <a:latin typeface="HGP創英角ﾎﾟｯﾌﾟ体" panose="040B0A00000000000000" pitchFamily="50" charset="-128"/>
                <a:ea typeface="HGP創英角ﾎﾟｯﾌﾟ体" panose="040B0A00000000000000" pitchFamily="50" charset="-128"/>
              </a:rPr>
              <a:t>（エル</a:t>
            </a:r>
            <a:r>
              <a:rPr kumimoji="1" lang="en-US" altLang="ja-JP" dirty="0" smtClean="0">
                <a:latin typeface="HGP創英角ﾎﾟｯﾌﾟ体" panose="040B0A00000000000000" pitchFamily="50" charset="-128"/>
                <a:ea typeface="HGP創英角ﾎﾟｯﾌﾟ体" panose="040B0A00000000000000" pitchFamily="50" charset="-128"/>
              </a:rPr>
              <a:t>)5</a:t>
            </a:r>
            <a:r>
              <a:rPr kumimoji="1" lang="ja-JP" altLang="en-US" dirty="0" smtClean="0">
                <a:latin typeface="HGP創英角ﾎﾟｯﾌﾟ体" panose="040B0A00000000000000" pitchFamily="50" charset="-128"/>
                <a:ea typeface="HGP創英角ﾎﾟｯﾌﾟ体" panose="040B0A00000000000000" pitchFamily="50" charset="-128"/>
              </a:rPr>
              <a:t>階へ</a:t>
            </a:r>
            <a:endParaRPr kumimoji="1" lang="ja-JP" altLang="en-US" dirty="0">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3083602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図書室Ｌ５階</a:t>
            </a:r>
          </a:p>
        </p:txBody>
      </p:sp>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76326" y="1600200"/>
            <a:ext cx="6991347" cy="4525963"/>
          </a:xfrm>
        </p:spPr>
      </p:pic>
      <p:sp>
        <p:nvSpPr>
          <p:cNvPr id="5" name="四角形吹き出し 4"/>
          <p:cNvSpPr/>
          <p:nvPr/>
        </p:nvSpPr>
        <p:spPr>
          <a:xfrm>
            <a:off x="179512" y="1772816"/>
            <a:ext cx="2664296" cy="864096"/>
          </a:xfrm>
          <a:prstGeom prst="wedgeRectCallout">
            <a:avLst>
              <a:gd name="adj1" fmla="val 758"/>
              <a:gd name="adj2" fmla="val 128326"/>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mn-ea"/>
              </a:rPr>
              <a:t>日本語雑誌（</a:t>
            </a:r>
            <a:r>
              <a:rPr lang="en-US" altLang="ja-JP" b="1" dirty="0">
                <a:solidFill>
                  <a:schemeClr val="tx1"/>
                </a:solidFill>
                <a:latin typeface="+mn-ea"/>
              </a:rPr>
              <a:t>To</a:t>
            </a:r>
            <a:r>
              <a:rPr lang="ja-JP" altLang="en-US" b="1" dirty="0">
                <a:solidFill>
                  <a:schemeClr val="tx1"/>
                </a:solidFill>
                <a:latin typeface="+mn-ea"/>
              </a:rPr>
              <a:t>以降）</a:t>
            </a:r>
            <a:endParaRPr lang="en-US" altLang="ja-JP" b="1" dirty="0">
              <a:solidFill>
                <a:schemeClr val="tx1"/>
              </a:solidFill>
              <a:latin typeface="+mn-ea"/>
            </a:endParaRPr>
          </a:p>
          <a:p>
            <a:pPr algn="ctr"/>
            <a:r>
              <a:rPr kumimoji="1" lang="ja-JP" altLang="en-US" sz="1400" b="1" dirty="0">
                <a:solidFill>
                  <a:schemeClr val="tx1"/>
                </a:solidFill>
              </a:rPr>
              <a:t>ＯＰＡＣの配架場所表示は</a:t>
            </a:r>
            <a:endParaRPr kumimoji="1" lang="en-US" altLang="ja-JP" sz="1400" b="1" dirty="0">
              <a:solidFill>
                <a:schemeClr val="tx1"/>
              </a:solidFill>
            </a:endParaRPr>
          </a:p>
          <a:p>
            <a:pPr algn="ctr"/>
            <a:r>
              <a:rPr kumimoji="1" lang="ja-JP" altLang="en-US" sz="1400" b="1" dirty="0">
                <a:solidFill>
                  <a:srgbClr val="FF0000"/>
                </a:solidFill>
              </a:rPr>
              <a:t>「法・雑誌」</a:t>
            </a:r>
            <a:endParaRPr kumimoji="1" lang="en-US" altLang="ja-JP" sz="1400" b="1" dirty="0">
              <a:solidFill>
                <a:srgbClr val="FF0000"/>
              </a:solidFill>
            </a:endParaRPr>
          </a:p>
        </p:txBody>
      </p:sp>
      <p:sp>
        <p:nvSpPr>
          <p:cNvPr id="6" name="四角形吹き出し 5"/>
          <p:cNvSpPr/>
          <p:nvPr/>
        </p:nvSpPr>
        <p:spPr>
          <a:xfrm>
            <a:off x="5652120" y="1340768"/>
            <a:ext cx="3240360" cy="864096"/>
          </a:xfrm>
          <a:prstGeom prst="wedgeRectCallout">
            <a:avLst>
              <a:gd name="adj1" fmla="val 3972"/>
              <a:gd name="adj2" fmla="val 114931"/>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mn-ea"/>
              </a:rPr>
              <a:t>外国語雑誌（</a:t>
            </a:r>
            <a:r>
              <a:rPr lang="en-US" altLang="ja-JP" b="1" dirty="0">
                <a:solidFill>
                  <a:schemeClr val="tx1"/>
                </a:solidFill>
                <a:latin typeface="+mn-ea"/>
              </a:rPr>
              <a:t>1975</a:t>
            </a:r>
            <a:r>
              <a:rPr lang="ja-JP" altLang="en-US" b="1" dirty="0">
                <a:solidFill>
                  <a:schemeClr val="tx1"/>
                </a:solidFill>
                <a:latin typeface="+mn-ea"/>
              </a:rPr>
              <a:t>年以降）</a:t>
            </a:r>
            <a:endParaRPr lang="en-US" altLang="ja-JP" b="1" dirty="0">
              <a:solidFill>
                <a:schemeClr val="tx1"/>
              </a:solidFill>
              <a:latin typeface="+mn-ea"/>
            </a:endParaRPr>
          </a:p>
          <a:p>
            <a:pPr algn="ctr"/>
            <a:r>
              <a:rPr kumimoji="1" lang="ja-JP" altLang="en-US" sz="1400" b="1" dirty="0">
                <a:solidFill>
                  <a:schemeClr val="tx1"/>
                </a:solidFill>
              </a:rPr>
              <a:t>ＯＰＡＣの配架場所表示は</a:t>
            </a:r>
            <a:endParaRPr kumimoji="1" lang="en-US" altLang="ja-JP" sz="1400" b="1" dirty="0">
              <a:solidFill>
                <a:schemeClr val="tx1"/>
              </a:solidFill>
            </a:endParaRPr>
          </a:p>
          <a:p>
            <a:pPr algn="ctr"/>
            <a:r>
              <a:rPr kumimoji="1" lang="ja-JP" altLang="en-US" sz="1400" b="1" dirty="0">
                <a:solidFill>
                  <a:srgbClr val="FF0000"/>
                </a:solidFill>
              </a:rPr>
              <a:t>「法・雑誌」</a:t>
            </a:r>
            <a:endParaRPr kumimoji="1" lang="en-US" altLang="ja-JP" sz="1400" b="1" dirty="0">
              <a:solidFill>
                <a:srgbClr val="FF0000"/>
              </a:solidFill>
            </a:endParaRPr>
          </a:p>
        </p:txBody>
      </p:sp>
      <p:sp>
        <p:nvSpPr>
          <p:cNvPr id="8" name="下矢印吹き出し 7"/>
          <p:cNvSpPr/>
          <p:nvPr/>
        </p:nvSpPr>
        <p:spPr>
          <a:xfrm>
            <a:off x="3563888" y="5589240"/>
            <a:ext cx="1872208" cy="1084455"/>
          </a:xfrm>
          <a:prstGeom prst="downArrowCallout">
            <a:avLst>
              <a:gd name="adj1" fmla="val 25000"/>
              <a:gd name="adj2" fmla="val 25000"/>
              <a:gd name="adj3" fmla="val 25846"/>
              <a:gd name="adj4" fmla="val 6497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3653236" y="5733256"/>
            <a:ext cx="1782860" cy="400110"/>
          </a:xfrm>
          <a:prstGeom prst="rect">
            <a:avLst/>
          </a:prstGeom>
          <a:noFill/>
        </p:spPr>
        <p:txBody>
          <a:bodyPr wrap="none" rtlCol="0">
            <a:spAutoFit/>
          </a:bodyPr>
          <a:lstStyle/>
          <a:p>
            <a:r>
              <a:rPr lang="ja-JP" altLang="en-US" sz="2000" dirty="0">
                <a:latin typeface="HGP創英角ﾎﾟｯﾌﾟ体" panose="040B0A00000000000000" pitchFamily="50" charset="-128"/>
                <a:ea typeface="HGP創英角ﾎﾟｯﾌﾟ体" panose="040B0A00000000000000" pitchFamily="50" charset="-128"/>
              </a:rPr>
              <a:t>Ｌ（エル）４階</a:t>
            </a:r>
            <a:r>
              <a:rPr kumimoji="1" lang="ja-JP" altLang="en-US" sz="2000" dirty="0">
                <a:latin typeface="HGP創英角ﾎﾟｯﾌﾟ体" panose="040B0A00000000000000" pitchFamily="50" charset="-128"/>
                <a:ea typeface="HGP創英角ﾎﾟｯﾌﾟ体" panose="040B0A00000000000000" pitchFamily="50" charset="-128"/>
              </a:rPr>
              <a:t>へ</a:t>
            </a:r>
          </a:p>
        </p:txBody>
      </p:sp>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3464" y="4212335"/>
            <a:ext cx="1905000" cy="1905000"/>
          </a:xfrm>
          <a:prstGeom prst="rect">
            <a:avLst/>
          </a:prstGeom>
        </p:spPr>
      </p:pic>
      <p:sp>
        <p:nvSpPr>
          <p:cNvPr id="11" name="角丸四角形吹き出し 10"/>
          <p:cNvSpPr/>
          <p:nvPr/>
        </p:nvSpPr>
        <p:spPr>
          <a:xfrm>
            <a:off x="3995936" y="3240916"/>
            <a:ext cx="3276364" cy="1052180"/>
          </a:xfrm>
          <a:prstGeom prst="wedgeRoundRectCallout">
            <a:avLst>
              <a:gd name="adj1" fmla="val 41622"/>
              <a:gd name="adj2" fmla="val 90569"/>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p:cNvSpPr txBox="1"/>
          <p:nvPr/>
        </p:nvSpPr>
        <p:spPr>
          <a:xfrm>
            <a:off x="4086132" y="3300356"/>
            <a:ext cx="3150164" cy="923330"/>
          </a:xfrm>
          <a:prstGeom prst="rect">
            <a:avLst/>
          </a:prstGeom>
          <a:noFill/>
        </p:spPr>
        <p:txBody>
          <a:bodyPr wrap="square" rtlCol="0">
            <a:spAutoFit/>
          </a:bodyPr>
          <a:lstStyle/>
          <a:p>
            <a:r>
              <a:rPr lang="en-US" altLang="ja-JP" dirty="0">
                <a:latin typeface="HG丸ｺﾞｼｯｸM-PRO" panose="020F0600000000000000" pitchFamily="50" charset="-128"/>
                <a:ea typeface="HG丸ｺﾞｼｯｸM-PRO" panose="020F0600000000000000" pitchFamily="50" charset="-128"/>
              </a:rPr>
              <a:t>1974</a:t>
            </a:r>
            <a:r>
              <a:rPr lang="ja-JP" altLang="en-US" dirty="0">
                <a:latin typeface="HG丸ｺﾞｼｯｸM-PRO" panose="020F0600000000000000" pitchFamily="50" charset="-128"/>
                <a:ea typeface="HG丸ｺﾞｼｯｸM-PRO" panose="020F0600000000000000" pitchFamily="50" charset="-128"/>
              </a:rPr>
              <a:t>年以前の外国語雑誌は</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Ｌ（エル）</a:t>
            </a:r>
            <a:r>
              <a:rPr lang="en-US" altLang="ja-JP" dirty="0">
                <a:latin typeface="HG丸ｺﾞｼｯｸM-PRO" panose="020F0600000000000000" pitchFamily="50" charset="-128"/>
                <a:ea typeface="HG丸ｺﾞｼｯｸM-PRO" panose="020F0600000000000000" pitchFamily="50" charset="-128"/>
              </a:rPr>
              <a:t>1</a:t>
            </a:r>
            <a:r>
              <a:rPr lang="ja-JP" altLang="en-US" dirty="0">
                <a:latin typeface="HG丸ｺﾞｼｯｸM-PRO" panose="020F0600000000000000" pitchFamily="50" charset="-128"/>
                <a:ea typeface="HG丸ｺﾞｼｯｸM-PRO" panose="020F0600000000000000" pitchFamily="50" charset="-128"/>
              </a:rPr>
              <a:t>階書庫にあり</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ます。</a:t>
            </a:r>
            <a:endParaRPr lang="en-US" altLang="ja-JP"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225180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図書室Ｌ４階</a:t>
            </a:r>
          </a:p>
        </p:txBody>
      </p:sp>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47664" y="1600200"/>
            <a:ext cx="6060346" cy="4525963"/>
          </a:xfrm>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4955" y="2400915"/>
            <a:ext cx="1913509" cy="2468245"/>
          </a:xfrm>
          <a:prstGeom prst="rect">
            <a:avLst/>
          </a:prstGeom>
          <a:ln w="38100" cmpd="sng">
            <a:solidFill>
              <a:schemeClr val="bg1"/>
            </a:solidFill>
          </a:ln>
          <a:effectLst/>
        </p:spPr>
      </p:pic>
      <p:sp>
        <p:nvSpPr>
          <p:cNvPr id="5" name="右矢印吹き出し 4"/>
          <p:cNvSpPr/>
          <p:nvPr/>
        </p:nvSpPr>
        <p:spPr>
          <a:xfrm>
            <a:off x="4788024" y="2999853"/>
            <a:ext cx="2952328" cy="1077219"/>
          </a:xfrm>
          <a:prstGeom prst="rightArrowCallout">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4752211" y="2999854"/>
            <a:ext cx="1980029" cy="1077218"/>
          </a:xfrm>
          <a:prstGeom prst="rect">
            <a:avLst/>
          </a:prstGeom>
          <a:noFill/>
        </p:spPr>
        <p:txBody>
          <a:bodyPr wrap="none" rtlCol="0">
            <a:spAutoFit/>
          </a:bodyPr>
          <a:lstStyle/>
          <a:p>
            <a:r>
              <a:rPr kumimoji="1" lang="ja-JP" altLang="en-US" b="1" dirty="0">
                <a:latin typeface="+mn-ea"/>
              </a:rPr>
              <a:t>判例室</a:t>
            </a:r>
            <a:endParaRPr kumimoji="1" lang="en-US" altLang="ja-JP" b="1" dirty="0">
              <a:latin typeface="+mn-ea"/>
            </a:endParaRPr>
          </a:p>
          <a:p>
            <a:r>
              <a:rPr lang="ja-JP" altLang="en-US" b="1" dirty="0">
                <a:latin typeface="+mn-ea"/>
              </a:rPr>
              <a:t>参考資料室</a:t>
            </a:r>
            <a:endParaRPr lang="en-US" altLang="ja-JP" b="1" dirty="0">
              <a:latin typeface="+mn-ea"/>
            </a:endParaRPr>
          </a:p>
          <a:p>
            <a:r>
              <a:rPr kumimoji="1" lang="ja-JP" altLang="en-US" sz="1400" b="1" dirty="0">
                <a:latin typeface="+mn-ea"/>
              </a:rPr>
              <a:t>ＯＰＡＣ配架場所表示は</a:t>
            </a:r>
            <a:endParaRPr kumimoji="1" lang="en-US" altLang="ja-JP" sz="1400" b="1" dirty="0">
              <a:latin typeface="+mn-ea"/>
            </a:endParaRPr>
          </a:p>
          <a:p>
            <a:r>
              <a:rPr kumimoji="1" lang="ja-JP" altLang="en-US" sz="1400" b="1" dirty="0">
                <a:solidFill>
                  <a:srgbClr val="FF0000"/>
                </a:solidFill>
                <a:latin typeface="+mn-ea"/>
              </a:rPr>
              <a:t>「法・判例参考」</a:t>
            </a:r>
          </a:p>
        </p:txBody>
      </p:sp>
      <p:pic>
        <p:nvPicPr>
          <p:cNvPr id="12" name="図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5192" y="4077072"/>
            <a:ext cx="2536952" cy="1851025"/>
          </a:xfrm>
          <a:prstGeom prst="rect">
            <a:avLst/>
          </a:prstGeom>
          <a:ln w="50800">
            <a:solidFill>
              <a:schemeClr val="bg1"/>
            </a:solidFill>
          </a:ln>
        </p:spPr>
      </p:pic>
      <p:grpSp>
        <p:nvGrpSpPr>
          <p:cNvPr id="13" name="グループ化 12"/>
          <p:cNvGrpSpPr/>
          <p:nvPr/>
        </p:nvGrpSpPr>
        <p:grpSpPr>
          <a:xfrm>
            <a:off x="539552" y="3501008"/>
            <a:ext cx="2088232" cy="1296144"/>
            <a:chOff x="539552" y="3501008"/>
            <a:chExt cx="2088232" cy="1296144"/>
          </a:xfrm>
        </p:grpSpPr>
        <p:sp>
          <p:nvSpPr>
            <p:cNvPr id="7" name="曲折矢印 6"/>
            <p:cNvSpPr/>
            <p:nvPr/>
          </p:nvSpPr>
          <p:spPr>
            <a:xfrm rot="16200000" flipH="1">
              <a:off x="935596" y="3104964"/>
              <a:ext cx="1296144" cy="2088232"/>
            </a:xfrm>
            <a:prstGeom prst="bentArrow">
              <a:avLst>
                <a:gd name="adj1" fmla="val 25000"/>
                <a:gd name="adj2" fmla="val 25731"/>
                <a:gd name="adj3" fmla="val 25000"/>
                <a:gd name="adj4" fmla="val 43750"/>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テキスト ボックス 8"/>
            <p:cNvSpPr txBox="1"/>
            <p:nvPr/>
          </p:nvSpPr>
          <p:spPr>
            <a:xfrm>
              <a:off x="1043608" y="3501008"/>
              <a:ext cx="1569660" cy="369332"/>
            </a:xfrm>
            <a:prstGeom prst="rect">
              <a:avLst/>
            </a:prstGeom>
            <a:noFill/>
          </p:spPr>
          <p:txBody>
            <a:bodyPr wrap="none" rtlCol="0">
              <a:spAutoFit/>
            </a:bodyPr>
            <a:lstStyle/>
            <a:p>
              <a:r>
                <a:rPr kumimoji="1" lang="ja-JP" altLang="en-US" b="1" dirty="0"/>
                <a:t>共同利用端末</a:t>
              </a:r>
            </a:p>
          </p:txBody>
        </p:sp>
      </p:grpSp>
      <p:sp>
        <p:nvSpPr>
          <p:cNvPr id="16" name="上矢印 15"/>
          <p:cNvSpPr/>
          <p:nvPr/>
        </p:nvSpPr>
        <p:spPr>
          <a:xfrm>
            <a:off x="3203848" y="4437112"/>
            <a:ext cx="864096" cy="2232248"/>
          </a:xfrm>
          <a:prstGeom prst="upArrow">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3390255" y="4653136"/>
            <a:ext cx="461665" cy="2012730"/>
          </a:xfrm>
          <a:prstGeom prst="rect">
            <a:avLst/>
          </a:prstGeom>
          <a:noFill/>
        </p:spPr>
        <p:txBody>
          <a:bodyPr vert="eaVert" wrap="none" rtlCol="0">
            <a:spAutoFit/>
          </a:bodyPr>
          <a:lstStyle/>
          <a:p>
            <a:r>
              <a:rPr kumimoji="1" lang="ja-JP" altLang="en-US" dirty="0">
                <a:latin typeface="HGP創英角ﾎﾟｯﾌﾟ体" panose="040B0A00000000000000" pitchFamily="50" charset="-128"/>
                <a:ea typeface="HGP創英角ﾎﾟｯﾌﾟ体" panose="040B0A00000000000000" pitchFamily="50" charset="-128"/>
              </a:rPr>
              <a:t>Ｌ（エル）４階書庫へ</a:t>
            </a:r>
          </a:p>
        </p:txBody>
      </p:sp>
      <p:pic>
        <p:nvPicPr>
          <p:cNvPr id="18" name="図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9992" y="4725144"/>
            <a:ext cx="1905000" cy="1905000"/>
          </a:xfrm>
          <a:prstGeom prst="rect">
            <a:avLst/>
          </a:prstGeom>
        </p:spPr>
      </p:pic>
      <p:sp>
        <p:nvSpPr>
          <p:cNvPr id="19" name="角丸四角形吹き出し 18"/>
          <p:cNvSpPr/>
          <p:nvPr/>
        </p:nvSpPr>
        <p:spPr>
          <a:xfrm>
            <a:off x="6589504" y="4481479"/>
            <a:ext cx="1997957" cy="1052180"/>
          </a:xfrm>
          <a:prstGeom prst="wedgeRoundRectCallout">
            <a:avLst>
              <a:gd name="adj1" fmla="val -71347"/>
              <a:gd name="adj2" fmla="val 94969"/>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テキスト ボックス 19"/>
          <p:cNvSpPr txBox="1"/>
          <p:nvPr/>
        </p:nvSpPr>
        <p:spPr>
          <a:xfrm>
            <a:off x="6733520" y="4540919"/>
            <a:ext cx="1795473" cy="923330"/>
          </a:xfrm>
          <a:prstGeom prst="rect">
            <a:avLst/>
          </a:prstGeom>
          <a:noFill/>
        </p:spPr>
        <p:txBody>
          <a:bodyPr wrap="square" rtlCol="0">
            <a:spAutoFit/>
          </a:bodyPr>
          <a:lstStyle/>
          <a:p>
            <a:r>
              <a:rPr lang="ja-JP" altLang="en-US" dirty="0">
                <a:latin typeface="HG丸ｺﾞｼｯｸM-PRO" panose="020F0600000000000000" pitchFamily="50" charset="-128"/>
                <a:ea typeface="HG丸ｺﾞｼｯｸM-PRO" panose="020F0600000000000000" pitchFamily="50" charset="-128"/>
              </a:rPr>
              <a:t>日本の判例類や参考図書があります。</a:t>
            </a:r>
            <a:endParaRPr lang="en-US" altLang="ja-JP" dirty="0">
              <a:latin typeface="HG丸ｺﾞｼｯｸM-PRO" panose="020F0600000000000000" pitchFamily="50" charset="-128"/>
              <a:ea typeface="HG丸ｺﾞｼｯｸM-PRO" panose="020F0600000000000000" pitchFamily="50" charset="-128"/>
            </a:endParaRPr>
          </a:p>
        </p:txBody>
      </p:sp>
      <p:sp>
        <p:nvSpPr>
          <p:cNvPr id="21" name="角丸四角形吹き出し 20"/>
          <p:cNvSpPr/>
          <p:nvPr/>
        </p:nvSpPr>
        <p:spPr>
          <a:xfrm>
            <a:off x="1067138" y="2145424"/>
            <a:ext cx="1997957" cy="1052180"/>
          </a:xfrm>
          <a:prstGeom prst="wedgeRoundRectCallout">
            <a:avLst>
              <a:gd name="adj1" fmla="val 144162"/>
              <a:gd name="adj2" fmla="val 202776"/>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テキスト ボックス 21"/>
          <p:cNvSpPr txBox="1"/>
          <p:nvPr/>
        </p:nvSpPr>
        <p:spPr>
          <a:xfrm>
            <a:off x="1187624" y="2204864"/>
            <a:ext cx="1795473" cy="923330"/>
          </a:xfrm>
          <a:prstGeom prst="rect">
            <a:avLst/>
          </a:prstGeom>
          <a:noFill/>
        </p:spPr>
        <p:txBody>
          <a:bodyPr wrap="square" rtlCol="0">
            <a:spAutoFit/>
          </a:bodyPr>
          <a:lstStyle/>
          <a:p>
            <a:r>
              <a:rPr lang="ja-JP" altLang="en-US" dirty="0">
                <a:latin typeface="HG丸ｺﾞｼｯｸM-PRO" panose="020F0600000000000000" pitchFamily="50" charset="-128"/>
                <a:ea typeface="HG丸ｺﾞｼｯｸM-PRO" panose="020F0600000000000000" pitchFamily="50" charset="-128"/>
              </a:rPr>
              <a:t>自習室の端末と同様に利用できます。</a:t>
            </a:r>
            <a:endParaRPr lang="en-US" altLang="ja-JP"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024239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Ｌ４階書庫入口</a:t>
            </a:r>
          </a:p>
        </p:txBody>
      </p:sp>
      <p:pic>
        <p:nvPicPr>
          <p:cNvPr id="5" name="コンテンツ プレースホルダー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067944" y="1890157"/>
            <a:ext cx="4484383" cy="3843099"/>
          </a:xfrm>
        </p:spPr>
      </p:pic>
      <p:pic>
        <p:nvPicPr>
          <p:cNvPr id="8" name="コンテンツ プレースホルダー 7"/>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320972" y="1814406"/>
            <a:ext cx="3010205" cy="3979469"/>
          </a:xfrm>
        </p:spPr>
      </p:pic>
      <p:pic>
        <p:nvPicPr>
          <p:cNvPr id="9" name="図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3224" y="4437112"/>
            <a:ext cx="1905000" cy="1905000"/>
          </a:xfrm>
          <a:prstGeom prst="rect">
            <a:avLst/>
          </a:prstGeom>
        </p:spPr>
      </p:pic>
      <p:sp>
        <p:nvSpPr>
          <p:cNvPr id="11" name="角丸四角形吹き出し 10"/>
          <p:cNvSpPr/>
          <p:nvPr/>
        </p:nvSpPr>
        <p:spPr>
          <a:xfrm>
            <a:off x="4371524" y="1556792"/>
            <a:ext cx="2680692" cy="2247349"/>
          </a:xfrm>
          <a:prstGeom prst="wedgeRoundRectCallout">
            <a:avLst>
              <a:gd name="adj1" fmla="val 8149"/>
              <a:gd name="adj2" fmla="val 75948"/>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p:cNvSpPr txBox="1"/>
          <p:nvPr/>
        </p:nvSpPr>
        <p:spPr>
          <a:xfrm>
            <a:off x="4603944" y="1685708"/>
            <a:ext cx="2304256" cy="2031325"/>
          </a:xfrm>
          <a:prstGeom prst="rect">
            <a:avLst/>
          </a:prstGeom>
          <a:noFill/>
        </p:spPr>
        <p:txBody>
          <a:bodyPr wrap="square" rtlCol="0">
            <a:spAutoFit/>
          </a:bodyPr>
          <a:lstStyle/>
          <a:p>
            <a:r>
              <a:rPr lang="ja-JP" altLang="en-US" dirty="0">
                <a:latin typeface="HG丸ｺﾞｼｯｸM-PRO" panose="020F0600000000000000" pitchFamily="50" charset="-128"/>
                <a:ea typeface="HG丸ｺﾞｼｯｸM-PRO" panose="020F0600000000000000" pitchFamily="50" charset="-128"/>
              </a:rPr>
              <a:t>Ｌ（エル）４階からＬ１階まで書庫が</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あります。</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書庫に入る時は</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カードリーダーに</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学生証を当ててください。</a:t>
            </a:r>
            <a:endParaRPr lang="en-US" altLang="ja-JP" dirty="0">
              <a:latin typeface="HG丸ｺﾞｼｯｸM-PRO" panose="020F0600000000000000" pitchFamily="50" charset="-128"/>
              <a:ea typeface="HG丸ｺﾞｼｯｸM-PRO" panose="020F0600000000000000" pitchFamily="50" charset="-128"/>
            </a:endParaRPr>
          </a:p>
        </p:txBody>
      </p:sp>
      <p:sp>
        <p:nvSpPr>
          <p:cNvPr id="13" name="下矢印吹き出し 12"/>
          <p:cNvSpPr/>
          <p:nvPr/>
        </p:nvSpPr>
        <p:spPr>
          <a:xfrm>
            <a:off x="7161170" y="2420888"/>
            <a:ext cx="1587294" cy="1080120"/>
          </a:xfrm>
          <a:prstGeom prst="downArrowCallout">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7161170" y="2591616"/>
            <a:ext cx="1587294" cy="369332"/>
          </a:xfrm>
          <a:prstGeom prst="rect">
            <a:avLst/>
          </a:prstGeom>
          <a:noFill/>
        </p:spPr>
        <p:txBody>
          <a:bodyPr wrap="none" rtlCol="0">
            <a:spAutoFit/>
          </a:bodyPr>
          <a:lstStyle/>
          <a:p>
            <a:r>
              <a:rPr kumimoji="1" lang="ja-JP" altLang="en-US" b="1" dirty="0"/>
              <a:t>カードリーダー</a:t>
            </a:r>
          </a:p>
        </p:txBody>
      </p:sp>
      <p:sp>
        <p:nvSpPr>
          <p:cNvPr id="15" name="角丸四角形吹き出し 14"/>
          <p:cNvSpPr/>
          <p:nvPr/>
        </p:nvSpPr>
        <p:spPr>
          <a:xfrm>
            <a:off x="1099220" y="2049525"/>
            <a:ext cx="2680692" cy="1091443"/>
          </a:xfrm>
          <a:prstGeom prst="wedgeRoundRectCallout">
            <a:avLst>
              <a:gd name="adj1" fmla="val 94937"/>
              <a:gd name="adj2" fmla="val 189563"/>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p:cNvSpPr txBox="1"/>
          <p:nvPr/>
        </p:nvSpPr>
        <p:spPr>
          <a:xfrm>
            <a:off x="1187624" y="2134307"/>
            <a:ext cx="2520280" cy="923330"/>
          </a:xfrm>
          <a:prstGeom prst="rect">
            <a:avLst/>
          </a:prstGeom>
          <a:noFill/>
        </p:spPr>
        <p:txBody>
          <a:bodyPr wrap="square" rtlCol="0">
            <a:spAutoFit/>
          </a:bodyPr>
          <a:lstStyle/>
          <a:p>
            <a:r>
              <a:rPr lang="ja-JP" altLang="en-US" dirty="0">
                <a:latin typeface="HG丸ｺﾞｼｯｸM-PRO" panose="020F0600000000000000" pitchFamily="50" charset="-128"/>
                <a:ea typeface="HG丸ｺﾞｼｯｸM-PRO" panose="020F0600000000000000" pitchFamily="50" charset="-128"/>
              </a:rPr>
              <a:t>書庫から出る時は</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サムターンを回して</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ドアを開けてください。</a:t>
            </a:r>
            <a:endParaRPr lang="en-US" altLang="ja-JP" dirty="0">
              <a:latin typeface="HG丸ｺﾞｼｯｸM-PRO" panose="020F0600000000000000" pitchFamily="50" charset="-128"/>
              <a:ea typeface="HG丸ｺﾞｼｯｸM-PRO" panose="020F0600000000000000" pitchFamily="50" charset="-128"/>
            </a:endParaRPr>
          </a:p>
        </p:txBody>
      </p:sp>
      <p:sp>
        <p:nvSpPr>
          <p:cNvPr id="17" name="下矢印吹き出し 16"/>
          <p:cNvSpPr/>
          <p:nvPr/>
        </p:nvSpPr>
        <p:spPr>
          <a:xfrm>
            <a:off x="1015801" y="3501008"/>
            <a:ext cx="1467967" cy="968492"/>
          </a:xfrm>
          <a:prstGeom prst="downArrowCallout">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1115402" y="3621706"/>
            <a:ext cx="1237839" cy="369332"/>
          </a:xfrm>
          <a:prstGeom prst="rect">
            <a:avLst/>
          </a:prstGeom>
          <a:noFill/>
        </p:spPr>
        <p:txBody>
          <a:bodyPr wrap="none" rtlCol="0">
            <a:spAutoFit/>
          </a:bodyPr>
          <a:lstStyle/>
          <a:p>
            <a:r>
              <a:rPr kumimoji="1" lang="ja-JP" altLang="en-US" b="1" dirty="0"/>
              <a:t>サムターン</a:t>
            </a:r>
          </a:p>
        </p:txBody>
      </p:sp>
      <p:sp>
        <p:nvSpPr>
          <p:cNvPr id="3" name="上矢印 2"/>
          <p:cNvSpPr/>
          <p:nvPr/>
        </p:nvSpPr>
        <p:spPr>
          <a:xfrm>
            <a:off x="3419872" y="4797152"/>
            <a:ext cx="1040056" cy="1512168"/>
          </a:xfrm>
          <a:prstGeom prst="upArrow">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テキスト ボックス 3"/>
          <p:cNvSpPr txBox="1"/>
          <p:nvPr/>
        </p:nvSpPr>
        <p:spPr>
          <a:xfrm>
            <a:off x="3707904" y="5062825"/>
            <a:ext cx="461665" cy="1246495"/>
          </a:xfrm>
          <a:prstGeom prst="rect">
            <a:avLst/>
          </a:prstGeom>
          <a:noFill/>
        </p:spPr>
        <p:txBody>
          <a:bodyPr vert="eaVert" wrap="none" rtlCol="0">
            <a:spAutoFit/>
          </a:bodyPr>
          <a:lstStyle/>
          <a:p>
            <a:r>
              <a:rPr kumimoji="1" lang="ja-JP" altLang="en-US" dirty="0">
                <a:latin typeface="HGS創英角ﾎﾟｯﾌﾟ体" panose="040B0A00000000000000" pitchFamily="50" charset="-128"/>
                <a:ea typeface="HGS創英角ﾎﾟｯﾌﾟ体" panose="040B0A00000000000000" pitchFamily="50" charset="-128"/>
              </a:rPr>
              <a:t>書庫の中へ</a:t>
            </a:r>
          </a:p>
        </p:txBody>
      </p:sp>
    </p:spTree>
    <p:extLst>
      <p:ext uri="{BB962C8B-B14F-4D97-AF65-F5344CB8AC3E}">
        <p14:creationId xmlns:p14="http://schemas.microsoft.com/office/powerpoint/2010/main" val="3901579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電動書架の使い方</a:t>
            </a:r>
            <a:endParaRPr kumimoji="1" lang="ja-JP" altLang="en-US" dirty="0"/>
          </a:p>
        </p:txBody>
      </p:sp>
      <p:sp>
        <p:nvSpPr>
          <p:cNvPr id="23" name="テキスト ボックス 22"/>
          <p:cNvSpPr txBox="1"/>
          <p:nvPr/>
        </p:nvSpPr>
        <p:spPr>
          <a:xfrm>
            <a:off x="2267744" y="1198376"/>
            <a:ext cx="4448654" cy="369332"/>
          </a:xfrm>
          <a:prstGeom prst="rect">
            <a:avLst/>
          </a:prstGeom>
          <a:noFill/>
        </p:spPr>
        <p:txBody>
          <a:bodyPr wrap="none" rtlCol="0">
            <a:spAutoFit/>
          </a:bodyPr>
          <a:lstStyle/>
          <a:p>
            <a:r>
              <a:rPr kumimoji="1" lang="ja-JP" altLang="en-US" b="1" dirty="0"/>
              <a:t>書庫資料のＯＰＡＣ配架場所表示は</a:t>
            </a:r>
            <a:r>
              <a:rPr kumimoji="1" lang="ja-JP" altLang="en-US" b="1" dirty="0">
                <a:solidFill>
                  <a:srgbClr val="FF0000"/>
                </a:solidFill>
              </a:rPr>
              <a:t>「法・図」</a:t>
            </a:r>
          </a:p>
        </p:txBody>
      </p:sp>
      <p:pic>
        <p:nvPicPr>
          <p:cNvPr id="25" name="図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1601137"/>
            <a:ext cx="2711609" cy="4932000"/>
          </a:xfrm>
          <a:prstGeom prst="rect">
            <a:avLst/>
          </a:prstGeom>
          <a:ln w="9525">
            <a:solidFill>
              <a:schemeClr val="tx2"/>
            </a:solidFill>
          </a:ln>
        </p:spPr>
      </p:pic>
      <p:sp>
        <p:nvSpPr>
          <p:cNvPr id="20" name="四角形吹き出し 19"/>
          <p:cNvSpPr/>
          <p:nvPr/>
        </p:nvSpPr>
        <p:spPr>
          <a:xfrm>
            <a:off x="35496" y="3717032"/>
            <a:ext cx="2018023" cy="656783"/>
          </a:xfrm>
          <a:prstGeom prst="wedgeRectCallout">
            <a:avLst>
              <a:gd name="adj1" fmla="val 32704"/>
              <a:gd name="adj2" fmla="val 110011"/>
            </a:avLst>
          </a:prstGeom>
          <a:solidFill>
            <a:srgbClr val="FFFF99"/>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b="1" dirty="0">
              <a:solidFill>
                <a:srgbClr val="FF0000"/>
              </a:solidFill>
            </a:endParaRPr>
          </a:p>
        </p:txBody>
      </p:sp>
      <p:sp>
        <p:nvSpPr>
          <p:cNvPr id="21" name="テキスト ボックス 20"/>
          <p:cNvSpPr txBox="1"/>
          <p:nvPr/>
        </p:nvSpPr>
        <p:spPr>
          <a:xfrm>
            <a:off x="129722" y="3789041"/>
            <a:ext cx="1851789" cy="584775"/>
          </a:xfrm>
          <a:prstGeom prst="rect">
            <a:avLst/>
          </a:prstGeom>
          <a:noFill/>
        </p:spPr>
        <p:txBody>
          <a:bodyPr wrap="none" rtlCol="0">
            <a:spAutoFit/>
          </a:bodyPr>
          <a:lstStyle/>
          <a:p>
            <a:r>
              <a:rPr kumimoji="1" lang="ja-JP" altLang="en-US" b="1" dirty="0"/>
              <a:t>書架開閉ボタン</a:t>
            </a:r>
            <a:endParaRPr kumimoji="1" lang="en-US" altLang="ja-JP" b="1" dirty="0"/>
          </a:p>
          <a:p>
            <a:r>
              <a:rPr lang="ja-JP" altLang="en-US" sz="1400" b="1" dirty="0"/>
              <a:t>押すと緑色に光ります</a:t>
            </a:r>
            <a:endParaRPr kumimoji="1" lang="ja-JP" altLang="en-US" sz="1400" b="1" dirty="0"/>
          </a:p>
        </p:txBody>
      </p:sp>
      <p:pic>
        <p:nvPicPr>
          <p:cNvPr id="26" name="図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0579" y="1593344"/>
            <a:ext cx="4241861" cy="4932000"/>
          </a:xfrm>
          <a:prstGeom prst="rect">
            <a:avLst/>
          </a:prstGeom>
          <a:ln>
            <a:solidFill>
              <a:schemeClr val="tx2"/>
            </a:solidFill>
          </a:ln>
        </p:spPr>
      </p:pic>
      <p:sp>
        <p:nvSpPr>
          <p:cNvPr id="8" name="ストライプ矢印 7"/>
          <p:cNvSpPr/>
          <p:nvPr/>
        </p:nvSpPr>
        <p:spPr>
          <a:xfrm>
            <a:off x="3022310" y="4005064"/>
            <a:ext cx="1549690" cy="864096"/>
          </a:xfrm>
          <a:prstGeom prst="stripedRightArrow">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1403648" y="4885556"/>
            <a:ext cx="648072" cy="631676"/>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吹き出し 14"/>
          <p:cNvSpPr/>
          <p:nvPr/>
        </p:nvSpPr>
        <p:spPr>
          <a:xfrm>
            <a:off x="5779740" y="2132856"/>
            <a:ext cx="3040732" cy="1743293"/>
          </a:xfrm>
          <a:prstGeom prst="wedgeRoundRectCallout">
            <a:avLst>
              <a:gd name="adj1" fmla="val 1677"/>
              <a:gd name="adj2" fmla="val 85908"/>
              <a:gd name="adj3" fmla="val 16667"/>
            </a:avLst>
          </a:prstGeom>
          <a:solidFill>
            <a:srgbClr val="CCFF99"/>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p:cNvSpPr txBox="1"/>
          <p:nvPr/>
        </p:nvSpPr>
        <p:spPr>
          <a:xfrm>
            <a:off x="5813205" y="2220147"/>
            <a:ext cx="2935259" cy="1477328"/>
          </a:xfrm>
          <a:prstGeom prst="rect">
            <a:avLst/>
          </a:prstGeom>
          <a:noFill/>
        </p:spPr>
        <p:txBody>
          <a:bodyPr wrap="square" rtlCol="0">
            <a:spAutoFit/>
          </a:bodyPr>
          <a:lstStyle/>
          <a:p>
            <a:r>
              <a:rPr lang="ja-JP" altLang="en-US" dirty="0">
                <a:latin typeface="HG丸ｺﾞｼｯｸM-PRO" panose="020F0600000000000000" pitchFamily="50" charset="-128"/>
                <a:ea typeface="HG丸ｺﾞｼｯｸM-PRO" panose="020F0600000000000000" pitchFamily="50" charset="-128"/>
              </a:rPr>
              <a:t>各書架に図書の請求記号が表示されています。</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利用したい図書が配架されている書架の開閉ボタンを押してください。</a:t>
            </a:r>
            <a:endParaRPr lang="en-US" altLang="ja-JP" dirty="0">
              <a:latin typeface="HG丸ｺﾞｼｯｸM-PRO" panose="020F0600000000000000" pitchFamily="50" charset="-128"/>
              <a:ea typeface="HG丸ｺﾞｼｯｸM-PRO" panose="020F0600000000000000" pitchFamily="50" charset="-128"/>
            </a:endParaRPr>
          </a:p>
        </p:txBody>
      </p:sp>
      <p:sp>
        <p:nvSpPr>
          <p:cNvPr id="22" name="円/楕円 21"/>
          <p:cNvSpPr/>
          <p:nvPr/>
        </p:nvSpPr>
        <p:spPr>
          <a:xfrm>
            <a:off x="4788024" y="4869160"/>
            <a:ext cx="648072" cy="631676"/>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0152" y="4725144"/>
            <a:ext cx="1905000" cy="1905000"/>
          </a:xfrm>
          <a:prstGeom prst="rect">
            <a:avLst/>
          </a:prstGeom>
        </p:spPr>
      </p:pic>
      <p:sp>
        <p:nvSpPr>
          <p:cNvPr id="24" name="角丸四角形 23"/>
          <p:cNvSpPr/>
          <p:nvPr/>
        </p:nvSpPr>
        <p:spPr>
          <a:xfrm>
            <a:off x="929387" y="1916832"/>
            <a:ext cx="2418477" cy="954688"/>
          </a:xfrm>
          <a:prstGeom prst="round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四角形吹き出し 26"/>
          <p:cNvSpPr/>
          <p:nvPr/>
        </p:nvSpPr>
        <p:spPr>
          <a:xfrm>
            <a:off x="2265945" y="3131675"/>
            <a:ext cx="1729991" cy="441341"/>
          </a:xfrm>
          <a:prstGeom prst="wedgeRectCallout">
            <a:avLst>
              <a:gd name="adj1" fmla="val -69393"/>
              <a:gd name="adj2" fmla="val -92407"/>
            </a:avLst>
          </a:prstGeom>
          <a:solidFill>
            <a:srgbClr val="FFFF99"/>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b="1" dirty="0">
              <a:solidFill>
                <a:srgbClr val="FF0000"/>
              </a:solidFill>
            </a:endParaRPr>
          </a:p>
        </p:txBody>
      </p:sp>
      <p:sp>
        <p:nvSpPr>
          <p:cNvPr id="28" name="テキスト ボックス 27"/>
          <p:cNvSpPr txBox="1"/>
          <p:nvPr/>
        </p:nvSpPr>
        <p:spPr>
          <a:xfrm>
            <a:off x="2360171" y="3203684"/>
            <a:ext cx="1579278" cy="369332"/>
          </a:xfrm>
          <a:prstGeom prst="rect">
            <a:avLst/>
          </a:prstGeom>
          <a:noFill/>
        </p:spPr>
        <p:txBody>
          <a:bodyPr wrap="none" rtlCol="0">
            <a:spAutoFit/>
          </a:bodyPr>
          <a:lstStyle/>
          <a:p>
            <a:r>
              <a:rPr lang="ja-JP" altLang="en-US" b="1" dirty="0"/>
              <a:t>請求記号表示</a:t>
            </a:r>
            <a:endParaRPr kumimoji="1" lang="en-US" altLang="ja-JP" b="1" dirty="0"/>
          </a:p>
        </p:txBody>
      </p:sp>
      <p:sp>
        <p:nvSpPr>
          <p:cNvPr id="33" name="右矢印吹き出し 32"/>
          <p:cNvSpPr/>
          <p:nvPr/>
        </p:nvSpPr>
        <p:spPr>
          <a:xfrm>
            <a:off x="8061176" y="5013176"/>
            <a:ext cx="903312" cy="1616968"/>
          </a:xfrm>
          <a:prstGeom prst="rightArrowCallout">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テキスト ボックス 33"/>
          <p:cNvSpPr txBox="1"/>
          <p:nvPr/>
        </p:nvSpPr>
        <p:spPr>
          <a:xfrm>
            <a:off x="8100392" y="5067253"/>
            <a:ext cx="461665" cy="1458091"/>
          </a:xfrm>
          <a:prstGeom prst="rect">
            <a:avLst/>
          </a:prstGeom>
          <a:noFill/>
        </p:spPr>
        <p:txBody>
          <a:bodyPr vert="eaVert" wrap="none" rtlCol="0">
            <a:spAutoFit/>
          </a:bodyPr>
          <a:lstStyle/>
          <a:p>
            <a:r>
              <a:rPr kumimoji="1" lang="ja-JP" altLang="en-US" b="1" dirty="0">
                <a:latin typeface="HGS創英角ﾎﾟｯﾌﾟ体" panose="040B0A00000000000000" pitchFamily="50" charset="-128"/>
                <a:ea typeface="HGS創英角ﾎﾟｯﾌﾟ体" panose="040B0A00000000000000" pitchFamily="50" charset="-128"/>
              </a:rPr>
              <a:t>ブックポスト</a:t>
            </a:r>
          </a:p>
        </p:txBody>
      </p:sp>
    </p:spTree>
    <p:extLst>
      <p:ext uri="{BB962C8B-B14F-4D97-AF65-F5344CB8AC3E}">
        <p14:creationId xmlns:p14="http://schemas.microsoft.com/office/powerpoint/2010/main" val="3572411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ブックポスト</a:t>
            </a:r>
          </a:p>
        </p:txBody>
      </p:sp>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657017" y="1600200"/>
            <a:ext cx="3829966" cy="4525963"/>
          </a:xfr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5896" y="4476328"/>
            <a:ext cx="1905000" cy="1905000"/>
          </a:xfrm>
          <a:prstGeom prst="rect">
            <a:avLst/>
          </a:prstGeom>
        </p:spPr>
      </p:pic>
      <p:sp>
        <p:nvSpPr>
          <p:cNvPr id="6" name="角丸四角形吹き出し 5"/>
          <p:cNvSpPr/>
          <p:nvPr/>
        </p:nvSpPr>
        <p:spPr>
          <a:xfrm>
            <a:off x="5540596" y="2636912"/>
            <a:ext cx="3040732" cy="1800200"/>
          </a:xfrm>
          <a:prstGeom prst="wedgeRoundRectCallout">
            <a:avLst>
              <a:gd name="adj1" fmla="val -51453"/>
              <a:gd name="adj2" fmla="val 69412"/>
              <a:gd name="adj3" fmla="val 16667"/>
            </a:avLst>
          </a:prstGeom>
          <a:solidFill>
            <a:srgbClr val="CCFF99"/>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p:cNvSpPr txBox="1"/>
          <p:nvPr/>
        </p:nvSpPr>
        <p:spPr>
          <a:xfrm>
            <a:off x="5593332" y="2936847"/>
            <a:ext cx="2935259" cy="1200329"/>
          </a:xfrm>
          <a:prstGeom prst="rect">
            <a:avLst/>
          </a:prstGeom>
          <a:noFill/>
        </p:spPr>
        <p:txBody>
          <a:bodyPr wrap="square" rtlCol="0">
            <a:spAutoFit/>
          </a:bodyPr>
          <a:lstStyle/>
          <a:p>
            <a:r>
              <a:rPr lang="ja-JP" altLang="en-US" dirty="0">
                <a:latin typeface="HG丸ｺﾞｼｯｸM-PRO" panose="020F0600000000000000" pitchFamily="50" charset="-128"/>
                <a:ea typeface="HG丸ｺﾞｼｯｸM-PRO" panose="020F0600000000000000" pitchFamily="50" charset="-128"/>
              </a:rPr>
              <a:t>このブックポストに資料の返却ができます。</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他キャンパス・他大学の資料は入れないでください。</a:t>
            </a:r>
            <a:endParaRPr lang="en-US" altLang="ja-JP" dirty="0">
              <a:latin typeface="HG丸ｺﾞｼｯｸM-PRO" panose="020F0600000000000000" pitchFamily="50" charset="-128"/>
              <a:ea typeface="HG丸ｺﾞｼｯｸM-PRO" panose="020F0600000000000000" pitchFamily="50" charset="-128"/>
            </a:endParaRPr>
          </a:p>
        </p:txBody>
      </p:sp>
      <p:sp>
        <p:nvSpPr>
          <p:cNvPr id="8" name="角丸四角形吹き出し 7"/>
          <p:cNvSpPr/>
          <p:nvPr/>
        </p:nvSpPr>
        <p:spPr>
          <a:xfrm>
            <a:off x="251520" y="2564904"/>
            <a:ext cx="3040732" cy="1224136"/>
          </a:xfrm>
          <a:prstGeom prst="wedgeRoundRectCallout">
            <a:avLst>
              <a:gd name="adj1" fmla="val 56509"/>
              <a:gd name="adj2" fmla="val 115210"/>
              <a:gd name="adj3" fmla="val 16667"/>
            </a:avLst>
          </a:prstGeom>
          <a:solidFill>
            <a:srgbClr val="CCFF99"/>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p:cNvSpPr txBox="1"/>
          <p:nvPr/>
        </p:nvSpPr>
        <p:spPr>
          <a:xfrm>
            <a:off x="323528" y="2721694"/>
            <a:ext cx="2935259" cy="923330"/>
          </a:xfrm>
          <a:prstGeom prst="rect">
            <a:avLst/>
          </a:prstGeom>
          <a:noFill/>
        </p:spPr>
        <p:txBody>
          <a:bodyPr wrap="square" rtlCol="0">
            <a:spAutoFit/>
          </a:bodyPr>
          <a:lstStyle/>
          <a:p>
            <a:r>
              <a:rPr lang="ja-JP" altLang="en-US" dirty="0">
                <a:latin typeface="HG丸ｺﾞｼｯｸM-PRO" panose="020F0600000000000000" pitchFamily="50" charset="-128"/>
                <a:ea typeface="HG丸ｺﾞｼｯｸM-PRO" panose="020F0600000000000000" pitchFamily="50" charset="-128"/>
              </a:rPr>
              <a:t>法</a:t>
            </a:r>
            <a:r>
              <a:rPr lang="en-US" altLang="ja-JP" dirty="0">
                <a:latin typeface="HG丸ｺﾞｼｯｸM-PRO" panose="020F0600000000000000" pitchFamily="50" charset="-128"/>
                <a:ea typeface="HG丸ｺﾞｼｯｸM-PRO" panose="020F0600000000000000" pitchFamily="50" charset="-128"/>
              </a:rPr>
              <a:t>4</a:t>
            </a:r>
            <a:r>
              <a:rPr lang="ja-JP" altLang="en-US" dirty="0">
                <a:latin typeface="HG丸ｺﾞｼｯｸM-PRO" panose="020F0600000000000000" pitchFamily="50" charset="-128"/>
                <a:ea typeface="HG丸ｺﾞｼｯｸM-PRO" panose="020F0600000000000000" pitchFamily="50" charset="-128"/>
              </a:rPr>
              <a:t>号館の法科大学院生用ラウンジの向かい側に</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ブックポストがあります。</a:t>
            </a:r>
            <a:endParaRPr lang="en-US" altLang="ja-JP"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501535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827584" y="188640"/>
            <a:ext cx="6912768" cy="646331"/>
          </a:xfrm>
          <a:prstGeom prst="rect">
            <a:avLst/>
          </a:prstGeom>
          <a:noFill/>
        </p:spPr>
        <p:txBody>
          <a:bodyPr wrap="square" rtlCol="0">
            <a:spAutoFit/>
          </a:bodyPr>
          <a:lstStyle/>
          <a:p>
            <a:pPr algn="ctr"/>
            <a:r>
              <a:rPr kumimoji="1" lang="ja-JP" altLang="en-US" sz="3600" dirty="0"/>
              <a:t>図書室Ｌ６階　フロアマップ</a:t>
            </a: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121673"/>
            <a:ext cx="8413489" cy="5187647"/>
          </a:xfrm>
          <a:prstGeom prst="rect">
            <a:avLst/>
          </a:prstGeom>
        </p:spPr>
      </p:pic>
    </p:spTree>
    <p:extLst>
      <p:ext uri="{BB962C8B-B14F-4D97-AF65-F5344CB8AC3E}">
        <p14:creationId xmlns:p14="http://schemas.microsoft.com/office/powerpoint/2010/main" val="23905418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764704"/>
            <a:ext cx="7272808" cy="5832648"/>
          </a:xfrm>
          <a:prstGeom prst="rect">
            <a:avLst/>
          </a:prstGeom>
        </p:spPr>
      </p:pic>
      <p:sp>
        <p:nvSpPr>
          <p:cNvPr id="5" name="テキスト ボックス 4"/>
          <p:cNvSpPr txBox="1"/>
          <p:nvPr/>
        </p:nvSpPr>
        <p:spPr>
          <a:xfrm>
            <a:off x="899592" y="116632"/>
            <a:ext cx="7560840" cy="523220"/>
          </a:xfrm>
          <a:prstGeom prst="rect">
            <a:avLst/>
          </a:prstGeom>
          <a:noFill/>
        </p:spPr>
        <p:txBody>
          <a:bodyPr wrap="square" rtlCol="0">
            <a:spAutoFit/>
          </a:bodyPr>
          <a:lstStyle/>
          <a:p>
            <a:pPr algn="ctr"/>
            <a:r>
              <a:rPr lang="en-US" altLang="ja-JP" sz="2800" dirty="0"/>
              <a:t>OPAC</a:t>
            </a:r>
            <a:r>
              <a:rPr lang="ja-JP" altLang="en-US" sz="2800" dirty="0"/>
              <a:t>検索から法図資料にたどり着くには</a:t>
            </a:r>
            <a:endParaRPr kumimoji="1" lang="ja-JP" altLang="en-US" sz="2800" dirty="0"/>
          </a:p>
        </p:txBody>
      </p:sp>
    </p:spTree>
    <p:extLst>
      <p:ext uri="{BB962C8B-B14F-4D97-AF65-F5344CB8AC3E}">
        <p14:creationId xmlns:p14="http://schemas.microsoft.com/office/powerpoint/2010/main" val="3533457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180CCC78-DE78-4EE9-B0BE-A11D33A1A877}"/>
              </a:ext>
            </a:extLst>
          </p:cNvPr>
          <p:cNvSpPr txBox="1"/>
          <p:nvPr/>
        </p:nvSpPr>
        <p:spPr>
          <a:xfrm>
            <a:off x="107504" y="260648"/>
            <a:ext cx="7632848" cy="1107996"/>
          </a:xfrm>
          <a:prstGeom prst="rect">
            <a:avLst/>
          </a:prstGeom>
          <a:noFill/>
        </p:spPr>
        <p:txBody>
          <a:bodyPr wrap="square" rtlCol="0">
            <a:spAutoFit/>
          </a:bodyPr>
          <a:lstStyle/>
          <a:p>
            <a:pPr algn="ctr"/>
            <a:r>
              <a:rPr kumimoji="1" lang="ja-JP" altLang="en-US" sz="6600" dirty="0"/>
              <a:t>感染予防のために</a:t>
            </a:r>
            <a:endParaRPr kumimoji="1" lang="en-US" altLang="ja-JP" sz="6600" dirty="0"/>
          </a:p>
        </p:txBody>
      </p:sp>
      <p:sp>
        <p:nvSpPr>
          <p:cNvPr id="6" name="テキスト ボックス 5">
            <a:extLst>
              <a:ext uri="{FF2B5EF4-FFF2-40B4-BE49-F238E27FC236}">
                <a16:creationId xmlns:a16="http://schemas.microsoft.com/office/drawing/2014/main" id="{40D9D1FE-EA0F-494C-8941-A32973119E17}"/>
              </a:ext>
            </a:extLst>
          </p:cNvPr>
          <p:cNvSpPr txBox="1"/>
          <p:nvPr/>
        </p:nvSpPr>
        <p:spPr>
          <a:xfrm>
            <a:off x="611560" y="1909276"/>
            <a:ext cx="8064896" cy="4832092"/>
          </a:xfrm>
          <a:prstGeom prst="rect">
            <a:avLst/>
          </a:prstGeom>
          <a:noFill/>
        </p:spPr>
        <p:txBody>
          <a:bodyPr wrap="square" rtlCol="0">
            <a:spAutoFit/>
          </a:bodyPr>
          <a:lstStyle/>
          <a:p>
            <a:pPr marL="625475" indent="-625475"/>
            <a:r>
              <a:rPr kumimoji="1" lang="ja-JP" altLang="en-US" sz="3200" b="1" dirty="0"/>
              <a:t>☑ </a:t>
            </a:r>
            <a:r>
              <a:rPr kumimoji="1" lang="ja-JP" altLang="en-US" sz="4400" b="1" dirty="0"/>
              <a:t>必ず</a:t>
            </a:r>
            <a:r>
              <a:rPr kumimoji="1" lang="ja-JP" altLang="en-US" sz="4400" b="1" dirty="0">
                <a:solidFill>
                  <a:srgbClr val="FF0000"/>
                </a:solidFill>
              </a:rPr>
              <a:t>マスク</a:t>
            </a:r>
            <a:r>
              <a:rPr kumimoji="1" lang="ja-JP" altLang="en-US" sz="4400" b="1" dirty="0"/>
              <a:t>を着用して下さい</a:t>
            </a:r>
            <a:endParaRPr kumimoji="1" lang="en-US" altLang="ja-JP" sz="4800" b="1" dirty="0"/>
          </a:p>
          <a:p>
            <a:endParaRPr kumimoji="1" lang="en-US" altLang="ja-JP" sz="2000" b="1" dirty="0"/>
          </a:p>
          <a:p>
            <a:pPr marL="808038" indent="-808038"/>
            <a:r>
              <a:rPr kumimoji="1" lang="ja-JP" altLang="en-US" sz="3200" b="1" dirty="0"/>
              <a:t>☑</a:t>
            </a:r>
            <a:r>
              <a:rPr kumimoji="1" lang="ja-JP" altLang="en-US" sz="4800" b="1" dirty="0"/>
              <a:t> </a:t>
            </a:r>
            <a:r>
              <a:rPr kumimoji="1" lang="ja-JP" altLang="en-US" sz="4400" b="1" dirty="0"/>
              <a:t>密を避けるため、ご利用は、</a:t>
            </a:r>
            <a:endParaRPr kumimoji="1" lang="en-US" altLang="ja-JP" sz="4400" b="1" dirty="0"/>
          </a:p>
          <a:p>
            <a:pPr marL="808038" indent="-808038"/>
            <a:r>
              <a:rPr kumimoji="1" lang="ja-JP" altLang="en-US" sz="4400" b="1" dirty="0"/>
              <a:t>　なるべく</a:t>
            </a:r>
            <a:r>
              <a:rPr kumimoji="1" lang="ja-JP" altLang="en-US" sz="4400" b="1" dirty="0">
                <a:solidFill>
                  <a:srgbClr val="FF0000"/>
                </a:solidFill>
              </a:rPr>
              <a:t>短時間</a:t>
            </a:r>
            <a:r>
              <a:rPr kumimoji="1" lang="ja-JP" altLang="en-US" sz="4400" b="1" dirty="0"/>
              <a:t>でお願いします</a:t>
            </a:r>
            <a:endParaRPr kumimoji="1" lang="en-US" altLang="ja-JP" sz="4400" b="1" dirty="0"/>
          </a:p>
          <a:p>
            <a:pPr marL="808038" indent="-808038"/>
            <a:r>
              <a:rPr lang="en-US" altLang="ja-JP" sz="4400" b="1" dirty="0"/>
              <a:t> </a:t>
            </a:r>
            <a:r>
              <a:rPr lang="ja-JP" altLang="en-US" sz="4400" b="1" dirty="0"/>
              <a:t>　</a:t>
            </a:r>
            <a:r>
              <a:rPr lang="ja-JP" altLang="en-US" sz="2800" b="1" dirty="0"/>
              <a:t>（閲覧席の自習利用は不可）</a:t>
            </a:r>
            <a:endParaRPr kumimoji="1" lang="en-US" altLang="ja-JP" sz="2800" b="1" dirty="0"/>
          </a:p>
          <a:p>
            <a:pPr marL="808038" indent="-808038"/>
            <a:endParaRPr kumimoji="1" lang="en-US" altLang="ja-JP" sz="2000" b="1" dirty="0"/>
          </a:p>
          <a:p>
            <a:pPr marL="808038" indent="-808038"/>
            <a:r>
              <a:rPr kumimoji="1" lang="ja-JP" altLang="en-US" sz="3200" b="1" dirty="0">
                <a:solidFill>
                  <a:prstClr val="black"/>
                </a:solidFill>
              </a:rPr>
              <a:t>☑ </a:t>
            </a:r>
            <a:r>
              <a:rPr kumimoji="1" lang="ja-JP" altLang="en-US" sz="4400" b="1" dirty="0">
                <a:solidFill>
                  <a:prstClr val="black"/>
                </a:solidFill>
              </a:rPr>
              <a:t>周囲の方と</a:t>
            </a:r>
            <a:r>
              <a:rPr kumimoji="1" lang="ja-JP" altLang="en-US" sz="4400" b="1" dirty="0">
                <a:solidFill>
                  <a:srgbClr val="FF0000"/>
                </a:solidFill>
              </a:rPr>
              <a:t>距離をあけて</a:t>
            </a:r>
            <a:endParaRPr kumimoji="1" lang="en-US" altLang="ja-JP" sz="4400" b="1" dirty="0">
              <a:solidFill>
                <a:srgbClr val="FF0000"/>
              </a:solidFill>
            </a:endParaRPr>
          </a:p>
          <a:p>
            <a:pPr marL="808038" indent="-808038"/>
            <a:r>
              <a:rPr lang="ja-JP" altLang="en-US" sz="4400" b="1" dirty="0">
                <a:solidFill>
                  <a:prstClr val="black"/>
                </a:solidFill>
              </a:rPr>
              <a:t>　 </a:t>
            </a:r>
            <a:r>
              <a:rPr kumimoji="1" lang="ja-JP" altLang="en-US" sz="4400" b="1" dirty="0">
                <a:solidFill>
                  <a:prstClr val="black"/>
                </a:solidFill>
              </a:rPr>
              <a:t>ご利用ください</a:t>
            </a:r>
            <a:endParaRPr kumimoji="1" lang="ja-JP" altLang="en-US" sz="4800" b="1" dirty="0"/>
          </a:p>
        </p:txBody>
      </p:sp>
      <p:pic>
        <p:nvPicPr>
          <p:cNvPr id="1026" name="Picture 2">
            <a:extLst>
              <a:ext uri="{FF2B5EF4-FFF2-40B4-BE49-F238E27FC236}">
                <a16:creationId xmlns:a16="http://schemas.microsoft.com/office/drawing/2014/main" id="{1D466BFE-3123-4972-8479-9C0E6D913E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1"/>
            <a:ext cx="1647825" cy="1909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153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1907704" y="188640"/>
            <a:ext cx="5544616" cy="1143000"/>
          </a:xfrm>
        </p:spPr>
        <p:txBody>
          <a:bodyPr/>
          <a:lstStyle/>
          <a:p>
            <a:r>
              <a:rPr kumimoji="1" lang="ja-JP" altLang="en-US" dirty="0">
                <a:latin typeface="+mj-ea"/>
              </a:rPr>
              <a:t>法学部研究室図書室</a:t>
            </a: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3173" y="1429079"/>
            <a:ext cx="3981314" cy="4520201"/>
          </a:xfrm>
          <a:prstGeom prst="rect">
            <a:avLst/>
          </a:prstGeom>
          <a:effectLst>
            <a:softEdge rad="635000"/>
          </a:effectLst>
        </p:spPr>
      </p:pic>
      <p:sp>
        <p:nvSpPr>
          <p:cNvPr id="6" name="テキスト ボックス 5"/>
          <p:cNvSpPr txBox="1"/>
          <p:nvPr/>
        </p:nvSpPr>
        <p:spPr>
          <a:xfrm>
            <a:off x="110278" y="1556792"/>
            <a:ext cx="5325818" cy="707886"/>
          </a:xfrm>
          <a:prstGeom prst="rect">
            <a:avLst/>
          </a:prstGeom>
          <a:noFill/>
        </p:spPr>
        <p:txBody>
          <a:bodyPr wrap="square" rtlCol="0">
            <a:spAutoFit/>
          </a:bodyPr>
          <a:lstStyle/>
          <a:p>
            <a:r>
              <a:rPr kumimoji="1" lang="ja-JP" altLang="en-US" sz="2000" i="1" dirty="0">
                <a:solidFill>
                  <a:srgbClr val="0070C0"/>
                </a:solidFill>
                <a:latin typeface="BIZ UDゴシック" panose="020B0400000000000000" pitchFamily="49" charset="-128"/>
                <a:ea typeface="BIZ UDゴシック" panose="020B0400000000000000" pitchFamily="49" charset="-128"/>
              </a:rPr>
              <a:t>★</a:t>
            </a:r>
            <a:r>
              <a:rPr kumimoji="1" lang="ja-JP" altLang="en-US" sz="1100" i="1" dirty="0">
                <a:solidFill>
                  <a:srgbClr val="0070C0"/>
                </a:solidFill>
                <a:latin typeface="BIZ UDゴシック" panose="020B0400000000000000" pitchFamily="49" charset="-128"/>
                <a:ea typeface="BIZ UDゴシック" panose="020B0400000000000000" pitchFamily="49" charset="-128"/>
              </a:rPr>
              <a:t> </a:t>
            </a:r>
            <a:r>
              <a:rPr kumimoji="1" lang="ja-JP" altLang="en-US" sz="2000" i="1" dirty="0">
                <a:solidFill>
                  <a:srgbClr val="0070C0"/>
                </a:solidFill>
                <a:latin typeface="BIZ UDゴシック" panose="020B0400000000000000" pitchFamily="49" charset="-128"/>
                <a:ea typeface="BIZ UDゴシック" panose="020B0400000000000000" pitchFamily="49" charset="-128"/>
              </a:rPr>
              <a:t>総合法政</a:t>
            </a:r>
            <a:r>
              <a:rPr kumimoji="1" lang="ja-JP" altLang="en-US" sz="2000" i="1" dirty="0" smtClean="0">
                <a:solidFill>
                  <a:srgbClr val="0070C0"/>
                </a:solidFill>
                <a:latin typeface="BIZ UDゴシック" panose="020B0400000000000000" pitchFamily="49" charset="-128"/>
                <a:ea typeface="BIZ UDゴシック" panose="020B0400000000000000" pitchFamily="49" charset="-128"/>
              </a:rPr>
              <a:t>専攻（研究生含む）の</a:t>
            </a:r>
            <a:r>
              <a:rPr kumimoji="1" lang="ja-JP" altLang="en-US" sz="2000" i="1" dirty="0">
                <a:solidFill>
                  <a:srgbClr val="0070C0"/>
                </a:solidFill>
                <a:latin typeface="BIZ UDゴシック" panose="020B0400000000000000" pitchFamily="49" charset="-128"/>
                <a:ea typeface="BIZ UDゴシック" panose="020B0400000000000000" pitchFamily="49" charset="-128"/>
              </a:rPr>
              <a:t>皆様が、</a:t>
            </a:r>
            <a:endParaRPr kumimoji="1" lang="en-US" altLang="ja-JP" sz="2000" i="1" dirty="0">
              <a:solidFill>
                <a:srgbClr val="0070C0"/>
              </a:solidFill>
              <a:latin typeface="BIZ UDゴシック" panose="020B0400000000000000" pitchFamily="49" charset="-128"/>
              <a:ea typeface="BIZ UDゴシック" panose="020B0400000000000000" pitchFamily="49" charset="-128"/>
            </a:endParaRPr>
          </a:p>
          <a:p>
            <a:r>
              <a:rPr lang="ja-JP" altLang="en-US" sz="2000" i="1" dirty="0">
                <a:solidFill>
                  <a:srgbClr val="0070C0"/>
                </a:solidFill>
                <a:latin typeface="BIZ UDゴシック" panose="020B0400000000000000" pitchFamily="49" charset="-128"/>
                <a:ea typeface="BIZ UDゴシック" panose="020B0400000000000000" pitchFamily="49" charset="-128"/>
              </a:rPr>
              <a:t>　　　</a:t>
            </a:r>
            <a:r>
              <a:rPr kumimoji="1" lang="ja-JP" altLang="en-US" sz="2000" i="1" dirty="0">
                <a:solidFill>
                  <a:srgbClr val="0070C0"/>
                </a:solidFill>
                <a:latin typeface="BIZ UDゴシック" panose="020B0400000000000000" pitchFamily="49" charset="-128"/>
                <a:ea typeface="BIZ UDゴシック" panose="020B0400000000000000" pitchFamily="49" charset="-128"/>
              </a:rPr>
              <a:t>法学部研究室図書室で出来ること</a:t>
            </a:r>
            <a:r>
              <a:rPr kumimoji="1" lang="ja-JP" altLang="en-US" sz="1000" i="1" dirty="0">
                <a:solidFill>
                  <a:srgbClr val="0070C0"/>
                </a:solidFill>
                <a:latin typeface="BIZ UDゴシック" panose="020B0400000000000000" pitchFamily="49" charset="-128"/>
                <a:ea typeface="BIZ UDゴシック" panose="020B0400000000000000" pitchFamily="49" charset="-128"/>
              </a:rPr>
              <a:t> </a:t>
            </a:r>
            <a:r>
              <a:rPr kumimoji="1" lang="ja-JP" altLang="en-US" sz="2000" i="1" dirty="0">
                <a:solidFill>
                  <a:srgbClr val="0070C0"/>
                </a:solidFill>
                <a:latin typeface="BIZ UDゴシック" panose="020B0400000000000000" pitchFamily="49" charset="-128"/>
                <a:ea typeface="BIZ UDゴシック" panose="020B0400000000000000" pitchFamily="49" charset="-128"/>
              </a:rPr>
              <a:t>★</a:t>
            </a:r>
          </a:p>
        </p:txBody>
      </p:sp>
      <p:sp>
        <p:nvSpPr>
          <p:cNvPr id="7" name="テキスト ボックス 6"/>
          <p:cNvSpPr txBox="1"/>
          <p:nvPr/>
        </p:nvSpPr>
        <p:spPr>
          <a:xfrm>
            <a:off x="251520" y="2564904"/>
            <a:ext cx="5544616" cy="3000821"/>
          </a:xfrm>
          <a:prstGeom prst="rect">
            <a:avLst/>
          </a:prstGeom>
          <a:noFill/>
        </p:spPr>
        <p:txBody>
          <a:bodyPr wrap="square" rtlCol="0">
            <a:spAutoFit/>
          </a:bodyPr>
          <a:lstStyle/>
          <a:p>
            <a:pPr marL="285750" indent="-285750">
              <a:lnSpc>
                <a:spcPct val="150000"/>
              </a:lnSpc>
              <a:buFont typeface="Wingdings" panose="05000000000000000000" pitchFamily="2" charset="2"/>
              <a:buChar char="u"/>
            </a:pPr>
            <a:r>
              <a:rPr kumimoji="1" lang="ja-JP" altLang="en-US" dirty="0">
                <a:latin typeface="BIZ UDゴシック" panose="020B0400000000000000" pitchFamily="49" charset="-128"/>
                <a:ea typeface="BIZ UDゴシック" panose="020B0400000000000000" pitchFamily="49" charset="-128"/>
              </a:rPr>
              <a:t>当室所蔵資料の閲覧、複写、当日貸出、</a:t>
            </a:r>
            <a:endParaRPr kumimoji="1" lang="en-US" altLang="ja-JP" dirty="0">
              <a:latin typeface="BIZ UDゴシック" panose="020B0400000000000000" pitchFamily="49" charset="-128"/>
              <a:ea typeface="BIZ UDゴシック" panose="020B0400000000000000" pitchFamily="49" charset="-128"/>
            </a:endParaRPr>
          </a:p>
          <a:p>
            <a:pPr>
              <a:lnSpc>
                <a:spcPct val="150000"/>
              </a:lnSpc>
            </a:pPr>
            <a:r>
              <a:rPr kumimoji="1" lang="ja-JP" altLang="en-US" dirty="0">
                <a:latin typeface="BIZ UDゴシック" panose="020B0400000000000000" pitchFamily="49" charset="-128"/>
                <a:ea typeface="BIZ UDゴシック" panose="020B0400000000000000" pitchFamily="49" charset="-128"/>
              </a:rPr>
              <a:t>  図書の</a:t>
            </a:r>
            <a:r>
              <a:rPr kumimoji="1" lang="ja-JP" altLang="en-US" dirty="0" smtClean="0">
                <a:latin typeface="BIZ UDゴシック" panose="020B0400000000000000" pitchFamily="49" charset="-128"/>
                <a:ea typeface="BIZ UDゴシック" panose="020B0400000000000000" pitchFamily="49" charset="-128"/>
              </a:rPr>
              <a:t>貸出（</a:t>
            </a:r>
            <a:r>
              <a:rPr kumimoji="1" lang="ja-JP" altLang="en-US" dirty="0">
                <a:latin typeface="BIZ UDゴシック" panose="020B0400000000000000" pitchFamily="49" charset="-128"/>
                <a:ea typeface="BIZ UDゴシック" panose="020B0400000000000000" pitchFamily="49" charset="-128"/>
              </a:rPr>
              <a:t>研究室まで）</a:t>
            </a:r>
            <a:endParaRPr kumimoji="1" lang="en-US" altLang="ja-JP" dirty="0">
              <a:latin typeface="BIZ UDゴシック" panose="020B0400000000000000" pitchFamily="49" charset="-128"/>
              <a:ea typeface="BIZ UDゴシック" panose="020B0400000000000000" pitchFamily="49" charset="-128"/>
            </a:endParaRPr>
          </a:p>
          <a:p>
            <a:pPr>
              <a:lnSpc>
                <a:spcPct val="150000"/>
              </a:lnSpc>
            </a:pPr>
            <a:r>
              <a:rPr lang="ja-JP" altLang="en-US" dirty="0">
                <a:latin typeface="BIZ UDゴシック" panose="020B0400000000000000" pitchFamily="49" charset="-128"/>
                <a:ea typeface="BIZ UDゴシック" panose="020B0400000000000000" pitchFamily="49" charset="-128"/>
              </a:rPr>
              <a:t>　　（ご自宅への持ち帰りは出来ません）</a:t>
            </a:r>
            <a:endParaRPr lang="en-US" altLang="ja-JP" dirty="0">
              <a:latin typeface="BIZ UDゴシック" panose="020B0400000000000000" pitchFamily="49" charset="-128"/>
              <a:ea typeface="BIZ UDゴシック" panose="020B0400000000000000" pitchFamily="49" charset="-128"/>
            </a:endParaRPr>
          </a:p>
          <a:p>
            <a:pPr marL="285750" indent="-285750">
              <a:lnSpc>
                <a:spcPct val="150000"/>
              </a:lnSpc>
              <a:buFont typeface="Wingdings" panose="05000000000000000000" pitchFamily="2" charset="2"/>
              <a:buChar char="u"/>
            </a:pPr>
            <a:r>
              <a:rPr lang="ja-JP" altLang="en-US" dirty="0">
                <a:latin typeface="BIZ UDゴシック" panose="020B0400000000000000" pitchFamily="49" charset="-128"/>
                <a:ea typeface="BIZ UDゴシック" panose="020B0400000000000000" pitchFamily="49" charset="-128"/>
              </a:rPr>
              <a:t>書庫への入庫</a:t>
            </a:r>
            <a:endParaRPr lang="en-US" altLang="ja-JP" dirty="0">
              <a:latin typeface="BIZ UDゴシック" panose="020B0400000000000000" pitchFamily="49" charset="-128"/>
              <a:ea typeface="BIZ UDゴシック" panose="020B0400000000000000" pitchFamily="49" charset="-128"/>
            </a:endParaRPr>
          </a:p>
          <a:p>
            <a:pPr marL="285750" indent="-285750">
              <a:lnSpc>
                <a:spcPct val="150000"/>
              </a:lnSpc>
              <a:buFont typeface="Wingdings" panose="05000000000000000000" pitchFamily="2" charset="2"/>
              <a:buChar char="u"/>
            </a:pPr>
            <a:r>
              <a:rPr kumimoji="1" lang="ja-JP" altLang="en-US" dirty="0">
                <a:latin typeface="BIZ UDゴシック" panose="020B0400000000000000" pitchFamily="49" charset="-128"/>
                <a:ea typeface="BIZ UDゴシック" panose="020B0400000000000000" pitchFamily="49" charset="-128"/>
              </a:rPr>
              <a:t>他キャンパス</a:t>
            </a:r>
            <a:r>
              <a:rPr kumimoji="1" lang="en-US" altLang="ja-JP" dirty="0">
                <a:latin typeface="BIZ UDゴシック" panose="020B0400000000000000" pitchFamily="49" charset="-128"/>
                <a:ea typeface="BIZ UDゴシック" panose="020B0400000000000000" pitchFamily="49" charset="-128"/>
              </a:rPr>
              <a:t>/</a:t>
            </a:r>
            <a:r>
              <a:rPr kumimoji="1" lang="ja-JP" altLang="en-US" dirty="0">
                <a:latin typeface="BIZ UDゴシック" panose="020B0400000000000000" pitchFamily="49" charset="-128"/>
                <a:ea typeface="BIZ UDゴシック" panose="020B0400000000000000" pitchFamily="49" charset="-128"/>
              </a:rPr>
              <a:t>他大学からの図書取り寄せ</a:t>
            </a:r>
            <a:r>
              <a:rPr kumimoji="1" lang="en-US" altLang="ja-JP" dirty="0">
                <a:latin typeface="BIZ UDゴシック" panose="020B0400000000000000" pitchFamily="49" charset="-128"/>
                <a:ea typeface="BIZ UDゴシック" panose="020B0400000000000000" pitchFamily="49" charset="-128"/>
              </a:rPr>
              <a:t>(*)</a:t>
            </a:r>
          </a:p>
          <a:p>
            <a:pPr marL="285750" indent="-285750">
              <a:lnSpc>
                <a:spcPct val="150000"/>
              </a:lnSpc>
              <a:buFont typeface="Wingdings" panose="05000000000000000000" pitchFamily="2" charset="2"/>
              <a:buChar char="u"/>
            </a:pPr>
            <a:r>
              <a:rPr lang="ja-JP" altLang="en-US" dirty="0">
                <a:latin typeface="BIZ UDゴシック" panose="020B0400000000000000" pitchFamily="49" charset="-128"/>
                <a:ea typeface="BIZ UDゴシック" panose="020B0400000000000000" pitchFamily="49" charset="-128"/>
              </a:rPr>
              <a:t>学内他館</a:t>
            </a:r>
            <a:r>
              <a:rPr lang="en-US" altLang="ja-JP" dirty="0">
                <a:latin typeface="BIZ UDゴシック" panose="020B0400000000000000" pitchFamily="49" charset="-128"/>
                <a:ea typeface="BIZ UDゴシック" panose="020B0400000000000000" pitchFamily="49" charset="-128"/>
              </a:rPr>
              <a:t>/</a:t>
            </a:r>
            <a:r>
              <a:rPr lang="ja-JP" altLang="en-US" dirty="0">
                <a:latin typeface="BIZ UDゴシック" panose="020B0400000000000000" pitchFamily="49" charset="-128"/>
                <a:ea typeface="BIZ UDゴシック" panose="020B0400000000000000" pitchFamily="49" charset="-128"/>
              </a:rPr>
              <a:t>他大学からの文献複写物の取り寄せ</a:t>
            </a:r>
            <a:r>
              <a:rPr lang="en-US" altLang="ja-JP" dirty="0">
                <a:latin typeface="BIZ UDゴシック" panose="020B0400000000000000" pitchFamily="49" charset="-128"/>
                <a:ea typeface="BIZ UDゴシック" panose="020B0400000000000000" pitchFamily="49" charset="-128"/>
              </a:rPr>
              <a:t>(*)</a:t>
            </a:r>
          </a:p>
          <a:p>
            <a:pPr marL="285750" indent="-285750">
              <a:lnSpc>
                <a:spcPct val="150000"/>
              </a:lnSpc>
              <a:buFont typeface="Wingdings" panose="05000000000000000000" pitchFamily="2" charset="2"/>
              <a:buChar char="u"/>
            </a:pPr>
            <a:r>
              <a:rPr kumimoji="1" lang="ja-JP" altLang="en-US" dirty="0">
                <a:latin typeface="BIZ UDゴシック" panose="020B0400000000000000" pitchFamily="49" charset="-128"/>
                <a:ea typeface="BIZ UDゴシック" panose="020B0400000000000000" pitchFamily="49" charset="-128"/>
              </a:rPr>
              <a:t>レファレンスサービス等</a:t>
            </a:r>
          </a:p>
        </p:txBody>
      </p:sp>
      <p:sp>
        <p:nvSpPr>
          <p:cNvPr id="9" name="テキスト ボックス 8"/>
          <p:cNvSpPr txBox="1"/>
          <p:nvPr/>
        </p:nvSpPr>
        <p:spPr>
          <a:xfrm>
            <a:off x="421102" y="5656892"/>
            <a:ext cx="5087002" cy="584775"/>
          </a:xfrm>
          <a:prstGeom prst="rect">
            <a:avLst/>
          </a:prstGeom>
          <a:noFill/>
        </p:spPr>
        <p:txBody>
          <a:bodyPr wrap="square" rtlCol="0">
            <a:spAutoFit/>
          </a:bodyPr>
          <a:lstStyle/>
          <a:p>
            <a:r>
              <a:rPr kumimoji="1" lang="en-US" altLang="ja-JP" sz="1600" dirty="0"/>
              <a:t>*</a:t>
            </a:r>
            <a:r>
              <a:rPr kumimoji="1" lang="ja-JP" altLang="en-US" sz="1600" dirty="0"/>
              <a:t>他大学からの図書取り寄せ、文献複写物の取り寄せは、</a:t>
            </a:r>
            <a:endParaRPr kumimoji="1" lang="en-US" altLang="ja-JP" sz="1600" dirty="0"/>
          </a:p>
          <a:p>
            <a:r>
              <a:rPr lang="ja-JP" altLang="en-US" sz="1600" dirty="0"/>
              <a:t>　</a:t>
            </a:r>
            <a:r>
              <a:rPr kumimoji="1" lang="ja-JP" altLang="en-US" sz="1600" dirty="0"/>
              <a:t>有料サービスです</a:t>
            </a:r>
          </a:p>
        </p:txBody>
      </p:sp>
    </p:spTree>
    <p:extLst>
      <p:ext uri="{BB962C8B-B14F-4D97-AF65-F5344CB8AC3E}">
        <p14:creationId xmlns:p14="http://schemas.microsoft.com/office/powerpoint/2010/main" val="1833722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45836"/>
            <a:ext cx="8229600" cy="1143000"/>
          </a:xfrm>
        </p:spPr>
        <p:txBody>
          <a:bodyPr/>
          <a:lstStyle/>
          <a:p>
            <a:r>
              <a:rPr kumimoji="1" lang="ja-JP" altLang="en-US" dirty="0"/>
              <a:t>図書室カウンター</a:t>
            </a:r>
          </a:p>
        </p:txBody>
      </p:sp>
      <p:pic>
        <p:nvPicPr>
          <p:cNvPr id="2050" name="Picture 2" descr="\\133.11.60.21\04係\05図書閲覧係\ガイダンス\2020\写真\編集済\図書室カウンター.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764753" y="1999381"/>
            <a:ext cx="5543551" cy="4525963"/>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418402" y="1184663"/>
            <a:ext cx="8428078" cy="707886"/>
          </a:xfrm>
          <a:prstGeom prst="rect">
            <a:avLst/>
          </a:prstGeom>
          <a:noFill/>
        </p:spPr>
        <p:txBody>
          <a:bodyPr wrap="square" rtlCol="0">
            <a:spAutoFit/>
          </a:bodyPr>
          <a:lstStyle/>
          <a:p>
            <a:r>
              <a:rPr kumimoji="1" lang="ja-JP" altLang="en-US" sz="2000" dirty="0">
                <a:latin typeface="HG丸ｺﾞｼｯｸM-PRO" panose="020F0600000000000000" pitchFamily="50" charset="-128"/>
                <a:ea typeface="HG丸ｺﾞｼｯｸM-PRO" panose="020F0600000000000000" pitchFamily="50" charset="-128"/>
              </a:rPr>
              <a:t>入室の際に、</a:t>
            </a:r>
            <a:r>
              <a:rPr kumimoji="1" lang="ja-JP" altLang="en-US" sz="2000" b="1" dirty="0">
                <a:solidFill>
                  <a:srgbClr val="FF0000"/>
                </a:solidFill>
                <a:latin typeface="HG丸ｺﾞｼｯｸM-PRO" panose="020F0600000000000000" pitchFamily="50" charset="-128"/>
                <a:ea typeface="HG丸ｺﾞｼｯｸM-PRO" panose="020F0600000000000000" pitchFamily="50" charset="-128"/>
              </a:rPr>
              <a:t>学生証を提示の上、入退室時刻の記録をお願いします。</a:t>
            </a:r>
            <a:endParaRPr kumimoji="1" lang="en-US" altLang="ja-JP" sz="2000" b="1" dirty="0">
              <a:solidFill>
                <a:srgbClr val="FF0000"/>
              </a:solidFill>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開室時間　月～金</a:t>
            </a:r>
            <a:r>
              <a:rPr lang="en-US" altLang="ja-JP" sz="2000" dirty="0">
                <a:latin typeface="HG丸ｺﾞｼｯｸM-PRO" panose="020F0600000000000000" pitchFamily="50" charset="-128"/>
                <a:ea typeface="HG丸ｺﾞｼｯｸM-PRO" panose="020F0600000000000000" pitchFamily="50" charset="-128"/>
              </a:rPr>
              <a:t>(</a:t>
            </a:r>
            <a:r>
              <a:rPr lang="ja-JP" altLang="en-US" sz="2000" dirty="0">
                <a:latin typeface="HG丸ｺﾞｼｯｸM-PRO" panose="020F0600000000000000" pitchFamily="50" charset="-128"/>
                <a:ea typeface="HG丸ｺﾞｼｯｸM-PRO" panose="020F0600000000000000" pitchFamily="50" charset="-128"/>
              </a:rPr>
              <a:t>祝日除く）</a:t>
            </a:r>
            <a:r>
              <a:rPr lang="en-US" altLang="ja-JP" sz="2000" dirty="0">
                <a:latin typeface="HG丸ｺﾞｼｯｸM-PRO" panose="020F0600000000000000" pitchFamily="50" charset="-128"/>
                <a:ea typeface="HG丸ｺﾞｼｯｸM-PRO" panose="020F0600000000000000" pitchFamily="50" charset="-128"/>
              </a:rPr>
              <a:t>10</a:t>
            </a:r>
            <a:r>
              <a:rPr lang="ja-JP" altLang="en-US" sz="2000" dirty="0">
                <a:latin typeface="HG丸ｺﾞｼｯｸM-PRO" panose="020F0600000000000000" pitchFamily="50" charset="-128"/>
                <a:ea typeface="HG丸ｺﾞｼｯｸM-PRO" panose="020F0600000000000000" pitchFamily="50" charset="-128"/>
              </a:rPr>
              <a:t>時～</a:t>
            </a:r>
            <a:r>
              <a:rPr lang="en-US" altLang="ja-JP" sz="2000" dirty="0">
                <a:latin typeface="HG丸ｺﾞｼｯｸM-PRO" panose="020F0600000000000000" pitchFamily="50" charset="-128"/>
                <a:ea typeface="HG丸ｺﾞｼｯｸM-PRO" panose="020F0600000000000000" pitchFamily="50" charset="-128"/>
              </a:rPr>
              <a:t>16</a:t>
            </a:r>
            <a:r>
              <a:rPr lang="ja-JP" altLang="en-US" sz="2000" dirty="0">
                <a:latin typeface="HG丸ｺﾞｼｯｸM-PRO" panose="020F0600000000000000" pitchFamily="50" charset="-128"/>
                <a:ea typeface="HG丸ｺﾞｼｯｸM-PRO" panose="020F0600000000000000" pitchFamily="50" charset="-128"/>
              </a:rPr>
              <a:t>時　</a:t>
            </a:r>
            <a:r>
              <a:rPr lang="ja-JP" altLang="en-US" sz="1400" dirty="0">
                <a:latin typeface="HG丸ｺﾞｼｯｸM-PRO" panose="020F0600000000000000" pitchFamily="50" charset="-128"/>
                <a:ea typeface="HG丸ｺﾞｼｯｸM-PRO" panose="020F0600000000000000" pitchFamily="50" charset="-128"/>
              </a:rPr>
              <a:t>（東京大学活動制限レベル</a:t>
            </a:r>
            <a:r>
              <a:rPr lang="en-US" altLang="ja-JP" sz="1400" dirty="0">
                <a:latin typeface="HG丸ｺﾞｼｯｸM-PRO" panose="020F0600000000000000" pitchFamily="50" charset="-128"/>
                <a:ea typeface="HG丸ｺﾞｼｯｸM-PRO" panose="020F0600000000000000" pitchFamily="50" charset="-128"/>
              </a:rPr>
              <a:t>0.5</a:t>
            </a:r>
            <a:r>
              <a:rPr lang="ja-JP" altLang="en-US" sz="1400" dirty="0">
                <a:latin typeface="HG丸ｺﾞｼｯｸM-PRO" panose="020F0600000000000000" pitchFamily="50" charset="-128"/>
                <a:ea typeface="HG丸ｺﾞｼｯｸM-PRO" panose="020F0600000000000000" pitchFamily="50" charset="-128"/>
              </a:rPr>
              <a:t>の間）</a:t>
            </a:r>
            <a:endParaRPr kumimoji="1" lang="ja-JP" altLang="en-US" b="1" dirty="0"/>
          </a:p>
        </p:txBody>
      </p:sp>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1820800"/>
            <a:ext cx="1536192" cy="1536192"/>
          </a:xfrm>
          <a:prstGeom prst="rect">
            <a:avLst/>
          </a:prstGeom>
        </p:spPr>
      </p:pic>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21275" y="3356992"/>
            <a:ext cx="1365815" cy="1365815"/>
          </a:xfrm>
          <a:prstGeom prst="rect">
            <a:avLst/>
          </a:prstGeom>
        </p:spPr>
      </p:pic>
      <p:sp>
        <p:nvSpPr>
          <p:cNvPr id="12" name="角丸四角形吹き出し 11"/>
          <p:cNvSpPr/>
          <p:nvPr/>
        </p:nvSpPr>
        <p:spPr>
          <a:xfrm>
            <a:off x="616880" y="2492895"/>
            <a:ext cx="3158646" cy="1498981"/>
          </a:xfrm>
          <a:prstGeom prst="wedgeRoundRectCallout">
            <a:avLst>
              <a:gd name="adj1" fmla="val -31479"/>
              <a:gd name="adj2" fmla="val 84303"/>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 name="図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8402" y="4581128"/>
            <a:ext cx="1905000" cy="1905000"/>
          </a:xfrm>
          <a:prstGeom prst="rect">
            <a:avLst/>
          </a:prstGeom>
        </p:spPr>
      </p:pic>
      <p:sp>
        <p:nvSpPr>
          <p:cNvPr id="5" name="テキスト ボックス 4"/>
          <p:cNvSpPr txBox="1"/>
          <p:nvPr/>
        </p:nvSpPr>
        <p:spPr>
          <a:xfrm>
            <a:off x="643360" y="2708920"/>
            <a:ext cx="3132165" cy="923330"/>
          </a:xfrm>
          <a:prstGeom prst="rect">
            <a:avLst/>
          </a:prstGeom>
          <a:noFill/>
        </p:spPr>
        <p:txBody>
          <a:bodyPr wrap="square" rtlCol="0">
            <a:spAutoFit/>
          </a:bodyPr>
          <a:lstStyle/>
          <a:p>
            <a:r>
              <a:rPr lang="ja-JP" altLang="en-US" dirty="0">
                <a:latin typeface="HG丸ｺﾞｼｯｸM-PRO" panose="020F0600000000000000" pitchFamily="50" charset="-128"/>
                <a:ea typeface="HG丸ｺﾞｼｯｸM-PRO" panose="020F0600000000000000" pitchFamily="50" charset="-128"/>
              </a:rPr>
              <a:t>ここは法</a:t>
            </a:r>
            <a:r>
              <a:rPr lang="en-US" altLang="ja-JP" dirty="0">
                <a:latin typeface="HG丸ｺﾞｼｯｸM-PRO" panose="020F0600000000000000" pitchFamily="50" charset="-128"/>
                <a:ea typeface="HG丸ｺﾞｼｯｸM-PRO" panose="020F0600000000000000" pitchFamily="50" charset="-128"/>
              </a:rPr>
              <a:t>3</a:t>
            </a:r>
            <a:r>
              <a:rPr lang="ja-JP" altLang="en-US" dirty="0">
                <a:latin typeface="HG丸ｺﾞｼｯｸM-PRO" panose="020F0600000000000000" pitchFamily="50" charset="-128"/>
                <a:ea typeface="HG丸ｺﾞｼｯｸM-PRO" panose="020F0600000000000000" pitchFamily="50" charset="-128"/>
              </a:rPr>
              <a:t>号館の</a:t>
            </a:r>
            <a:r>
              <a:rPr lang="en-US" altLang="ja-JP" dirty="0">
                <a:latin typeface="HG丸ｺﾞｼｯｸM-PRO" panose="020F0600000000000000" pitchFamily="50" charset="-128"/>
                <a:ea typeface="HG丸ｺﾞｼｯｸM-PRO" panose="020F0600000000000000" pitchFamily="50" charset="-128"/>
              </a:rPr>
              <a:t>4</a:t>
            </a:r>
            <a:r>
              <a:rPr lang="ja-JP" altLang="en-US" dirty="0">
                <a:latin typeface="HG丸ｺﾞｼｯｸM-PRO" panose="020F0600000000000000" pitchFamily="50" charset="-128"/>
                <a:ea typeface="HG丸ｺﾞｼｯｸM-PRO" panose="020F0600000000000000" pitchFamily="50" charset="-128"/>
              </a:rPr>
              <a:t>階ですが、</a:t>
            </a:r>
            <a:endParaRPr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図書室エリアでは</a:t>
            </a:r>
            <a:endParaRPr kumimoji="1" lang="en-US" altLang="ja-JP" dirty="0">
              <a:latin typeface="HG丸ｺﾞｼｯｸM-PRO" panose="020F0600000000000000" pitchFamily="50" charset="-128"/>
              <a:ea typeface="HG丸ｺﾞｼｯｸM-PRO" panose="020F0600000000000000" pitchFamily="50" charset="-128"/>
            </a:endParaRPr>
          </a:p>
          <a:p>
            <a:r>
              <a:rPr kumimoji="1" lang="en-US" altLang="ja-JP" dirty="0">
                <a:latin typeface="HG丸ｺﾞｼｯｸM-PRO" panose="020F0600000000000000" pitchFamily="50" charset="-128"/>
                <a:ea typeface="HG丸ｺﾞｼｯｸM-PRO" panose="020F0600000000000000" pitchFamily="50" charset="-128"/>
              </a:rPr>
              <a:t>L</a:t>
            </a:r>
            <a:r>
              <a:rPr kumimoji="1" lang="ja-JP" altLang="en-US" dirty="0">
                <a:latin typeface="HG丸ｺﾞｼｯｸM-PRO" panose="020F0600000000000000" pitchFamily="50" charset="-128"/>
                <a:ea typeface="HG丸ｺﾞｼｯｸM-PRO" panose="020F0600000000000000" pitchFamily="50" charset="-128"/>
              </a:rPr>
              <a:t>（エル）</a:t>
            </a:r>
            <a:r>
              <a:rPr kumimoji="1" lang="en-US" altLang="ja-JP" dirty="0">
                <a:latin typeface="HG丸ｺﾞｼｯｸM-PRO" panose="020F0600000000000000" pitchFamily="50" charset="-128"/>
                <a:ea typeface="HG丸ｺﾞｼｯｸM-PRO" panose="020F0600000000000000" pitchFamily="50" charset="-128"/>
              </a:rPr>
              <a:t>6</a:t>
            </a:r>
            <a:r>
              <a:rPr kumimoji="1" lang="ja-JP" altLang="en-US" dirty="0">
                <a:latin typeface="HG丸ｺﾞｼｯｸM-PRO" panose="020F0600000000000000" pitchFamily="50" charset="-128"/>
                <a:ea typeface="HG丸ｺﾞｼｯｸM-PRO" panose="020F0600000000000000" pitchFamily="50" charset="-128"/>
              </a:rPr>
              <a:t>階と</a:t>
            </a:r>
            <a:r>
              <a:rPr lang="ja-JP" altLang="en-US" dirty="0">
                <a:latin typeface="HG丸ｺﾞｼｯｸM-PRO" panose="020F0600000000000000" pitchFamily="50" charset="-128"/>
                <a:ea typeface="HG丸ｺﾞｼｯｸM-PRO" panose="020F0600000000000000" pitchFamily="50" charset="-128"/>
              </a:rPr>
              <a:t>呼びます</a:t>
            </a:r>
            <a:endParaRPr kumimoji="1" lang="ja-JP" altLang="en-US"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788481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45836"/>
            <a:ext cx="8229600" cy="1143000"/>
          </a:xfrm>
        </p:spPr>
        <p:txBody>
          <a:bodyPr/>
          <a:lstStyle/>
          <a:p>
            <a:r>
              <a:rPr kumimoji="1" lang="ja-JP" altLang="en-US" dirty="0"/>
              <a:t>入退室時刻の記録について</a:t>
            </a:r>
          </a:p>
        </p:txBody>
      </p:sp>
      <p:sp>
        <p:nvSpPr>
          <p:cNvPr id="4" name="テキスト ボックス 3"/>
          <p:cNvSpPr txBox="1"/>
          <p:nvPr/>
        </p:nvSpPr>
        <p:spPr>
          <a:xfrm>
            <a:off x="418402" y="1184663"/>
            <a:ext cx="8428078" cy="400110"/>
          </a:xfrm>
          <a:prstGeom prst="rect">
            <a:avLst/>
          </a:prstGeom>
          <a:noFill/>
        </p:spPr>
        <p:txBody>
          <a:bodyPr wrap="square" rtlCol="0">
            <a:spAutoFit/>
          </a:bodyPr>
          <a:lstStyle/>
          <a:p>
            <a:r>
              <a:rPr kumimoji="1" lang="ja-JP" altLang="en-US" sz="2000" dirty="0">
                <a:latin typeface="HG丸ｺﾞｼｯｸM-PRO" panose="020F0600000000000000" pitchFamily="50" charset="-128"/>
                <a:ea typeface="HG丸ｺﾞｼｯｸM-PRO" panose="020F0600000000000000" pitchFamily="50" charset="-128"/>
              </a:rPr>
              <a:t>入室の際に</a:t>
            </a:r>
            <a:r>
              <a:rPr kumimoji="1" lang="ja-JP" altLang="en-US" sz="2000" b="1" dirty="0">
                <a:solidFill>
                  <a:srgbClr val="FF0000"/>
                </a:solidFill>
                <a:latin typeface="HG丸ｺﾞｼｯｸM-PRO" panose="020F0600000000000000" pitchFamily="50" charset="-128"/>
                <a:ea typeface="HG丸ｺﾞｼｯｸM-PRO" panose="020F0600000000000000" pitchFamily="50" charset="-128"/>
              </a:rPr>
              <a:t>入室時刻の記録</a:t>
            </a:r>
            <a:r>
              <a:rPr kumimoji="1" lang="ja-JP" altLang="en-US" sz="2000" b="1" dirty="0">
                <a:latin typeface="HG丸ｺﾞｼｯｸM-PRO" panose="020F0600000000000000" pitchFamily="50" charset="-128"/>
                <a:ea typeface="HG丸ｺﾞｼｯｸM-PRO" panose="020F0600000000000000" pitchFamily="50" charset="-128"/>
              </a:rPr>
              <a:t>を、</a:t>
            </a:r>
            <a:r>
              <a:rPr lang="ja-JP" altLang="en-US" sz="2000" b="1" dirty="0">
                <a:latin typeface="HG丸ｺﾞｼｯｸM-PRO" panose="020F0600000000000000" pitchFamily="50" charset="-128"/>
                <a:ea typeface="HG丸ｺﾞｼｯｸM-PRO" panose="020F0600000000000000" pitchFamily="50" charset="-128"/>
              </a:rPr>
              <a:t>退室時に</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退室時刻の記録</a:t>
            </a:r>
            <a:r>
              <a:rPr lang="ja-JP" altLang="en-US" sz="2000" b="1" dirty="0">
                <a:latin typeface="HG丸ｺﾞｼｯｸM-PRO" panose="020F0600000000000000" pitchFamily="50" charset="-128"/>
                <a:ea typeface="HG丸ｺﾞｼｯｸM-PRO" panose="020F0600000000000000" pitchFamily="50" charset="-128"/>
              </a:rPr>
              <a:t>をお願いします。</a:t>
            </a:r>
            <a:endParaRPr kumimoji="1" lang="ja-JP" altLang="en-US" b="1" dirty="0"/>
          </a:p>
        </p:txBody>
      </p:sp>
      <p:pic>
        <p:nvPicPr>
          <p:cNvPr id="13" name="図 12">
            <a:extLst>
              <a:ext uri="{FF2B5EF4-FFF2-40B4-BE49-F238E27FC236}">
                <a16:creationId xmlns:a16="http://schemas.microsoft.com/office/drawing/2014/main" id="{ACF614CA-1462-4BEC-A30C-E8FE5014A7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1834349"/>
            <a:ext cx="6657482" cy="4568559"/>
          </a:xfrm>
          <a:prstGeom prst="rect">
            <a:avLst/>
          </a:prstGeom>
        </p:spPr>
      </p:pic>
      <p:sp>
        <p:nvSpPr>
          <p:cNvPr id="10" name="右矢印 9"/>
          <p:cNvSpPr/>
          <p:nvPr/>
        </p:nvSpPr>
        <p:spPr>
          <a:xfrm>
            <a:off x="5940152" y="4949290"/>
            <a:ext cx="2664296" cy="1442497"/>
          </a:xfrm>
          <a:prstGeom prst="rightArrow">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402" y="4581128"/>
            <a:ext cx="1905000" cy="1905000"/>
          </a:xfrm>
          <a:prstGeom prst="rect">
            <a:avLst/>
          </a:prstGeom>
        </p:spPr>
      </p:pic>
      <p:sp>
        <p:nvSpPr>
          <p:cNvPr id="9" name="テキスト ボックス 8"/>
          <p:cNvSpPr txBox="1"/>
          <p:nvPr/>
        </p:nvSpPr>
        <p:spPr>
          <a:xfrm>
            <a:off x="5940152" y="5477162"/>
            <a:ext cx="2399913" cy="400110"/>
          </a:xfrm>
          <a:prstGeom prst="rect">
            <a:avLst/>
          </a:prstGeom>
          <a:noFill/>
        </p:spPr>
        <p:txBody>
          <a:bodyPr wrap="square" rtlCol="0">
            <a:spAutoFit/>
          </a:bodyPr>
          <a:lstStyle/>
          <a:p>
            <a:pPr algn="ctr"/>
            <a:r>
              <a:rPr kumimoji="1" lang="ja-JP" altLang="en-US" sz="2000" dirty="0">
                <a:latin typeface="HGS創英角ﾎﾟｯﾌﾟ体" panose="040B0A00000000000000" pitchFamily="50" charset="-128"/>
                <a:ea typeface="HGS創英角ﾎﾟｯﾌﾟ体" panose="040B0A00000000000000" pitchFamily="50" charset="-128"/>
              </a:rPr>
              <a:t>カウンター右手へ</a:t>
            </a:r>
          </a:p>
        </p:txBody>
      </p:sp>
      <p:sp>
        <p:nvSpPr>
          <p:cNvPr id="14" name="角丸四角形吹き出し 11">
            <a:extLst>
              <a:ext uri="{FF2B5EF4-FFF2-40B4-BE49-F238E27FC236}">
                <a16:creationId xmlns:a16="http://schemas.microsoft.com/office/drawing/2014/main" id="{3D2889F8-C27D-4CE3-8110-11311B59A43D}"/>
              </a:ext>
            </a:extLst>
          </p:cNvPr>
          <p:cNvSpPr/>
          <p:nvPr/>
        </p:nvSpPr>
        <p:spPr>
          <a:xfrm>
            <a:off x="418402" y="1916833"/>
            <a:ext cx="3413876" cy="2099690"/>
          </a:xfrm>
          <a:prstGeom prst="wedgeRoundRectCallout">
            <a:avLst>
              <a:gd name="adj1" fmla="val -31479"/>
              <a:gd name="adj2" fmla="val 84303"/>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a:extLst>
              <a:ext uri="{FF2B5EF4-FFF2-40B4-BE49-F238E27FC236}">
                <a16:creationId xmlns:a16="http://schemas.microsoft.com/office/drawing/2014/main" id="{F57FDCF4-D02F-4FD7-87DB-5DB1D8272872}"/>
              </a:ext>
            </a:extLst>
          </p:cNvPr>
          <p:cNvSpPr txBox="1"/>
          <p:nvPr/>
        </p:nvSpPr>
        <p:spPr>
          <a:xfrm>
            <a:off x="497986" y="1988840"/>
            <a:ext cx="3281926" cy="1754326"/>
          </a:xfrm>
          <a:prstGeom prst="rect">
            <a:avLst/>
          </a:prstGeom>
          <a:noFill/>
        </p:spPr>
        <p:txBody>
          <a:bodyPr wrap="square" rtlCol="0">
            <a:spAutoFit/>
          </a:bodyPr>
          <a:lstStyle/>
          <a:p>
            <a:r>
              <a:rPr lang="en-US" altLang="ja-JP" dirty="0">
                <a:latin typeface="HG丸ｺﾞｼｯｸM-PRO" panose="020F0600000000000000" pitchFamily="50" charset="-128"/>
                <a:ea typeface="HG丸ｺﾞｼｯｸM-PRO" panose="020F0600000000000000" pitchFamily="50" charset="-128"/>
              </a:rPr>
              <a:t>IC</a:t>
            </a:r>
            <a:r>
              <a:rPr lang="ja-JP" altLang="en-US" dirty="0">
                <a:latin typeface="HG丸ｺﾞｼｯｸM-PRO" panose="020F0600000000000000" pitchFamily="50" charset="-128"/>
                <a:ea typeface="HG丸ｺﾞｼｯｸM-PRO" panose="020F0600000000000000" pitchFamily="50" charset="-128"/>
              </a:rPr>
              <a:t>カードリーダーに、学生証をのせて、利用者</a:t>
            </a:r>
            <a:r>
              <a:rPr lang="en-US" altLang="ja-JP" dirty="0">
                <a:latin typeface="HG丸ｺﾞｼｯｸM-PRO" panose="020F0600000000000000" pitchFamily="50" charset="-128"/>
                <a:ea typeface="HG丸ｺﾞｼｯｸM-PRO" panose="020F0600000000000000" pitchFamily="50" charset="-128"/>
              </a:rPr>
              <a:t>ID</a:t>
            </a:r>
            <a:r>
              <a:rPr lang="ja-JP" altLang="en-US" dirty="0">
                <a:latin typeface="HG丸ｺﾞｼｯｸM-PRO" panose="020F0600000000000000" pitchFamily="50" charset="-128"/>
                <a:ea typeface="HG丸ｺﾞｼｯｸM-PRO" panose="020F0600000000000000" pitchFamily="50" charset="-128"/>
              </a:rPr>
              <a:t>欄に、番号が読み取られたら、入室</a:t>
            </a:r>
            <a:r>
              <a:rPr lang="en-US" altLang="ja-JP" dirty="0">
                <a:latin typeface="HG丸ｺﾞｼｯｸM-PRO" panose="020F0600000000000000" pitchFamily="50" charset="-128"/>
                <a:ea typeface="HG丸ｺﾞｼｯｸM-PRO" panose="020F0600000000000000" pitchFamily="50" charset="-128"/>
              </a:rPr>
              <a:t>/</a:t>
            </a:r>
            <a:r>
              <a:rPr lang="ja-JP" altLang="en-US" dirty="0">
                <a:latin typeface="HG丸ｺﾞｼｯｸM-PRO" panose="020F0600000000000000" pitchFamily="50" charset="-128"/>
                <a:ea typeface="HG丸ｺﾞｼｯｸM-PRO" panose="020F0600000000000000" pitchFamily="50" charset="-128"/>
              </a:rPr>
              <a:t>退室ボタンを押してください。</a:t>
            </a:r>
            <a:endParaRPr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番号が消えて、入室人数が増減すれば完了です。</a:t>
            </a:r>
          </a:p>
        </p:txBody>
      </p:sp>
      <p:sp>
        <p:nvSpPr>
          <p:cNvPr id="20" name="右矢印 14">
            <a:extLst>
              <a:ext uri="{FF2B5EF4-FFF2-40B4-BE49-F238E27FC236}">
                <a16:creationId xmlns:a16="http://schemas.microsoft.com/office/drawing/2014/main" id="{F5F3BBB3-CA6F-4409-A7AC-4557F92B08EA}"/>
              </a:ext>
            </a:extLst>
          </p:cNvPr>
          <p:cNvSpPr/>
          <p:nvPr/>
        </p:nvSpPr>
        <p:spPr>
          <a:xfrm>
            <a:off x="3203848" y="4024830"/>
            <a:ext cx="2016224" cy="648073"/>
          </a:xfrm>
          <a:prstGeom prst="rightArrow">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16FD9377-0D2F-496B-9FE7-A2ECDD090337}"/>
              </a:ext>
            </a:extLst>
          </p:cNvPr>
          <p:cNvSpPr txBox="1"/>
          <p:nvPr/>
        </p:nvSpPr>
        <p:spPr>
          <a:xfrm>
            <a:off x="3275856" y="4163917"/>
            <a:ext cx="2016224" cy="369332"/>
          </a:xfrm>
          <a:prstGeom prst="rect">
            <a:avLst/>
          </a:prstGeom>
          <a:noFill/>
        </p:spPr>
        <p:txBody>
          <a:bodyPr wrap="square" rtlCol="0">
            <a:spAutoFit/>
          </a:bodyPr>
          <a:lstStyle/>
          <a:p>
            <a:r>
              <a:rPr kumimoji="1" lang="en-US" altLang="ja-JP" dirty="0"/>
              <a:t>IC</a:t>
            </a:r>
            <a:r>
              <a:rPr kumimoji="1" lang="ja-JP" altLang="en-US" dirty="0"/>
              <a:t>カードリーダー</a:t>
            </a:r>
          </a:p>
        </p:txBody>
      </p:sp>
    </p:spTree>
    <p:extLst>
      <p:ext uri="{BB962C8B-B14F-4D97-AF65-F5344CB8AC3E}">
        <p14:creationId xmlns:p14="http://schemas.microsoft.com/office/powerpoint/2010/main" val="490941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88640"/>
            <a:ext cx="7772400" cy="1470025"/>
          </a:xfrm>
        </p:spPr>
        <p:txBody>
          <a:bodyPr/>
          <a:lstStyle/>
          <a:p>
            <a:r>
              <a:rPr kumimoji="1" lang="ja-JP" altLang="en-US" dirty="0"/>
              <a:t>利用者用ロッカー</a:t>
            </a: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5736" y="1646633"/>
            <a:ext cx="4439828" cy="4800600"/>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2184" y="4548336"/>
            <a:ext cx="1905000" cy="1905000"/>
          </a:xfrm>
          <a:prstGeom prst="rect">
            <a:avLst/>
          </a:prstGeom>
        </p:spPr>
      </p:pic>
      <p:sp>
        <p:nvSpPr>
          <p:cNvPr id="6" name="角丸四角形吹き出し 5"/>
          <p:cNvSpPr/>
          <p:nvPr/>
        </p:nvSpPr>
        <p:spPr>
          <a:xfrm>
            <a:off x="5018180" y="1652648"/>
            <a:ext cx="3704825" cy="1920368"/>
          </a:xfrm>
          <a:prstGeom prst="wedgeRoundRectCallout">
            <a:avLst>
              <a:gd name="adj1" fmla="val 14478"/>
              <a:gd name="adj2" fmla="val 72407"/>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p:cNvSpPr txBox="1"/>
          <p:nvPr/>
        </p:nvSpPr>
        <p:spPr>
          <a:xfrm>
            <a:off x="5101406" y="1871160"/>
            <a:ext cx="3616577" cy="1477328"/>
          </a:xfrm>
          <a:prstGeom prst="rect">
            <a:avLst/>
          </a:prstGeom>
          <a:solidFill>
            <a:srgbClr val="CCFF99"/>
          </a:solidFill>
        </p:spPr>
        <p:txBody>
          <a:bodyPr wrap="square" rtlCol="0" anchor="ctr" anchorCtr="0">
            <a:spAutoFit/>
          </a:bodyPr>
          <a:lstStyle/>
          <a:p>
            <a:r>
              <a:rPr kumimoji="1" lang="ja-JP" altLang="en-US" dirty="0">
                <a:latin typeface="HG丸ｺﾞｼｯｸM-PRO" panose="020F0600000000000000" pitchFamily="50" charset="-128"/>
                <a:ea typeface="HG丸ｺﾞｼｯｸM-PRO" panose="020F0600000000000000" pitchFamily="50" charset="-128"/>
              </a:rPr>
              <a:t>バッグ類はロッカーにしまって</a:t>
            </a:r>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ください。</a:t>
            </a:r>
            <a:endParaRPr kumimoji="1" lang="en-US" altLang="ja-JP" dirty="0">
              <a:latin typeface="HG丸ｺﾞｼｯｸM-PRO" panose="020F0600000000000000" pitchFamily="50" charset="-128"/>
              <a:ea typeface="HG丸ｺﾞｼｯｸM-PRO" panose="020F0600000000000000" pitchFamily="50" charset="-128"/>
            </a:endParaRPr>
          </a:p>
          <a:p>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a:ea typeface="HG丸ｺﾞｼｯｸM-PRO"/>
              </a:rPr>
              <a:t>図書室のご利用前後は、手指の消毒・手洗いにご協力ください。</a:t>
            </a:r>
            <a:endParaRPr lang="en-US" altLang="ja-JP" dirty="0">
              <a:latin typeface="HG丸ｺﾞｼｯｸM-PRO"/>
              <a:ea typeface="HG丸ｺﾞｼｯｸM-PRO"/>
            </a:endParaRPr>
          </a:p>
        </p:txBody>
      </p:sp>
      <p:sp>
        <p:nvSpPr>
          <p:cNvPr id="12" name="下矢印 11"/>
          <p:cNvSpPr/>
          <p:nvPr/>
        </p:nvSpPr>
        <p:spPr>
          <a:xfrm rot="18620964" flipV="1">
            <a:off x="2498197" y="4469560"/>
            <a:ext cx="1385288" cy="2258729"/>
          </a:xfrm>
          <a:prstGeom prst="downArrow">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rot="2380849">
            <a:off x="2236876" y="5524810"/>
            <a:ext cx="2250618" cy="400110"/>
          </a:xfrm>
          <a:prstGeom prst="rect">
            <a:avLst/>
          </a:prstGeom>
          <a:noFill/>
        </p:spPr>
        <p:txBody>
          <a:bodyPr wrap="square" rtlCol="0">
            <a:spAutoFit/>
          </a:bodyPr>
          <a:lstStyle/>
          <a:p>
            <a:pPr algn="ctr"/>
            <a:r>
              <a:rPr kumimoji="1" lang="ja-JP" altLang="en-US" sz="2000" dirty="0">
                <a:latin typeface="HGS創英角ﾎﾟｯﾌﾟ体" panose="040B0A00000000000000" pitchFamily="50" charset="-128"/>
                <a:ea typeface="HGS創英角ﾎﾟｯﾌﾟ体" panose="040B0A00000000000000" pitchFamily="50" charset="-128"/>
              </a:rPr>
              <a:t>閲覧室へ</a:t>
            </a:r>
          </a:p>
        </p:txBody>
      </p:sp>
    </p:spTree>
    <p:extLst>
      <p:ext uri="{BB962C8B-B14F-4D97-AF65-F5344CB8AC3E}">
        <p14:creationId xmlns:p14="http://schemas.microsoft.com/office/powerpoint/2010/main" val="640483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閲覧室</a:t>
            </a:r>
          </a:p>
        </p:txBody>
      </p:sp>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42223" y="1600200"/>
            <a:ext cx="6059553" cy="4525963"/>
          </a:xfr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221163"/>
            <a:ext cx="1905000" cy="1905000"/>
          </a:xfrm>
          <a:prstGeom prst="rect">
            <a:avLst/>
          </a:prstGeom>
        </p:spPr>
      </p:pic>
      <p:sp>
        <p:nvSpPr>
          <p:cNvPr id="6" name="角丸四角形吹き出し 5"/>
          <p:cNvSpPr/>
          <p:nvPr/>
        </p:nvSpPr>
        <p:spPr>
          <a:xfrm>
            <a:off x="251520" y="2156663"/>
            <a:ext cx="3620604" cy="1670850"/>
          </a:xfrm>
          <a:prstGeom prst="wedgeRoundRectCallout">
            <a:avLst>
              <a:gd name="adj1" fmla="val -25682"/>
              <a:gd name="adj2" fmla="val 67203"/>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p:cNvSpPr txBox="1"/>
          <p:nvPr/>
        </p:nvSpPr>
        <p:spPr>
          <a:xfrm>
            <a:off x="395536" y="2372687"/>
            <a:ext cx="3312369" cy="1200329"/>
          </a:xfrm>
          <a:prstGeom prst="rect">
            <a:avLst/>
          </a:prstGeom>
          <a:noFill/>
        </p:spPr>
        <p:txBody>
          <a:bodyPr wrap="square" rtlCol="0">
            <a:spAutoFit/>
          </a:bodyPr>
          <a:lstStyle/>
          <a:p>
            <a:r>
              <a:rPr lang="ja-JP" altLang="en-US" dirty="0">
                <a:latin typeface="HG丸ｺﾞｼｯｸM-PRO" panose="020F0600000000000000" pitchFamily="50" charset="-128"/>
                <a:ea typeface="HG丸ｺﾞｼｯｸM-PRO" panose="020F0600000000000000" pitchFamily="50" charset="-128"/>
              </a:rPr>
              <a:t>図書や雑誌をコピーする際は、文献複写申込書に記入して、</a:t>
            </a:r>
            <a:r>
              <a:rPr lang="ja-JP" altLang="en-US" b="1" dirty="0">
                <a:latin typeface="HG丸ｺﾞｼｯｸM-PRO" panose="020F0600000000000000" pitchFamily="50" charset="-128"/>
                <a:ea typeface="HG丸ｺﾞｼｯｸM-PRO" panose="020F0600000000000000" pitchFamily="50" charset="-128"/>
              </a:rPr>
              <a:t>コピーをとる前に</a:t>
            </a:r>
            <a:r>
              <a:rPr lang="ja-JP" altLang="en-US" dirty="0">
                <a:latin typeface="HG丸ｺﾞｼｯｸM-PRO" panose="020F0600000000000000" pitchFamily="50" charset="-128"/>
                <a:ea typeface="HG丸ｺﾞｼｯｸM-PRO" panose="020F0600000000000000" pitchFamily="50" charset="-128"/>
              </a:rPr>
              <a:t>カウンターに提出してください。</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9" name="左矢印吹き出し 8"/>
          <p:cNvSpPr/>
          <p:nvPr/>
        </p:nvSpPr>
        <p:spPr>
          <a:xfrm>
            <a:off x="2787664" y="4851330"/>
            <a:ext cx="2720440" cy="1008112"/>
          </a:xfrm>
          <a:prstGeom prst="leftArrowCallout">
            <a:avLst>
              <a:gd name="adj1" fmla="val 25000"/>
              <a:gd name="adj2" fmla="val 25000"/>
              <a:gd name="adj3" fmla="val 39870"/>
              <a:gd name="adj4" fmla="val 64977"/>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p:cNvSpPr txBox="1"/>
          <p:nvPr/>
        </p:nvSpPr>
        <p:spPr>
          <a:xfrm>
            <a:off x="3727604" y="4891981"/>
            <a:ext cx="1721946" cy="923330"/>
          </a:xfrm>
          <a:prstGeom prst="rect">
            <a:avLst/>
          </a:prstGeom>
          <a:noFill/>
        </p:spPr>
        <p:txBody>
          <a:bodyPr wrap="none" rtlCol="0">
            <a:spAutoFit/>
          </a:bodyPr>
          <a:lstStyle/>
          <a:p>
            <a:pPr algn="ctr"/>
            <a:r>
              <a:rPr kumimoji="1" lang="ja-JP" altLang="en-US" b="1" dirty="0">
                <a:latin typeface="+mn-ea"/>
              </a:rPr>
              <a:t>図書室資料</a:t>
            </a:r>
            <a:endParaRPr kumimoji="1" lang="en-US" altLang="ja-JP" b="1" dirty="0">
              <a:latin typeface="+mn-ea"/>
            </a:endParaRPr>
          </a:p>
          <a:p>
            <a:pPr algn="ctr"/>
            <a:r>
              <a:rPr kumimoji="1" lang="ja-JP" altLang="en-US" b="1" dirty="0">
                <a:latin typeface="+mn-ea"/>
              </a:rPr>
              <a:t>複写用コピー機</a:t>
            </a:r>
            <a:endParaRPr kumimoji="1" lang="en-US" altLang="ja-JP" b="1" dirty="0">
              <a:latin typeface="+mn-ea"/>
            </a:endParaRPr>
          </a:p>
          <a:p>
            <a:pPr algn="ctr"/>
            <a:r>
              <a:rPr kumimoji="1" lang="ja-JP" altLang="en-US" b="1" dirty="0">
                <a:latin typeface="+mn-ea"/>
              </a:rPr>
              <a:t>（私費用）</a:t>
            </a:r>
          </a:p>
        </p:txBody>
      </p:sp>
      <p:sp>
        <p:nvSpPr>
          <p:cNvPr id="11" name="下矢印吹き出し 10"/>
          <p:cNvSpPr/>
          <p:nvPr/>
        </p:nvSpPr>
        <p:spPr>
          <a:xfrm>
            <a:off x="5436096" y="2156663"/>
            <a:ext cx="1965965" cy="984305"/>
          </a:xfrm>
          <a:prstGeom prst="downArrowCallout">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5444242" y="2271182"/>
            <a:ext cx="1944763" cy="369332"/>
          </a:xfrm>
          <a:prstGeom prst="rect">
            <a:avLst/>
          </a:prstGeom>
          <a:noFill/>
        </p:spPr>
        <p:txBody>
          <a:bodyPr wrap="none" rtlCol="0">
            <a:spAutoFit/>
          </a:bodyPr>
          <a:lstStyle/>
          <a:p>
            <a:r>
              <a:rPr kumimoji="1" lang="en-US" altLang="ja-JP" b="1" dirty="0">
                <a:latin typeface="+mn-ea"/>
              </a:rPr>
              <a:t>OPAC</a:t>
            </a:r>
            <a:r>
              <a:rPr kumimoji="1" lang="ja-JP" altLang="en-US" b="1" dirty="0">
                <a:latin typeface="+mn-ea"/>
              </a:rPr>
              <a:t>検索用端末</a:t>
            </a:r>
          </a:p>
        </p:txBody>
      </p:sp>
      <p:sp>
        <p:nvSpPr>
          <p:cNvPr id="13" name="右矢印 12"/>
          <p:cNvSpPr/>
          <p:nvPr/>
        </p:nvSpPr>
        <p:spPr>
          <a:xfrm>
            <a:off x="5993127" y="4949290"/>
            <a:ext cx="2827345" cy="1442497"/>
          </a:xfrm>
          <a:prstGeom prst="rightArrow">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5948841" y="5477162"/>
            <a:ext cx="2799623" cy="400110"/>
          </a:xfrm>
          <a:prstGeom prst="rect">
            <a:avLst/>
          </a:prstGeom>
          <a:noFill/>
        </p:spPr>
        <p:txBody>
          <a:bodyPr wrap="square" rtlCol="0">
            <a:spAutoFit/>
          </a:bodyPr>
          <a:lstStyle/>
          <a:p>
            <a:pPr algn="ctr"/>
            <a:r>
              <a:rPr lang="ja-JP" altLang="en-US" sz="2000" dirty="0">
                <a:latin typeface="HGS創英角ﾎﾟｯﾌﾟ体" panose="040B0A00000000000000" pitchFamily="50" charset="-128"/>
                <a:ea typeface="HGS創英角ﾎﾟｯﾌﾟ体" panose="040B0A00000000000000" pitchFamily="50" charset="-128"/>
              </a:rPr>
              <a:t>日本語雑誌コーナー</a:t>
            </a:r>
            <a:r>
              <a:rPr kumimoji="1" lang="ja-JP" altLang="en-US" sz="2000" dirty="0">
                <a:latin typeface="HGS創英角ﾎﾟｯﾌﾟ体" panose="040B0A00000000000000" pitchFamily="50" charset="-128"/>
                <a:ea typeface="HGS創英角ﾎﾟｯﾌﾟ体" panose="040B0A00000000000000" pitchFamily="50" charset="-128"/>
              </a:rPr>
              <a:t>へ</a:t>
            </a:r>
          </a:p>
        </p:txBody>
      </p:sp>
      <p:sp>
        <p:nvSpPr>
          <p:cNvPr id="15" name="右矢印 14"/>
          <p:cNvSpPr/>
          <p:nvPr/>
        </p:nvSpPr>
        <p:spPr>
          <a:xfrm>
            <a:off x="5292080" y="3933056"/>
            <a:ext cx="2016224" cy="648073"/>
          </a:xfrm>
          <a:prstGeom prst="rightArrow">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5304827" y="4077072"/>
            <a:ext cx="1800493" cy="369332"/>
          </a:xfrm>
          <a:prstGeom prst="rect">
            <a:avLst/>
          </a:prstGeom>
          <a:noFill/>
        </p:spPr>
        <p:txBody>
          <a:bodyPr wrap="none" rtlCol="0">
            <a:spAutoFit/>
          </a:bodyPr>
          <a:lstStyle/>
          <a:p>
            <a:r>
              <a:rPr kumimoji="1" lang="ja-JP" altLang="en-US" b="1" dirty="0"/>
              <a:t>文献複写申込書</a:t>
            </a:r>
          </a:p>
        </p:txBody>
      </p:sp>
    </p:spTree>
    <p:extLst>
      <p:ext uri="{BB962C8B-B14F-4D97-AF65-F5344CB8AC3E}">
        <p14:creationId xmlns:p14="http://schemas.microsoft.com/office/powerpoint/2010/main" val="3610317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日本語雑誌コーナー</a:t>
            </a:r>
          </a:p>
        </p:txBody>
      </p:sp>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41500" y="1600200"/>
            <a:ext cx="6061000" cy="4525963"/>
          </a:xfrm>
        </p:spPr>
      </p:pic>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7480" y="4221163"/>
            <a:ext cx="1905000" cy="1905000"/>
          </a:xfrm>
          <a:prstGeom prst="rect">
            <a:avLst/>
          </a:prstGeom>
        </p:spPr>
      </p:pic>
      <p:sp>
        <p:nvSpPr>
          <p:cNvPr id="11" name="角丸四角形吹き出し 10"/>
          <p:cNvSpPr/>
          <p:nvPr/>
        </p:nvSpPr>
        <p:spPr>
          <a:xfrm>
            <a:off x="5094977" y="2457527"/>
            <a:ext cx="3620604" cy="1382818"/>
          </a:xfrm>
          <a:prstGeom prst="wedgeRoundRectCallout">
            <a:avLst>
              <a:gd name="adj1" fmla="val 30146"/>
              <a:gd name="adj2" fmla="val 70683"/>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p:cNvSpPr txBox="1"/>
          <p:nvPr/>
        </p:nvSpPr>
        <p:spPr>
          <a:xfrm>
            <a:off x="5311001" y="2564904"/>
            <a:ext cx="3165994" cy="1236968"/>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雑誌はタイトルのアルファベット順に並んでいます。</a:t>
            </a:r>
            <a:endParaRPr kumimoji="1"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ただし大学紀要類は大学名で並んでいます。</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3" name="角丸四角形吹き出し 12"/>
          <p:cNvSpPr/>
          <p:nvPr/>
        </p:nvSpPr>
        <p:spPr>
          <a:xfrm>
            <a:off x="457200" y="2454189"/>
            <a:ext cx="2458616" cy="1080120"/>
          </a:xfrm>
          <a:prstGeom prst="wedgeRoundRectCallout">
            <a:avLst>
              <a:gd name="adj1" fmla="val 11827"/>
              <a:gd name="adj2" fmla="val -98075"/>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555429" y="2532584"/>
            <a:ext cx="2262158" cy="923330"/>
          </a:xfrm>
          <a:prstGeom prst="rect">
            <a:avLst/>
          </a:prstGeom>
          <a:noFill/>
        </p:spPr>
        <p:txBody>
          <a:bodyPr wrap="none" rtlCol="0">
            <a:spAutoFit/>
          </a:bodyPr>
          <a:lstStyle/>
          <a:p>
            <a:r>
              <a:rPr kumimoji="1" lang="ja-JP" altLang="en-US" dirty="0">
                <a:latin typeface="HG丸ｺﾞｼｯｸM-PRO" panose="020F0600000000000000" pitchFamily="50" charset="-128"/>
                <a:ea typeface="HG丸ｺﾞｼｯｸM-PRO" panose="020F0600000000000000" pitchFamily="50" charset="-128"/>
              </a:rPr>
              <a:t>左側の書架から</a:t>
            </a:r>
            <a:endParaRPr kumimoji="1"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アルファベット順に</a:t>
            </a:r>
            <a:endParaRPr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並んでいます。</a:t>
            </a:r>
          </a:p>
        </p:txBody>
      </p:sp>
      <p:sp>
        <p:nvSpPr>
          <p:cNvPr id="16" name="上矢印吹き出し 15"/>
          <p:cNvSpPr/>
          <p:nvPr/>
        </p:nvSpPr>
        <p:spPr>
          <a:xfrm>
            <a:off x="3419872" y="4293766"/>
            <a:ext cx="2520280" cy="2159570"/>
          </a:xfrm>
          <a:prstGeom prst="upArrowCallout">
            <a:avLst>
              <a:gd name="adj1" fmla="val 25000"/>
              <a:gd name="adj2" fmla="val 25000"/>
              <a:gd name="adj3" fmla="val 25000"/>
              <a:gd name="adj4" fmla="val 41071"/>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3819567" y="5673442"/>
            <a:ext cx="1980029" cy="707886"/>
          </a:xfrm>
          <a:prstGeom prst="rect">
            <a:avLst/>
          </a:prstGeom>
          <a:noFill/>
        </p:spPr>
        <p:txBody>
          <a:bodyPr wrap="none" rtlCol="0">
            <a:spAutoFit/>
          </a:bodyPr>
          <a:lstStyle/>
          <a:p>
            <a:r>
              <a:rPr kumimoji="1" lang="ja-JP" altLang="en-US" sz="2000" dirty="0">
                <a:latin typeface="HGS創英角ﾎﾟｯﾌﾟ体" panose="040B0A00000000000000" pitchFamily="50" charset="-128"/>
                <a:ea typeface="HGS創英角ﾎﾟｯﾌﾟ体" panose="040B0A00000000000000" pitchFamily="50" charset="-128"/>
              </a:rPr>
              <a:t>法科大学院</a:t>
            </a:r>
            <a:endParaRPr kumimoji="1" lang="en-US" altLang="ja-JP" sz="2000" dirty="0">
              <a:latin typeface="HGS創英角ﾎﾟｯﾌﾟ体" panose="040B0A00000000000000" pitchFamily="50" charset="-128"/>
              <a:ea typeface="HGS創英角ﾎﾟｯﾌﾟ体" panose="040B0A00000000000000" pitchFamily="50" charset="-128"/>
            </a:endParaRPr>
          </a:p>
          <a:p>
            <a:r>
              <a:rPr kumimoji="1" lang="ja-JP" altLang="en-US" sz="2000" dirty="0">
                <a:latin typeface="HGS創英角ﾎﾟｯﾌﾟ体" panose="040B0A00000000000000" pitchFamily="50" charset="-128"/>
                <a:ea typeface="HGS創英角ﾎﾟｯﾌﾟ体" panose="040B0A00000000000000" pitchFamily="50" charset="-128"/>
              </a:rPr>
              <a:t>図書コーナーへ</a:t>
            </a:r>
          </a:p>
        </p:txBody>
      </p:sp>
      <p:sp>
        <p:nvSpPr>
          <p:cNvPr id="18" name="テキスト ボックス 17"/>
          <p:cNvSpPr txBox="1"/>
          <p:nvPr/>
        </p:nvSpPr>
        <p:spPr>
          <a:xfrm>
            <a:off x="2559811" y="1196752"/>
            <a:ext cx="3700052" cy="369332"/>
          </a:xfrm>
          <a:prstGeom prst="rect">
            <a:avLst/>
          </a:prstGeom>
          <a:noFill/>
        </p:spPr>
        <p:txBody>
          <a:bodyPr wrap="none" rtlCol="0">
            <a:spAutoFit/>
          </a:bodyPr>
          <a:lstStyle/>
          <a:p>
            <a:r>
              <a:rPr kumimoji="1" lang="en-US" altLang="ja-JP" b="1" dirty="0">
                <a:latin typeface="+mn-ea"/>
              </a:rPr>
              <a:t>OPAC</a:t>
            </a:r>
            <a:r>
              <a:rPr lang="ja-JP" altLang="en-US" b="1" dirty="0">
                <a:latin typeface="+mn-ea"/>
              </a:rPr>
              <a:t>の配架場所表示は</a:t>
            </a:r>
            <a:r>
              <a:rPr kumimoji="1" lang="ja-JP" altLang="en-US" b="1" dirty="0">
                <a:solidFill>
                  <a:srgbClr val="FF0000"/>
                </a:solidFill>
                <a:latin typeface="+mn-ea"/>
              </a:rPr>
              <a:t>「法・雑誌」</a:t>
            </a:r>
          </a:p>
        </p:txBody>
      </p:sp>
    </p:spTree>
    <p:extLst>
      <p:ext uri="{BB962C8B-B14F-4D97-AF65-F5344CB8AC3E}">
        <p14:creationId xmlns:p14="http://schemas.microsoft.com/office/powerpoint/2010/main" val="3622996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法科大学院図書コーナー</a:t>
            </a:r>
          </a:p>
        </p:txBody>
      </p:sp>
      <p:pic>
        <p:nvPicPr>
          <p:cNvPr id="5" name="コンテンツ プレースホルダー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43528" y="1628800"/>
            <a:ext cx="6056944" cy="4525963"/>
          </a:xfrm>
        </p:spPr>
      </p:pic>
      <p:sp>
        <p:nvSpPr>
          <p:cNvPr id="4" name="テキスト ボックス 3"/>
          <p:cNvSpPr txBox="1"/>
          <p:nvPr/>
        </p:nvSpPr>
        <p:spPr>
          <a:xfrm>
            <a:off x="2559811" y="1196752"/>
            <a:ext cx="3700052" cy="369332"/>
          </a:xfrm>
          <a:prstGeom prst="rect">
            <a:avLst/>
          </a:prstGeom>
          <a:noFill/>
        </p:spPr>
        <p:txBody>
          <a:bodyPr wrap="none" rtlCol="0">
            <a:spAutoFit/>
          </a:bodyPr>
          <a:lstStyle/>
          <a:p>
            <a:r>
              <a:rPr kumimoji="1" lang="en-US" altLang="ja-JP" b="1" dirty="0">
                <a:latin typeface="+mn-ea"/>
              </a:rPr>
              <a:t>OPAC</a:t>
            </a:r>
            <a:r>
              <a:rPr lang="ja-JP" altLang="en-US" b="1" dirty="0">
                <a:latin typeface="+mn-ea"/>
              </a:rPr>
              <a:t>の配架場所表示は</a:t>
            </a:r>
            <a:r>
              <a:rPr kumimoji="1" lang="ja-JP" altLang="en-US" b="1" dirty="0">
                <a:solidFill>
                  <a:srgbClr val="FF0000"/>
                </a:solidFill>
                <a:latin typeface="+mn-ea"/>
              </a:rPr>
              <a:t>「法・法科」</a:t>
            </a:r>
          </a:p>
        </p:txBody>
      </p:sp>
      <p:sp>
        <p:nvSpPr>
          <p:cNvPr id="6" name="楕円 5"/>
          <p:cNvSpPr/>
          <p:nvPr/>
        </p:nvSpPr>
        <p:spPr>
          <a:xfrm>
            <a:off x="1763688" y="1196752"/>
            <a:ext cx="730424" cy="72008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ＭＳ Ｐ明朝" panose="02020600040205080304" pitchFamily="18" charset="-128"/>
                <a:ea typeface="ＭＳ Ｐ明朝" panose="02020600040205080304" pitchFamily="18" charset="-128"/>
              </a:rPr>
              <a:t>法科</a:t>
            </a:r>
          </a:p>
        </p:txBody>
      </p:sp>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4260304"/>
            <a:ext cx="1905000" cy="1905000"/>
          </a:xfrm>
          <a:prstGeom prst="rect">
            <a:avLst/>
          </a:prstGeom>
        </p:spPr>
      </p:pic>
      <p:sp>
        <p:nvSpPr>
          <p:cNvPr id="8" name="角丸四角形吹き出し 7"/>
          <p:cNvSpPr/>
          <p:nvPr/>
        </p:nvSpPr>
        <p:spPr>
          <a:xfrm>
            <a:off x="152985" y="2319827"/>
            <a:ext cx="3863054" cy="1401628"/>
          </a:xfrm>
          <a:prstGeom prst="wedgeRoundRectCallout">
            <a:avLst>
              <a:gd name="adj1" fmla="val -26271"/>
              <a:gd name="adj2" fmla="val 81639"/>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p:cNvSpPr txBox="1"/>
          <p:nvPr/>
        </p:nvSpPr>
        <p:spPr>
          <a:xfrm>
            <a:off x="333005" y="2450022"/>
            <a:ext cx="3503014" cy="923330"/>
          </a:xfrm>
          <a:prstGeom prst="rect">
            <a:avLst/>
          </a:prstGeom>
          <a:noFill/>
        </p:spPr>
        <p:txBody>
          <a:bodyPr wrap="square" rtlCol="0">
            <a:spAutoFit/>
          </a:bodyPr>
          <a:lstStyle/>
          <a:p>
            <a:r>
              <a:rPr lang="ja-JP" altLang="en-US" dirty="0">
                <a:latin typeface="HG丸ｺﾞｼｯｸM-PRO" panose="020F0600000000000000" pitchFamily="50" charset="-128"/>
                <a:ea typeface="HG丸ｺﾞｼｯｸM-PRO" panose="020F0600000000000000" pitchFamily="50" charset="-128"/>
              </a:rPr>
              <a:t>こちらのコーナーの図書は、図書室内での閲覧・複写（著作権法の範囲内）のみ可能です。</a:t>
            </a:r>
            <a:endParaRPr lang="en-US" altLang="ja-JP" dirty="0">
              <a:latin typeface="HG丸ｺﾞｼｯｸM-PRO" panose="020F0600000000000000" pitchFamily="50" charset="-128"/>
              <a:ea typeface="HG丸ｺﾞｼｯｸM-PRO" panose="020F0600000000000000" pitchFamily="50" charset="-128"/>
            </a:endParaRPr>
          </a:p>
        </p:txBody>
      </p:sp>
      <p:sp>
        <p:nvSpPr>
          <p:cNvPr id="10" name="下矢印吹き出し 9"/>
          <p:cNvSpPr/>
          <p:nvPr/>
        </p:nvSpPr>
        <p:spPr>
          <a:xfrm>
            <a:off x="3203848" y="5589240"/>
            <a:ext cx="2016224" cy="1084455"/>
          </a:xfrm>
          <a:prstGeom prst="downArrowCallout">
            <a:avLst>
              <a:gd name="adj1" fmla="val 25000"/>
              <a:gd name="adj2" fmla="val 25000"/>
              <a:gd name="adj3" fmla="val 25846"/>
              <a:gd name="adj4" fmla="val 6497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3299481" y="5733256"/>
            <a:ext cx="1980029" cy="400110"/>
          </a:xfrm>
          <a:prstGeom prst="rect">
            <a:avLst/>
          </a:prstGeom>
          <a:noFill/>
        </p:spPr>
        <p:txBody>
          <a:bodyPr wrap="none" rtlCol="0">
            <a:spAutoFit/>
          </a:bodyPr>
          <a:lstStyle/>
          <a:p>
            <a:r>
              <a:rPr kumimoji="1" lang="ja-JP" altLang="en-US" sz="2000" dirty="0">
                <a:latin typeface="HGS創英角ﾎﾟｯﾌﾟ体" panose="040B0A00000000000000" pitchFamily="50" charset="-128"/>
                <a:ea typeface="HGS創英角ﾎﾟｯﾌﾟ体" panose="040B0A00000000000000" pitchFamily="50" charset="-128"/>
              </a:rPr>
              <a:t>カウンター前へ</a:t>
            </a:r>
          </a:p>
        </p:txBody>
      </p:sp>
    </p:spTree>
    <p:extLst>
      <p:ext uri="{BB962C8B-B14F-4D97-AF65-F5344CB8AC3E}">
        <p14:creationId xmlns:p14="http://schemas.microsoft.com/office/powerpoint/2010/main" val="2577641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図書室カウンター</a:t>
            </a:r>
          </a:p>
        </p:txBody>
      </p:sp>
      <p:pic>
        <p:nvPicPr>
          <p:cNvPr id="5" name="コンテンツ プレースホルダー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202977" y="1465049"/>
            <a:ext cx="3598370" cy="4525963"/>
          </a:xfrm>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1457" y="4260304"/>
            <a:ext cx="1905000" cy="1905000"/>
          </a:xfrm>
          <a:prstGeom prst="rect">
            <a:avLst/>
          </a:prstGeom>
        </p:spPr>
      </p:pic>
      <p:sp>
        <p:nvSpPr>
          <p:cNvPr id="8" name="角丸四角形吹き出し 7"/>
          <p:cNvSpPr/>
          <p:nvPr/>
        </p:nvSpPr>
        <p:spPr>
          <a:xfrm>
            <a:off x="4813403" y="1494447"/>
            <a:ext cx="3863054" cy="1582812"/>
          </a:xfrm>
          <a:prstGeom prst="wedgeRoundRectCallout">
            <a:avLst>
              <a:gd name="adj1" fmla="val 26364"/>
              <a:gd name="adj2" fmla="val 109959"/>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p:cNvSpPr txBox="1"/>
          <p:nvPr/>
        </p:nvSpPr>
        <p:spPr>
          <a:xfrm>
            <a:off x="4961673" y="1547189"/>
            <a:ext cx="3693660" cy="1477328"/>
          </a:xfrm>
          <a:prstGeom prst="rect">
            <a:avLst/>
          </a:prstGeom>
          <a:noFill/>
        </p:spPr>
        <p:txBody>
          <a:bodyPr wrap="square" rtlCol="0">
            <a:spAutoFit/>
          </a:bodyPr>
          <a:lstStyle/>
          <a:p>
            <a:r>
              <a:rPr lang="ja-JP" altLang="en-US" dirty="0">
                <a:latin typeface="HG丸ｺﾞｼｯｸM-PRO" panose="020F0600000000000000" pitchFamily="50" charset="-128"/>
                <a:ea typeface="HG丸ｺﾞｼｯｸM-PRO" panose="020F0600000000000000" pitchFamily="50" charset="-128"/>
              </a:rPr>
              <a:t>カウンターでは</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資料の当日貸出や取り置き手続き、</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取り寄せ資料の受け渡し、</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他大学図書館への紹介状発行</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などを行っています。</a:t>
            </a:r>
            <a:endParaRPr lang="en-US" altLang="ja-JP" dirty="0">
              <a:latin typeface="HG丸ｺﾞｼｯｸM-PRO" panose="020F0600000000000000" pitchFamily="50" charset="-128"/>
              <a:ea typeface="HG丸ｺﾞｼｯｸM-PRO" panose="020F0600000000000000" pitchFamily="50" charset="-128"/>
            </a:endParaRPr>
          </a:p>
        </p:txBody>
      </p:sp>
      <p:sp>
        <p:nvSpPr>
          <p:cNvPr id="15" name="左矢印 14"/>
          <p:cNvSpPr/>
          <p:nvPr/>
        </p:nvSpPr>
        <p:spPr>
          <a:xfrm>
            <a:off x="467543" y="5517232"/>
            <a:ext cx="2363695" cy="1008112"/>
          </a:xfrm>
          <a:prstGeom prst="leftArrow">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6" name="テキスト ボックス 15"/>
          <p:cNvSpPr txBox="1"/>
          <p:nvPr/>
        </p:nvSpPr>
        <p:spPr>
          <a:xfrm>
            <a:off x="594729" y="5821233"/>
            <a:ext cx="2236510" cy="400110"/>
          </a:xfrm>
          <a:prstGeom prst="rect">
            <a:avLst/>
          </a:prstGeom>
          <a:noFill/>
        </p:spPr>
        <p:txBody>
          <a:bodyPr wrap="none" rtlCol="0">
            <a:spAutoFit/>
          </a:bodyPr>
          <a:lstStyle/>
          <a:p>
            <a:r>
              <a:rPr kumimoji="1" lang="ja-JP" altLang="en-US" sz="2000" dirty="0">
                <a:latin typeface="HGS創英角ﾎﾟｯﾌﾟ体" panose="040B0A00000000000000" pitchFamily="50" charset="-128"/>
                <a:ea typeface="HGS創英角ﾎﾟｯﾌﾟ体" panose="040B0A00000000000000" pitchFamily="50" charset="-128"/>
              </a:rPr>
              <a:t>カウンター左手へ</a:t>
            </a:r>
          </a:p>
        </p:txBody>
      </p:sp>
    </p:spTree>
    <p:extLst>
      <p:ext uri="{BB962C8B-B14F-4D97-AF65-F5344CB8AC3E}">
        <p14:creationId xmlns:p14="http://schemas.microsoft.com/office/powerpoint/2010/main" val="363516942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1423</TotalTime>
  <Words>1993</Words>
  <Application>Microsoft Office PowerPoint</Application>
  <PresentationFormat>画面に合わせる (4:3)</PresentationFormat>
  <Paragraphs>175</Paragraphs>
  <Slides>19</Slides>
  <Notes>19</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19</vt:i4>
      </vt:variant>
    </vt:vector>
  </HeadingPairs>
  <TitlesOfParts>
    <vt:vector size="31" baseType="lpstr">
      <vt:lpstr>BIZ UDゴシック</vt:lpstr>
      <vt:lpstr>HGP創英角ﾎﾟｯﾌﾟ体</vt:lpstr>
      <vt:lpstr>HGS創英角ﾎﾟｯﾌﾟ体</vt:lpstr>
      <vt:lpstr>HG丸ｺﾞｼｯｸM-PRO</vt:lpstr>
      <vt:lpstr>ＭＳ Ｐゴシック</vt:lpstr>
      <vt:lpstr>ＭＳ Ｐ明朝</vt:lpstr>
      <vt:lpstr>ＭＳ ゴシック</vt:lpstr>
      <vt:lpstr>UD デジタル 教科書体 NK-R</vt:lpstr>
      <vt:lpstr>Arial</vt:lpstr>
      <vt:lpstr>Calibri</vt:lpstr>
      <vt:lpstr>Wingdings</vt:lpstr>
      <vt:lpstr>Office ​​テーマ</vt:lpstr>
      <vt:lpstr>PowerPoint プレゼンテーション</vt:lpstr>
      <vt:lpstr>法学部研究室図書室</vt:lpstr>
      <vt:lpstr>図書室カウンター</vt:lpstr>
      <vt:lpstr>入退室時刻の記録について</vt:lpstr>
      <vt:lpstr>利用者用ロッカー</vt:lpstr>
      <vt:lpstr>閲覧室</vt:lpstr>
      <vt:lpstr>日本語雑誌コーナー</vt:lpstr>
      <vt:lpstr>法科大学院図書コーナー</vt:lpstr>
      <vt:lpstr>図書室カウンター</vt:lpstr>
      <vt:lpstr>外国法令判例資料室 日本語雑誌コーナー（続き）</vt:lpstr>
      <vt:lpstr>公費用コピー機</vt:lpstr>
      <vt:lpstr>図書室Ｌ５階</vt:lpstr>
      <vt:lpstr>図書室Ｌ４階</vt:lpstr>
      <vt:lpstr>Ｌ４階書庫入口</vt:lpstr>
      <vt:lpstr>電動書架の使い方</vt:lpstr>
      <vt:lpstr>ブックポスト</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may</dc:creator>
  <cp:lastModifiedBy>lib929</cp:lastModifiedBy>
  <cp:revision>21</cp:revision>
  <cp:lastPrinted>2020-06-30T07:20:04Z</cp:lastPrinted>
  <dcterms:created xsi:type="dcterms:W3CDTF">2020-03-12T00:37:19Z</dcterms:created>
  <dcterms:modified xsi:type="dcterms:W3CDTF">2020-09-09T05:00:57Z</dcterms:modified>
</cp:coreProperties>
</file>