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77" r:id="rId5"/>
    <p:sldId id="270" r:id="rId6"/>
    <p:sldId id="278" r:id="rId7"/>
    <p:sldId id="279" r:id="rId8"/>
    <p:sldId id="280" r:id="rId9"/>
    <p:sldId id="281" r:id="rId10"/>
    <p:sldId id="282" r:id="rId11"/>
    <p:sldId id="283" r:id="rId12"/>
    <p:sldId id="284" r:id="rId13"/>
    <p:sldId id="285" r:id="rId14"/>
    <p:sldId id="275" r:id="rId15"/>
    <p:sldId id="286" r:id="rId16"/>
    <p:sldId id="287" r:id="rId17"/>
    <p:sldId id="288" r:id="rId18"/>
    <p:sldId id="289" r:id="rId19"/>
    <p:sldId id="290" r:id="rId20"/>
    <p:sldId id="293" r:id="rId21"/>
    <p:sldId id="292" r:id="rId22"/>
  </p:sldIdLst>
  <p:sldSz cx="9144000" cy="6858000" type="screen4x3"/>
  <p:notesSz cx="10234613" cy="71040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059" userDrawn="1">
          <p15:clr>
            <a:srgbClr val="A4A3A4"/>
          </p15:clr>
        </p15:guide>
        <p15:guide id="2" pos="3247" userDrawn="1">
          <p15:clr>
            <a:srgbClr val="A4A3A4"/>
          </p15:clr>
        </p15:guide>
        <p15:guide id="3" orient="horz" pos="2238" userDrawn="1">
          <p15:clr>
            <a:srgbClr val="A4A3A4"/>
          </p15:clr>
        </p15:guide>
        <p15:guide id="4" pos="32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FF99"/>
    <a:srgbClr val="CCFF99"/>
    <a:srgbClr val="FF0066"/>
    <a:srgbClr val="FF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900A65-085B-4757-8740-94923CAADBAE}" v="10" dt="2022-03-15T06:26:03.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41" autoAdjust="0"/>
    <p:restoredTop sz="86004" autoAdjust="0"/>
  </p:normalViewPr>
  <p:slideViewPr>
    <p:cSldViewPr>
      <p:cViewPr varScale="1">
        <p:scale>
          <a:sx n="104" d="100"/>
          <a:sy n="104" d="100"/>
        </p:scale>
        <p:origin x="201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7" d="100"/>
          <a:sy n="117" d="100"/>
        </p:scale>
        <p:origin x="1764" y="102"/>
      </p:cViewPr>
      <p:guideLst>
        <p:guide orient="horz" pos="2059"/>
        <p:guide pos="3247"/>
        <p:guide orient="horz" pos="2238"/>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三谷　芽生子" userId="fb05febc-a287-4565-83dd-bfc8c48e9f98" providerId="ADAL" clId="{E502AE2B-93FA-4D9D-A32E-24E78AA52B0B}"/>
    <pc:docChg chg="addSld delSld modSld">
      <pc:chgData name="三谷　芽生子" userId="fb05febc-a287-4565-83dd-bfc8c48e9f98" providerId="ADAL" clId="{E502AE2B-93FA-4D9D-A32E-24E78AA52B0B}" dt="2021-03-09T01:00:10.934" v="22" actId="2696"/>
      <pc:docMkLst>
        <pc:docMk/>
      </pc:docMkLst>
      <pc:sldChg chg="del">
        <pc:chgData name="三谷　芽生子" userId="fb05febc-a287-4565-83dd-bfc8c48e9f98" providerId="ADAL" clId="{E502AE2B-93FA-4D9D-A32E-24E78AA52B0B}" dt="2021-03-09T01:00:10.934" v="22" actId="2696"/>
        <pc:sldMkLst>
          <pc:docMk/>
          <pc:sldMk cId="3572411679" sldId="267"/>
        </pc:sldMkLst>
      </pc:sldChg>
      <pc:sldChg chg="modSp mod">
        <pc:chgData name="三谷　芽生子" userId="fb05febc-a287-4565-83dd-bfc8c48e9f98" providerId="ADAL" clId="{E502AE2B-93FA-4D9D-A32E-24E78AA52B0B}" dt="2021-03-09T00:58:24.097" v="16"/>
        <pc:sldMkLst>
          <pc:docMk/>
          <pc:sldMk cId="2501535430" sldId="268"/>
        </pc:sldMkLst>
        <pc:spChg chg="mod">
          <ac:chgData name="三谷　芽生子" userId="fb05febc-a287-4565-83dd-bfc8c48e9f98" providerId="ADAL" clId="{E502AE2B-93FA-4D9D-A32E-24E78AA52B0B}" dt="2021-03-09T00:58:24.097" v="16"/>
          <ac:spMkLst>
            <pc:docMk/>
            <pc:sldMk cId="2501535430" sldId="268"/>
            <ac:spMk id="7" creationId="{00000000-0000-0000-0000-000000000000}"/>
          </ac:spMkLst>
        </pc:spChg>
      </pc:sldChg>
      <pc:sldChg chg="modSp add mod modNotesTx">
        <pc:chgData name="三谷　芽生子" userId="fb05febc-a287-4565-83dd-bfc8c48e9f98" providerId="ADAL" clId="{E502AE2B-93FA-4D9D-A32E-24E78AA52B0B}" dt="2021-03-09T00:59:55.594" v="21" actId="6549"/>
        <pc:sldMkLst>
          <pc:docMk/>
          <pc:sldMk cId="3460022139" sldId="276"/>
        </pc:sldMkLst>
        <pc:spChg chg="mod">
          <ac:chgData name="三谷　芽生子" userId="fb05febc-a287-4565-83dd-bfc8c48e9f98" providerId="ADAL" clId="{E502AE2B-93FA-4D9D-A32E-24E78AA52B0B}" dt="2021-03-09T00:59:46.164" v="20" actId="14100"/>
          <ac:spMkLst>
            <pc:docMk/>
            <pc:sldMk cId="3460022139" sldId="276"/>
            <ac:spMk id="15" creationId="{00000000-0000-0000-0000-000000000000}"/>
          </ac:spMkLst>
        </pc:spChg>
        <pc:spChg chg="mod">
          <ac:chgData name="三谷　芽生子" userId="fb05febc-a287-4565-83dd-bfc8c48e9f98" providerId="ADAL" clId="{E502AE2B-93FA-4D9D-A32E-24E78AA52B0B}" dt="2021-03-09T00:59:38.260" v="18" actId="6549"/>
          <ac:spMkLst>
            <pc:docMk/>
            <pc:sldMk cId="3460022139" sldId="276"/>
            <ac:spMk id="16" creationId="{00000000-0000-0000-0000-000000000000}"/>
          </ac:spMkLst>
        </pc:spChg>
      </pc:sldChg>
    </pc:docChg>
  </pc:docChgLst>
  <pc:docChgLst>
    <pc:chgData name="三谷　芽生子" userId="fb05febc-a287-4565-83dd-bfc8c48e9f98" providerId="ADAL" clId="{56900A65-085B-4757-8740-94923CAADBAE}"/>
    <pc:docChg chg="custSel modSld">
      <pc:chgData name="三谷　芽生子" userId="fb05febc-a287-4565-83dd-bfc8c48e9f98" providerId="ADAL" clId="{56900A65-085B-4757-8740-94923CAADBAE}" dt="2022-03-15T06:26:03.460" v="86" actId="20577"/>
      <pc:docMkLst>
        <pc:docMk/>
      </pc:docMkLst>
      <pc:sldChg chg="addSp delSp modSp mod modNotesTx">
        <pc:chgData name="三谷　芽生子" userId="fb05febc-a287-4565-83dd-bfc8c48e9f98" providerId="ADAL" clId="{56900A65-085B-4757-8740-94923CAADBAE}" dt="2022-03-15T06:22:28.549" v="75"/>
        <pc:sldMkLst>
          <pc:docMk/>
          <pc:sldMk cId="788481347" sldId="257"/>
        </pc:sldMkLst>
        <pc:spChg chg="mod">
          <ac:chgData name="三谷　芽生子" userId="fb05febc-a287-4565-83dd-bfc8c48e9f98" providerId="ADAL" clId="{56900A65-085B-4757-8740-94923CAADBAE}" dt="2022-03-15T06:19:42.202" v="63" actId="1035"/>
          <ac:spMkLst>
            <pc:docMk/>
            <pc:sldMk cId="788481347" sldId="257"/>
            <ac:spMk id="2" creationId="{00000000-0000-0000-0000-000000000000}"/>
          </ac:spMkLst>
        </pc:spChg>
        <pc:spChg chg="mod">
          <ac:chgData name="三谷　芽生子" userId="fb05febc-a287-4565-83dd-bfc8c48e9f98" providerId="ADAL" clId="{56900A65-085B-4757-8740-94923CAADBAE}" dt="2022-03-15T06:19:14.402" v="47" actId="1036"/>
          <ac:spMkLst>
            <pc:docMk/>
            <pc:sldMk cId="788481347" sldId="257"/>
            <ac:spMk id="5" creationId="{00000000-0000-0000-0000-000000000000}"/>
          </ac:spMkLst>
        </pc:spChg>
        <pc:spChg chg="del">
          <ac:chgData name="三谷　芽生子" userId="fb05febc-a287-4565-83dd-bfc8c48e9f98" providerId="ADAL" clId="{56900A65-085B-4757-8740-94923CAADBAE}" dt="2022-03-15T06:17:53.716" v="33" actId="478"/>
          <ac:spMkLst>
            <pc:docMk/>
            <pc:sldMk cId="788481347" sldId="257"/>
            <ac:spMk id="10" creationId="{00000000-0000-0000-0000-000000000000}"/>
          </ac:spMkLst>
        </pc:spChg>
        <pc:spChg chg="mod">
          <ac:chgData name="三谷　芽生子" userId="fb05febc-a287-4565-83dd-bfc8c48e9f98" providerId="ADAL" clId="{56900A65-085B-4757-8740-94923CAADBAE}" dt="2022-03-15T06:19:10.857" v="45" actId="14100"/>
          <ac:spMkLst>
            <pc:docMk/>
            <pc:sldMk cId="788481347" sldId="257"/>
            <ac:spMk id="12" creationId="{00000000-0000-0000-0000-000000000000}"/>
          </ac:spMkLst>
        </pc:spChg>
        <pc:spChg chg="add del">
          <ac:chgData name="三谷　芽生子" userId="fb05febc-a287-4565-83dd-bfc8c48e9f98" providerId="ADAL" clId="{56900A65-085B-4757-8740-94923CAADBAE}" dt="2022-03-15T06:17:58.477" v="35" actId="478"/>
          <ac:spMkLst>
            <pc:docMk/>
            <pc:sldMk cId="788481347" sldId="257"/>
            <ac:spMk id="13" creationId="{DA860D01-7302-4D50-982B-ECE04CB07854}"/>
          </ac:spMkLst>
        </pc:spChg>
        <pc:spChg chg="add del mod">
          <ac:chgData name="三谷　芽生子" userId="fb05febc-a287-4565-83dd-bfc8c48e9f98" providerId="ADAL" clId="{56900A65-085B-4757-8740-94923CAADBAE}" dt="2022-03-15T06:18:18.234" v="38" actId="478"/>
          <ac:spMkLst>
            <pc:docMk/>
            <pc:sldMk cId="788481347" sldId="257"/>
            <ac:spMk id="14" creationId="{44D8D266-3C77-4984-96EB-8BB51D4C1A36}"/>
          </ac:spMkLst>
        </pc:spChg>
        <pc:spChg chg="add mod">
          <ac:chgData name="三谷　芽生子" userId="fb05febc-a287-4565-83dd-bfc8c48e9f98" providerId="ADAL" clId="{56900A65-085B-4757-8740-94923CAADBAE}" dt="2022-03-15T06:21:52.108" v="74"/>
          <ac:spMkLst>
            <pc:docMk/>
            <pc:sldMk cId="788481347" sldId="257"/>
            <ac:spMk id="15" creationId="{AFE99E0E-6211-46FE-A4DC-D1E53499730A}"/>
          </ac:spMkLst>
        </pc:spChg>
        <pc:picChg chg="mod">
          <ac:chgData name="三谷　芽生子" userId="fb05febc-a287-4565-83dd-bfc8c48e9f98" providerId="ADAL" clId="{56900A65-085B-4757-8740-94923CAADBAE}" dt="2022-03-15T06:19:22.172" v="58" actId="1036"/>
          <ac:picMkLst>
            <pc:docMk/>
            <pc:sldMk cId="788481347" sldId="257"/>
            <ac:picMk id="7" creationId="{00000000-0000-0000-0000-000000000000}"/>
          </ac:picMkLst>
        </pc:picChg>
        <pc:picChg chg="mod">
          <ac:chgData name="三谷　芽生子" userId="fb05febc-a287-4565-83dd-bfc8c48e9f98" providerId="ADAL" clId="{56900A65-085B-4757-8740-94923CAADBAE}" dt="2022-03-15T06:19:18.983" v="53" actId="1036"/>
          <ac:picMkLst>
            <pc:docMk/>
            <pc:sldMk cId="788481347" sldId="257"/>
            <ac:picMk id="8" creationId="{00000000-0000-0000-0000-000000000000}"/>
          </ac:picMkLst>
        </pc:picChg>
        <pc:picChg chg="mod">
          <ac:chgData name="三谷　芽生子" userId="fb05febc-a287-4565-83dd-bfc8c48e9f98" providerId="ADAL" clId="{56900A65-085B-4757-8740-94923CAADBAE}" dt="2022-03-15T06:19:08.223" v="44" actId="14100"/>
          <ac:picMkLst>
            <pc:docMk/>
            <pc:sldMk cId="788481347" sldId="257"/>
            <ac:picMk id="2050" creationId="{00000000-0000-0000-0000-000000000000}"/>
          </ac:picMkLst>
        </pc:picChg>
      </pc:sldChg>
      <pc:sldChg chg="modNotesTx">
        <pc:chgData name="三谷　芽生子" userId="fb05febc-a287-4565-83dd-bfc8c48e9f98" providerId="ADAL" clId="{56900A65-085B-4757-8740-94923CAADBAE}" dt="2022-03-15T06:26:03.460" v="86" actId="20577"/>
        <pc:sldMkLst>
          <pc:docMk/>
          <pc:sldMk cId="2501535430" sldId="268"/>
        </pc:sldMkLst>
      </pc:sldChg>
      <pc:sldChg chg="modSp mod">
        <pc:chgData name="三谷　芽生子" userId="fb05febc-a287-4565-83dd-bfc8c48e9f98" providerId="ADAL" clId="{56900A65-085B-4757-8740-94923CAADBAE}" dt="2022-03-15T06:16:38.609" v="32"/>
        <pc:sldMkLst>
          <pc:docMk/>
          <pc:sldMk cId="1833722109" sldId="270"/>
        </pc:sldMkLst>
        <pc:spChg chg="mod">
          <ac:chgData name="三谷　芽生子" userId="fb05febc-a287-4565-83dd-bfc8c48e9f98" providerId="ADAL" clId="{56900A65-085B-4757-8740-94923CAADBAE}" dt="2022-03-15T06:16:38.609" v="32"/>
          <ac:spMkLst>
            <pc:docMk/>
            <pc:sldMk cId="1833722109" sldId="270"/>
            <ac:spMk id="7" creationId="{00000000-0000-0000-0000-000000000000}"/>
          </ac:spMkLst>
        </pc:spChg>
      </pc:sldChg>
      <pc:sldChg chg="modSp mod modNotesTx">
        <pc:chgData name="三谷　芽生子" userId="fb05febc-a287-4565-83dd-bfc8c48e9f98" providerId="ADAL" clId="{56900A65-085B-4757-8740-94923CAADBAE}" dt="2022-03-15T06:16:28.662" v="29" actId="20577"/>
        <pc:sldMkLst>
          <pc:docMk/>
          <pc:sldMk cId="2161555098" sldId="277"/>
        </pc:sldMkLst>
        <pc:spChg chg="mod">
          <ac:chgData name="三谷　芽生子" userId="fb05febc-a287-4565-83dd-bfc8c48e9f98" providerId="ADAL" clId="{56900A65-085B-4757-8740-94923CAADBAE}" dt="2022-03-15T06:16:16.744" v="3" actId="20577"/>
          <ac:spMkLst>
            <pc:docMk/>
            <pc:sldMk cId="2161555098" sldId="277"/>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435000" cy="355203"/>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797246" y="1"/>
            <a:ext cx="4435000" cy="355203"/>
          </a:xfrm>
          <a:prstGeom prst="rect">
            <a:avLst/>
          </a:prstGeom>
        </p:spPr>
        <p:txBody>
          <a:bodyPr vert="horz" lIns="94668" tIns="47334" rIns="94668" bIns="47334" rtlCol="0"/>
          <a:lstStyle>
            <a:lvl1pPr algn="r">
              <a:defRPr sz="1200"/>
            </a:lvl1pPr>
          </a:lstStyle>
          <a:p>
            <a:fld id="{3ADEC511-FD08-438E-9CFE-D01AA91FD5EC}" type="datetimeFigureOut">
              <a:rPr kumimoji="1" lang="ja-JP" altLang="en-US" smtClean="0"/>
              <a:t>2023/3/23</a:t>
            </a:fld>
            <a:endParaRPr kumimoji="1" lang="ja-JP" altLang="en-US"/>
          </a:p>
        </p:txBody>
      </p:sp>
      <p:sp>
        <p:nvSpPr>
          <p:cNvPr id="4" name="フッター プレースホルダー 3"/>
          <p:cNvSpPr>
            <a:spLocks noGrp="1"/>
          </p:cNvSpPr>
          <p:nvPr>
            <p:ph type="ftr" sz="quarter" idx="2"/>
          </p:nvPr>
        </p:nvSpPr>
        <p:spPr>
          <a:xfrm>
            <a:off x="0" y="6747627"/>
            <a:ext cx="4435000" cy="355203"/>
          </a:xfrm>
          <a:prstGeom prst="rect">
            <a:avLst/>
          </a:prstGeom>
        </p:spPr>
        <p:txBody>
          <a:bodyPr vert="horz" lIns="94668" tIns="47334" rIns="94668" bIns="4733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797246" y="6747627"/>
            <a:ext cx="4435000" cy="355203"/>
          </a:xfrm>
          <a:prstGeom prst="rect">
            <a:avLst/>
          </a:prstGeom>
        </p:spPr>
        <p:txBody>
          <a:bodyPr vert="horz" lIns="94668" tIns="47334" rIns="94668" bIns="47334" rtlCol="0" anchor="b"/>
          <a:lstStyle>
            <a:lvl1pPr algn="r">
              <a:defRPr sz="1200"/>
            </a:lvl1pPr>
          </a:lstStyle>
          <a:p>
            <a:fld id="{4FFECAC7-47E3-46A8-B484-60571EFF855B}" type="slidenum">
              <a:rPr kumimoji="1" lang="ja-JP" altLang="en-US" smtClean="0"/>
              <a:t>‹#›</a:t>
            </a:fld>
            <a:endParaRPr kumimoji="1" lang="ja-JP" altLang="en-US"/>
          </a:p>
        </p:txBody>
      </p:sp>
    </p:spTree>
    <p:extLst>
      <p:ext uri="{BB962C8B-B14F-4D97-AF65-F5344CB8AC3E}">
        <p14:creationId xmlns:p14="http://schemas.microsoft.com/office/powerpoint/2010/main" val="3905193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435000" cy="355203"/>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5797246" y="1"/>
            <a:ext cx="4435000" cy="355203"/>
          </a:xfrm>
          <a:prstGeom prst="rect">
            <a:avLst/>
          </a:prstGeom>
        </p:spPr>
        <p:txBody>
          <a:bodyPr vert="horz" lIns="94668" tIns="47334" rIns="94668" bIns="47334" rtlCol="0"/>
          <a:lstStyle>
            <a:lvl1pPr algn="r">
              <a:defRPr sz="1200"/>
            </a:lvl1pPr>
          </a:lstStyle>
          <a:p>
            <a:fld id="{55AD7934-1743-4106-8647-CE6B20F5FE23}" type="datetimeFigureOut">
              <a:rPr kumimoji="1" lang="ja-JP" altLang="en-US" smtClean="0"/>
              <a:t>2023/3/23</a:t>
            </a:fld>
            <a:endParaRPr kumimoji="1" lang="ja-JP" altLang="en-US"/>
          </a:p>
        </p:txBody>
      </p:sp>
      <p:sp>
        <p:nvSpPr>
          <p:cNvPr id="4" name="スライド イメージ プレースホルダー 3"/>
          <p:cNvSpPr>
            <a:spLocks noGrp="1" noRot="1" noChangeAspect="1"/>
          </p:cNvSpPr>
          <p:nvPr>
            <p:ph type="sldImg" idx="2"/>
          </p:nvPr>
        </p:nvSpPr>
        <p:spPr>
          <a:xfrm>
            <a:off x="1025703" y="355204"/>
            <a:ext cx="5747787" cy="4311483"/>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1025703" y="4992191"/>
            <a:ext cx="8187690" cy="1900684"/>
          </a:xfrm>
          <a:prstGeom prst="rect">
            <a:avLst/>
          </a:prstGeom>
        </p:spPr>
        <p:txBody>
          <a:bodyPr vert="horz" lIns="94668" tIns="47334" rIns="94668" bIns="4733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6747627"/>
            <a:ext cx="4435000" cy="355203"/>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797246" y="6747627"/>
            <a:ext cx="4435000" cy="355203"/>
          </a:xfrm>
          <a:prstGeom prst="rect">
            <a:avLst/>
          </a:prstGeom>
        </p:spPr>
        <p:txBody>
          <a:bodyPr vert="horz" lIns="94668" tIns="47334" rIns="94668" bIns="47334" rtlCol="0" anchor="b"/>
          <a:lstStyle>
            <a:lvl1pPr algn="r">
              <a:defRPr sz="1200"/>
            </a:lvl1pPr>
          </a:lstStyle>
          <a:p>
            <a:fld id="{D3055AB4-AA4A-4249-B915-E9F18B694B3B}" type="slidenum">
              <a:rPr kumimoji="1" lang="ja-JP" altLang="en-US" smtClean="0"/>
              <a:t>‹#›</a:t>
            </a:fld>
            <a:endParaRPr kumimoji="1" lang="ja-JP" altLang="en-US"/>
          </a:p>
        </p:txBody>
      </p:sp>
    </p:spTree>
    <p:extLst>
      <p:ext uri="{BB962C8B-B14F-4D97-AF65-F5344CB8AC3E}">
        <p14:creationId xmlns:p14="http://schemas.microsoft.com/office/powerpoint/2010/main" val="12683595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5525" y="355600"/>
            <a:ext cx="5748338" cy="4311650"/>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皆さん、ご入学おめでとうございます。これから法学部研究室図書室</a:t>
            </a:r>
            <a:r>
              <a:rPr kumimoji="1" lang="ja-JP" altLang="en-US" sz="1200" kern="1200" dirty="0">
                <a:solidFill>
                  <a:schemeClr val="tx1"/>
                </a:solidFill>
                <a:effectLst/>
                <a:latin typeface="+mn-lt"/>
                <a:ea typeface="+mn-ea"/>
                <a:cs typeface="+mn-cs"/>
              </a:rPr>
              <a:t>ライブラリー</a:t>
            </a:r>
            <a:r>
              <a:rPr kumimoji="1" lang="ja-JP" altLang="ja-JP" sz="1200" kern="1200" dirty="0">
                <a:solidFill>
                  <a:schemeClr val="tx1"/>
                </a:solidFill>
                <a:effectLst/>
                <a:latin typeface="+mn-lt"/>
                <a:ea typeface="+mn-ea"/>
                <a:cs typeface="+mn-cs"/>
              </a:rPr>
              <a:t>ツアーを始めます。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55AB4-AA4A-4249-B915-E9F18B694B3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05226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ja-JP" altLang="ja-JP" dirty="0" smtClean="0"/>
              <a:t>カウンターに向かって左手に進むと左側に外国法令判例資料室があります。主に欧米の法令や判例が配架されています。</a:t>
            </a:r>
            <a:endParaRPr lang="en-US" altLang="ja-JP" dirty="0" smtClean="0"/>
          </a:p>
          <a:p>
            <a:pPr marL="171450" indent="-171450">
              <a:buFont typeface="Arial" panose="020B0604020202020204" pitchFamily="34" charset="0"/>
              <a:buChar char="•"/>
            </a:pPr>
            <a:r>
              <a:rPr lang="ja-JP" altLang="ja-JP" dirty="0" smtClean="0"/>
              <a:t>右側と奥の方にはタイトルＫの途中から</a:t>
            </a:r>
            <a:r>
              <a:rPr lang="en-US" altLang="ja-JP" dirty="0" err="1" smtClean="0"/>
              <a:t>Tn</a:t>
            </a:r>
            <a:r>
              <a:rPr lang="ja-JP" altLang="ja-JP" dirty="0" err="1" smtClean="0"/>
              <a:t>までの</a:t>
            </a:r>
            <a:r>
              <a:rPr lang="ja-JP" altLang="ja-JP" dirty="0" smtClean="0"/>
              <a:t>日本語雑誌が配架されています。</a:t>
            </a:r>
            <a:endParaRPr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lang="ja-JP" altLang="en-US" smtClean="0"/>
              <a:pPr/>
              <a:t>10</a:t>
            </a:fld>
            <a:endParaRPr lang="ja-JP" altLang="en-US"/>
          </a:p>
        </p:txBody>
      </p:sp>
      <p:sp>
        <p:nvSpPr>
          <p:cNvPr id="7" name="スライド イメージ プレースホルダー 6"/>
          <p:cNvSpPr>
            <a:spLocks noGrp="1" noRot="1" noChangeAspect="1"/>
          </p:cNvSpPr>
          <p:nvPr>
            <p:ph type="sldImg"/>
          </p:nvPr>
        </p:nvSpPr>
        <p:spPr>
          <a:xfrm>
            <a:off x="1025525" y="355600"/>
            <a:ext cx="5748338" cy="4311650"/>
          </a:xfrm>
        </p:spPr>
      </p:sp>
    </p:spTree>
    <p:extLst>
      <p:ext uri="{BB962C8B-B14F-4D97-AF65-F5344CB8AC3E}">
        <p14:creationId xmlns:p14="http://schemas.microsoft.com/office/powerpoint/2010/main" val="4272106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5525" y="355600"/>
            <a:ext cx="5748338" cy="4311650"/>
          </a:xfrm>
        </p:spPr>
      </p:sp>
      <p:sp>
        <p:nvSpPr>
          <p:cNvPr id="3" name="ノート プレースホルダー 2"/>
          <p:cNvSpPr>
            <a:spLocks noGrp="1"/>
          </p:cNvSpPr>
          <p:nvPr>
            <p:ph type="body" idx="1"/>
          </p:nvPr>
        </p:nvSpPr>
        <p:spPr/>
        <p:txBody>
          <a:bodyPr/>
          <a:lstStyle/>
          <a:p>
            <a:pPr marL="171450" indent="-171450" defTabSz="946678">
              <a:buFont typeface="Arial" panose="020B0604020202020204" pitchFamily="34" charset="0"/>
              <a:buChar char="•"/>
              <a:defRPr/>
            </a:pPr>
            <a:r>
              <a:rPr lang="ja-JP" altLang="en-US" dirty="0">
                <a:latin typeface="ＭＳ ゴシック" panose="020B0609070205080204" pitchFamily="49" charset="-128"/>
                <a:ea typeface="ＭＳ ゴシック" panose="020B0609070205080204" pitchFamily="49" charset="-128"/>
              </a:rPr>
              <a:t>研究室総務チームから配布されているコピーカードを利用できる公費用コピー機があります</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171450" indent="-171450" defTabSz="946678">
              <a:buFont typeface="Arial" panose="020B0604020202020204" pitchFamily="34" charset="0"/>
              <a:buChar char="•"/>
              <a:defRPr/>
            </a:pPr>
            <a:r>
              <a:rPr lang="ja-JP" altLang="ja-JP" dirty="0" smtClean="0"/>
              <a:t>図書</a:t>
            </a:r>
            <a:r>
              <a:rPr lang="ja-JP" altLang="ja-JP" dirty="0"/>
              <a:t>や雑誌をコピーできる範囲は著作権法で定められていますので、コピーを取る前に文献複写申込書に記入して、資料と一緒にカウンターに持ってきてください</a:t>
            </a:r>
            <a:r>
              <a:rPr lang="ja-JP" altLang="ja-JP" dirty="0" smtClean="0"/>
              <a:t>。</a:t>
            </a:r>
            <a:endParaRPr lang="en-US" altLang="ja-JP" dirty="0" smtClean="0"/>
          </a:p>
          <a:p>
            <a:pPr marL="171450" indent="-171450" defTabSz="946678">
              <a:buFont typeface="Arial" panose="020B0604020202020204" pitchFamily="34" charset="0"/>
              <a:buChar char="•"/>
              <a:defRPr/>
            </a:pPr>
            <a:r>
              <a:rPr lang="ja-JP" altLang="ja-JP" dirty="0" smtClean="0">
                <a:latin typeface="ＭＳ ゴシック" panose="020B0609070205080204" pitchFamily="49" charset="-128"/>
                <a:ea typeface="ＭＳ ゴシック" panose="020B0609070205080204" pitchFamily="49" charset="-128"/>
              </a:rPr>
              <a:t>公費用</a:t>
            </a:r>
            <a:r>
              <a:rPr lang="ja-JP" altLang="ja-JP" dirty="0">
                <a:latin typeface="ＭＳ ゴシック" panose="020B0609070205080204" pitchFamily="49" charset="-128"/>
                <a:ea typeface="ＭＳ ゴシック" panose="020B0609070205080204" pitchFamily="49" charset="-128"/>
              </a:rPr>
              <a:t>コピー機のカードを使い切った後は、私費用コピー機を利用</a:t>
            </a:r>
            <a:r>
              <a:rPr lang="ja-JP" altLang="en-US" dirty="0">
                <a:latin typeface="ＭＳ ゴシック" panose="020B0609070205080204" pitchFamily="49" charset="-128"/>
                <a:ea typeface="ＭＳ ゴシック" panose="020B0609070205080204" pitchFamily="49" charset="-128"/>
              </a:rPr>
              <a:t>してください。</a:t>
            </a:r>
            <a:endParaRPr lang="en-US" altLang="ja-JP" dirty="0">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3055AB4-AA4A-4249-B915-E9F18B694B3B}" type="slidenum">
              <a:rPr kumimoji="1" lang="ja-JP" altLang="en-US" smtClean="0"/>
              <a:t>11</a:t>
            </a:fld>
            <a:endParaRPr kumimoji="1" lang="ja-JP" altLang="en-US"/>
          </a:p>
        </p:txBody>
      </p:sp>
    </p:spTree>
    <p:extLst>
      <p:ext uri="{BB962C8B-B14F-4D97-AF65-F5344CB8AC3E}">
        <p14:creationId xmlns:p14="http://schemas.microsoft.com/office/powerpoint/2010/main" val="3718830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smtClean="0"/>
              <a:t>L5</a:t>
            </a:r>
            <a:r>
              <a:rPr lang="ja-JP" altLang="ja-JP" dirty="0" smtClean="0"/>
              <a:t>階には、日本語雑誌のタイトルが</a:t>
            </a:r>
            <a:r>
              <a:rPr lang="en-US" altLang="ja-JP" dirty="0" smtClean="0"/>
              <a:t>To</a:t>
            </a:r>
            <a:r>
              <a:rPr lang="ja-JP" altLang="ja-JP" dirty="0" smtClean="0"/>
              <a:t>から後の物と</a:t>
            </a:r>
            <a:r>
              <a:rPr lang="en-US" altLang="ja-JP" dirty="0" smtClean="0"/>
              <a:t>1975</a:t>
            </a:r>
            <a:r>
              <a:rPr lang="ja-JP" altLang="ja-JP" dirty="0" smtClean="0"/>
              <a:t>年以降に発行された外国語雑誌がタイトルのアルファベット順に並べてあります。</a:t>
            </a:r>
            <a:endParaRPr lang="en-US" altLang="ja-JP" dirty="0" smtClean="0"/>
          </a:p>
          <a:p>
            <a:pPr marL="171450" indent="-171450">
              <a:buFont typeface="Arial" panose="020B0604020202020204" pitchFamily="34" charset="0"/>
              <a:buChar char="•"/>
            </a:pPr>
            <a:r>
              <a:rPr lang="en-US" altLang="ja-JP" dirty="0" smtClean="0"/>
              <a:t>1974</a:t>
            </a:r>
            <a:r>
              <a:rPr lang="ja-JP" altLang="ja-JP" dirty="0" smtClean="0"/>
              <a:t>年以前の外国語雑誌は</a:t>
            </a:r>
            <a:r>
              <a:rPr lang="en-US" altLang="ja-JP" dirty="0" smtClean="0"/>
              <a:t>L1</a:t>
            </a:r>
            <a:r>
              <a:rPr lang="ja-JP" altLang="ja-JP" dirty="0" smtClean="0"/>
              <a:t>階書庫にあります。</a:t>
            </a:r>
            <a:endParaRPr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lang="ja-JP" altLang="en-US" smtClean="0"/>
              <a:pPr/>
              <a:t>12</a:t>
            </a:fld>
            <a:endParaRPr lang="ja-JP" altLang="en-US"/>
          </a:p>
        </p:txBody>
      </p:sp>
      <p:sp>
        <p:nvSpPr>
          <p:cNvPr id="7" name="スライド イメージ プレースホルダー 6"/>
          <p:cNvSpPr>
            <a:spLocks noGrp="1" noRot="1" noChangeAspect="1"/>
          </p:cNvSpPr>
          <p:nvPr>
            <p:ph type="sldImg"/>
          </p:nvPr>
        </p:nvSpPr>
        <p:spPr>
          <a:xfrm>
            <a:off x="1025525" y="355600"/>
            <a:ext cx="5748338" cy="4311650"/>
          </a:xfrm>
        </p:spPr>
      </p:sp>
    </p:spTree>
    <p:extLst>
      <p:ext uri="{BB962C8B-B14F-4D97-AF65-F5344CB8AC3E}">
        <p14:creationId xmlns:p14="http://schemas.microsoft.com/office/powerpoint/2010/main" val="52473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smtClean="0"/>
              <a:t>L4</a:t>
            </a:r>
            <a:r>
              <a:rPr lang="ja-JP" altLang="ja-JP" dirty="0" smtClean="0"/>
              <a:t>階の右側には、判例室・参考資料室があります。判例室・参考資料室には、日本の判例類と参考図書があります。</a:t>
            </a:r>
            <a:r>
              <a:rPr lang="ja-JP" altLang="en-US" dirty="0" smtClean="0"/>
              <a:t>奥には私費用コピー機（プリペイドカード式）が</a:t>
            </a:r>
            <a:r>
              <a:rPr lang="en-US" altLang="ja-JP" dirty="0" smtClean="0"/>
              <a:t>1</a:t>
            </a:r>
            <a:r>
              <a:rPr lang="ja-JP" altLang="en-US" dirty="0" smtClean="0"/>
              <a:t>台あります。</a:t>
            </a:r>
            <a:endParaRPr lang="en-US" altLang="ja-JP" dirty="0" smtClean="0"/>
          </a:p>
          <a:p>
            <a:pPr marL="171450" indent="-171450">
              <a:buFont typeface="Arial" panose="020B0604020202020204" pitchFamily="34" charset="0"/>
              <a:buChar char="•"/>
            </a:pPr>
            <a:r>
              <a:rPr lang="ja-JP" altLang="ja-JP" dirty="0" smtClean="0"/>
              <a:t>左側の目録カードコーナーの奥に、共同利用端末とプリンタ</a:t>
            </a:r>
            <a:r>
              <a:rPr lang="ja-JP" altLang="en-US" dirty="0" smtClean="0"/>
              <a:t>が</a:t>
            </a:r>
            <a:r>
              <a:rPr lang="ja-JP" altLang="ja-JP" dirty="0" smtClean="0"/>
              <a:t>設置されています。</a:t>
            </a:r>
            <a:endParaRPr lang="en-US" altLang="ja-JP" dirty="0" smtClean="0"/>
          </a:p>
          <a:p>
            <a:pPr marL="171450" indent="-171450">
              <a:buFont typeface="Arial" panose="020B0604020202020204" pitchFamily="34" charset="0"/>
              <a:buChar char="•"/>
            </a:pPr>
            <a:r>
              <a:rPr lang="ja-JP" altLang="ja-JP" dirty="0" smtClean="0"/>
              <a:t>自習室の端末同様に</a:t>
            </a:r>
            <a:r>
              <a:rPr lang="en-US" altLang="ja-JP" dirty="0" smtClean="0"/>
              <a:t>ECCS</a:t>
            </a:r>
            <a:r>
              <a:rPr lang="ja-JP" altLang="ja-JP" dirty="0" smtClean="0"/>
              <a:t>利用権付与済みの</a:t>
            </a:r>
            <a:r>
              <a:rPr lang="en-US" altLang="ja-JP" dirty="0" err="1" smtClean="0"/>
              <a:t>UTokyo</a:t>
            </a:r>
            <a:r>
              <a:rPr lang="en-US" altLang="ja-JP" dirty="0" smtClean="0"/>
              <a:t> Account</a:t>
            </a:r>
            <a:r>
              <a:rPr lang="ja-JP" altLang="ja-JP" dirty="0" smtClean="0"/>
              <a:t>でログインしデータベースの検索や閲覧ができます。プリンタはプリペイドカードだけでなく、</a:t>
            </a:r>
            <a:r>
              <a:rPr lang="en-US" altLang="ja-JP" dirty="0" smtClean="0"/>
              <a:t>SUICA</a:t>
            </a:r>
            <a:r>
              <a:rPr lang="ja-JP" altLang="ja-JP" dirty="0" err="1" smtClean="0"/>
              <a:t>、</a:t>
            </a:r>
            <a:r>
              <a:rPr lang="en-US" altLang="ja-JP" dirty="0" smtClean="0"/>
              <a:t>PASMO</a:t>
            </a:r>
            <a:r>
              <a:rPr lang="ja-JP" altLang="ja-JP" dirty="0" smtClean="0"/>
              <a:t>などの交通系電子マネーでの支払いも可能です。</a:t>
            </a:r>
            <a:endParaRPr lang="en-US" altLang="ja-JP" dirty="0" smtClean="0"/>
          </a:p>
          <a:p>
            <a:pPr marL="171450" indent="-171450">
              <a:buFont typeface="Arial" panose="020B0604020202020204" pitchFamily="34" charset="0"/>
              <a:buChar char="•"/>
            </a:pPr>
            <a:r>
              <a:rPr lang="ja-JP" altLang="ja-JP" dirty="0" smtClean="0"/>
              <a:t>なお、プリペイドカードや</a:t>
            </a:r>
            <a:r>
              <a:rPr lang="en-US" altLang="ja-JP" dirty="0" smtClean="0"/>
              <a:t>IC</a:t>
            </a:r>
            <a:r>
              <a:rPr lang="ja-JP" altLang="ja-JP" dirty="0" smtClean="0"/>
              <a:t>カードの取り出しは、必ず画面の指示に従ってください。手で引き抜くことはエラーの原因となります。</a:t>
            </a:r>
            <a:endParaRPr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lang="ja-JP" altLang="en-US" smtClean="0"/>
              <a:pPr/>
              <a:t>13</a:t>
            </a:fld>
            <a:endParaRPr lang="ja-JP" altLang="en-US"/>
          </a:p>
        </p:txBody>
      </p:sp>
      <p:sp>
        <p:nvSpPr>
          <p:cNvPr id="7" name="スライド イメージ プレースホルダー 6"/>
          <p:cNvSpPr>
            <a:spLocks noGrp="1" noRot="1" noChangeAspect="1"/>
          </p:cNvSpPr>
          <p:nvPr>
            <p:ph type="sldImg"/>
          </p:nvPr>
        </p:nvSpPr>
        <p:spPr>
          <a:xfrm>
            <a:off x="1025525" y="355600"/>
            <a:ext cx="5748338" cy="4311650"/>
          </a:xfrm>
        </p:spPr>
      </p:sp>
    </p:spTree>
    <p:extLst>
      <p:ext uri="{BB962C8B-B14F-4D97-AF65-F5344CB8AC3E}">
        <p14:creationId xmlns:p14="http://schemas.microsoft.com/office/powerpoint/2010/main" val="1454629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smtClean="0"/>
              <a:t>L4</a:t>
            </a:r>
            <a:r>
              <a:rPr lang="ja-JP" altLang="ja-JP" dirty="0" smtClean="0"/>
              <a:t>階から</a:t>
            </a:r>
            <a:r>
              <a:rPr lang="en-US" altLang="ja-JP" dirty="0" smtClean="0"/>
              <a:t>L1</a:t>
            </a:r>
            <a:r>
              <a:rPr lang="ja-JP" altLang="ja-JP" dirty="0" smtClean="0"/>
              <a:t>階まで書庫があります。書庫に入るときは、カードリーダに学生証を当ててください。</a:t>
            </a:r>
            <a:endParaRPr lang="en-US" altLang="ja-JP" dirty="0" smtClean="0"/>
          </a:p>
          <a:p>
            <a:pPr marL="171450" indent="-171450">
              <a:buFont typeface="Arial" panose="020B0604020202020204" pitchFamily="34" charset="0"/>
              <a:buChar char="•"/>
            </a:pPr>
            <a:r>
              <a:rPr lang="ja-JP" altLang="ja-JP" dirty="0" smtClean="0"/>
              <a:t>書庫から出るときは、サムターンを回してドアを開けてください。</a:t>
            </a:r>
          </a:p>
        </p:txBody>
      </p:sp>
      <p:sp>
        <p:nvSpPr>
          <p:cNvPr id="4" name="スライド番号プレースホルダー 3"/>
          <p:cNvSpPr>
            <a:spLocks noGrp="1"/>
          </p:cNvSpPr>
          <p:nvPr>
            <p:ph type="sldNum" sz="quarter" idx="10"/>
          </p:nvPr>
        </p:nvSpPr>
        <p:spPr/>
        <p:txBody>
          <a:bodyPr/>
          <a:lstStyle/>
          <a:p>
            <a:fld id="{D3055AB4-AA4A-4249-B915-E9F18B694B3B}" type="slidenum">
              <a:rPr lang="ja-JP" altLang="en-US" smtClean="0"/>
              <a:pPr/>
              <a:t>14</a:t>
            </a:fld>
            <a:endParaRPr lang="ja-JP" altLang="en-US"/>
          </a:p>
        </p:txBody>
      </p:sp>
      <p:sp>
        <p:nvSpPr>
          <p:cNvPr id="7" name="スライド イメージ プレースホルダー 6"/>
          <p:cNvSpPr>
            <a:spLocks noGrp="1" noRot="1" noChangeAspect="1"/>
          </p:cNvSpPr>
          <p:nvPr>
            <p:ph type="sldImg"/>
          </p:nvPr>
        </p:nvSpPr>
        <p:spPr>
          <a:xfrm>
            <a:off x="1025525" y="355600"/>
            <a:ext cx="5748338" cy="4311650"/>
          </a:xfrm>
        </p:spPr>
      </p:sp>
    </p:spTree>
    <p:extLst>
      <p:ext uri="{BB962C8B-B14F-4D97-AF65-F5344CB8AC3E}">
        <p14:creationId xmlns:p14="http://schemas.microsoft.com/office/powerpoint/2010/main" val="148670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ja-JP" altLang="ja-JP" dirty="0" smtClean="0"/>
              <a:t>図書は集密書庫に配架されています。</a:t>
            </a:r>
            <a:endParaRPr lang="en-US" altLang="ja-JP" dirty="0" smtClean="0"/>
          </a:p>
          <a:p>
            <a:pPr marL="171450" indent="-171450">
              <a:buFont typeface="Arial" panose="020B0604020202020204" pitchFamily="34" charset="0"/>
              <a:buChar char="•"/>
            </a:pPr>
            <a:r>
              <a:rPr lang="en-US" altLang="ja-JP" dirty="0" smtClean="0"/>
              <a:t>OPAC</a:t>
            </a:r>
            <a:r>
              <a:rPr lang="ja-JP" altLang="ja-JP" dirty="0" smtClean="0"/>
              <a:t>で検索した時に、</a:t>
            </a:r>
            <a:r>
              <a:rPr lang="ja-JP" altLang="en-US" dirty="0" smtClean="0"/>
              <a:t>配架場所</a:t>
            </a:r>
            <a:r>
              <a:rPr lang="ja-JP" altLang="ja-JP" dirty="0" smtClean="0"/>
              <a:t>が「法・図」と表示されます。</a:t>
            </a:r>
            <a:endParaRPr lang="en-US" altLang="ja-JP" dirty="0" smtClean="0"/>
          </a:p>
          <a:p>
            <a:pPr marL="171450" indent="-171450">
              <a:buFont typeface="Arial" panose="020B0604020202020204" pitchFamily="34" charset="0"/>
              <a:buChar char="•"/>
            </a:pPr>
            <a:r>
              <a:rPr lang="ja-JP" altLang="ja-JP" dirty="0" smtClean="0"/>
              <a:t>各書架に図書の請求記号が表示してありますので、利用したい図書が配架されている書架を開けて取り出してください。</a:t>
            </a:r>
            <a:endParaRPr lang="en-US" altLang="ja-JP" dirty="0"/>
          </a:p>
        </p:txBody>
      </p:sp>
      <p:sp>
        <p:nvSpPr>
          <p:cNvPr id="4" name="スライド番号プレースホルダー 3"/>
          <p:cNvSpPr>
            <a:spLocks noGrp="1"/>
          </p:cNvSpPr>
          <p:nvPr>
            <p:ph type="sldNum" sz="quarter" idx="10"/>
          </p:nvPr>
        </p:nvSpPr>
        <p:spPr/>
        <p:txBody>
          <a:bodyPr/>
          <a:lstStyle/>
          <a:p>
            <a:fld id="{D3055AB4-AA4A-4249-B915-E9F18B694B3B}" type="slidenum">
              <a:rPr lang="ja-JP" altLang="en-US" smtClean="0"/>
              <a:pPr/>
              <a:t>15</a:t>
            </a:fld>
            <a:endParaRPr lang="ja-JP" altLang="en-US"/>
          </a:p>
        </p:txBody>
      </p:sp>
      <p:sp>
        <p:nvSpPr>
          <p:cNvPr id="7" name="スライド イメージ プレースホルダー 6"/>
          <p:cNvSpPr>
            <a:spLocks noGrp="1" noRot="1" noChangeAspect="1"/>
          </p:cNvSpPr>
          <p:nvPr>
            <p:ph type="sldImg"/>
          </p:nvPr>
        </p:nvSpPr>
        <p:spPr>
          <a:xfrm>
            <a:off x="1025525" y="355600"/>
            <a:ext cx="5748338" cy="4311650"/>
          </a:xfrm>
        </p:spPr>
      </p:sp>
    </p:spTree>
    <p:extLst>
      <p:ext uri="{BB962C8B-B14F-4D97-AF65-F5344CB8AC3E}">
        <p14:creationId xmlns:p14="http://schemas.microsoft.com/office/powerpoint/2010/main" val="3563584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ja-JP" altLang="ja-JP" dirty="0" smtClean="0"/>
              <a:t>法</a:t>
            </a:r>
            <a:r>
              <a:rPr lang="en-US" altLang="ja-JP" dirty="0" smtClean="0"/>
              <a:t>3</a:t>
            </a:r>
            <a:r>
              <a:rPr lang="ja-JP" altLang="en-US" dirty="0" smtClean="0"/>
              <a:t>号館</a:t>
            </a:r>
            <a:r>
              <a:rPr lang="en-US" altLang="ja-JP" dirty="0" smtClean="0"/>
              <a:t>1</a:t>
            </a:r>
            <a:r>
              <a:rPr lang="ja-JP" altLang="en-US" dirty="0" smtClean="0"/>
              <a:t>階</a:t>
            </a:r>
            <a:r>
              <a:rPr lang="ja-JP" altLang="ja-JP" dirty="0" smtClean="0"/>
              <a:t>ラウンジの向い側にブックポスト</a:t>
            </a:r>
            <a:r>
              <a:rPr lang="ja-JP" altLang="en-US" dirty="0" smtClean="0"/>
              <a:t>を設置しており、こちらに</a:t>
            </a:r>
            <a:r>
              <a:rPr lang="ja-JP" altLang="ja-JP" dirty="0" smtClean="0"/>
              <a:t>資料の返却ができます。</a:t>
            </a:r>
            <a:endParaRPr lang="en-US" altLang="ja-JP" dirty="0" smtClean="0"/>
          </a:p>
          <a:p>
            <a:pPr marL="171450" indent="-171450">
              <a:buFont typeface="Arial" panose="020B0604020202020204" pitchFamily="34" charset="0"/>
              <a:buChar char="•"/>
            </a:pPr>
            <a:r>
              <a:rPr lang="ja-JP" altLang="en-US" dirty="0" smtClean="0"/>
              <a:t>ただし、貸出時にブックポスト不可と指示があった資料（劣化している資料）</a:t>
            </a:r>
            <a:r>
              <a:rPr lang="ja-JP" altLang="ja-JP" dirty="0" smtClean="0"/>
              <a:t>や他大学の資料はカウンターに返却してください。</a:t>
            </a:r>
          </a:p>
          <a:p>
            <a:endParaRPr lang="en-US" altLang="ja-JP" dirty="0" smtClean="0"/>
          </a:p>
          <a:p>
            <a:r>
              <a:rPr lang="ja-JP" altLang="ja-JP" dirty="0" smtClean="0"/>
              <a:t>以上で</a:t>
            </a:r>
            <a:r>
              <a:rPr lang="ja-JP" altLang="en-US" dirty="0" smtClean="0"/>
              <a:t>ライブラリー</a:t>
            </a:r>
            <a:r>
              <a:rPr lang="ja-JP" altLang="ja-JP" dirty="0" smtClean="0"/>
              <a:t>ツアーは終了です。ありがとうございました。</a:t>
            </a:r>
            <a:endParaRPr lang="ja-JP" altLang="ja-JP" dirty="0"/>
          </a:p>
        </p:txBody>
      </p:sp>
      <p:sp>
        <p:nvSpPr>
          <p:cNvPr id="4" name="スライド番号プレースホルダー 3"/>
          <p:cNvSpPr>
            <a:spLocks noGrp="1"/>
          </p:cNvSpPr>
          <p:nvPr>
            <p:ph type="sldNum" sz="quarter" idx="10"/>
          </p:nvPr>
        </p:nvSpPr>
        <p:spPr/>
        <p:txBody>
          <a:bodyPr/>
          <a:lstStyle/>
          <a:p>
            <a:fld id="{D3055AB4-AA4A-4249-B915-E9F18B694B3B}" type="slidenum">
              <a:rPr lang="ja-JP" altLang="en-US" smtClean="0"/>
              <a:pPr/>
              <a:t>16</a:t>
            </a:fld>
            <a:endParaRPr lang="ja-JP" altLang="en-US"/>
          </a:p>
        </p:txBody>
      </p:sp>
      <p:sp>
        <p:nvSpPr>
          <p:cNvPr id="7" name="スライド イメージ プレースホルダー 6"/>
          <p:cNvSpPr>
            <a:spLocks noGrp="1" noRot="1" noChangeAspect="1"/>
          </p:cNvSpPr>
          <p:nvPr>
            <p:ph type="sldImg"/>
          </p:nvPr>
        </p:nvSpPr>
        <p:spPr>
          <a:xfrm>
            <a:off x="1025525" y="355600"/>
            <a:ext cx="5748338" cy="4311650"/>
          </a:xfrm>
        </p:spPr>
      </p:sp>
    </p:spTree>
    <p:extLst>
      <p:ext uri="{BB962C8B-B14F-4D97-AF65-F5344CB8AC3E}">
        <p14:creationId xmlns:p14="http://schemas.microsoft.com/office/powerpoint/2010/main" val="3507291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D3055AB4-AA4A-4249-B915-E9F18B694B3B}" type="slidenum">
              <a:rPr lang="ja-JP" altLang="en-US" smtClean="0"/>
              <a:pPr/>
              <a:t>17</a:t>
            </a:fld>
            <a:endParaRPr lang="ja-JP" altLang="en-US"/>
          </a:p>
        </p:txBody>
      </p:sp>
      <p:sp>
        <p:nvSpPr>
          <p:cNvPr id="3" name="スライド イメージ プレースホルダー 2"/>
          <p:cNvSpPr>
            <a:spLocks noGrp="1" noRot="1" noChangeAspect="1"/>
          </p:cNvSpPr>
          <p:nvPr>
            <p:ph type="sldImg"/>
          </p:nvPr>
        </p:nvSpPr>
        <p:spPr>
          <a:xfrm>
            <a:off x="1025525" y="355600"/>
            <a:ext cx="7621588" cy="5716588"/>
          </a:xfrm>
        </p:spPr>
      </p:sp>
    </p:spTree>
    <p:extLst>
      <p:ext uri="{BB962C8B-B14F-4D97-AF65-F5344CB8AC3E}">
        <p14:creationId xmlns:p14="http://schemas.microsoft.com/office/powerpoint/2010/main" val="2539441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D3055AB4-AA4A-4249-B915-E9F18B694B3B}" type="slidenum">
              <a:rPr lang="ja-JP" altLang="en-US" smtClean="0"/>
              <a:pPr/>
              <a:t>18</a:t>
            </a:fld>
            <a:endParaRPr lang="ja-JP" altLang="en-US"/>
          </a:p>
        </p:txBody>
      </p:sp>
      <p:sp>
        <p:nvSpPr>
          <p:cNvPr id="6" name="スライド イメージ プレースホルダー 5"/>
          <p:cNvSpPr>
            <a:spLocks noGrp="1" noRot="1" noChangeAspect="1"/>
          </p:cNvSpPr>
          <p:nvPr>
            <p:ph type="sldImg"/>
          </p:nvPr>
        </p:nvSpPr>
        <p:spPr>
          <a:xfrm>
            <a:off x="1025525" y="355600"/>
            <a:ext cx="7620000" cy="5715000"/>
          </a:xfrm>
        </p:spPr>
      </p:sp>
    </p:spTree>
    <p:extLst>
      <p:ext uri="{BB962C8B-B14F-4D97-AF65-F5344CB8AC3E}">
        <p14:creationId xmlns:p14="http://schemas.microsoft.com/office/powerpoint/2010/main" val="3129438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5525" y="355600"/>
            <a:ext cx="5748338" cy="4311650"/>
          </a:xfrm>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総合法政専攻の皆様は、当室所蔵資料の閲覧、複写、当日貸出、研究室までの持ち出しが可能です</a:t>
            </a:r>
            <a:r>
              <a:rPr kumimoji="1" lang="ja-JP" altLang="en-US" dirty="0" smtClean="0"/>
              <a:t>。</a:t>
            </a:r>
            <a:endParaRPr kumimoji="1" lang="en-US" altLang="ja-JP" dirty="0" smtClean="0"/>
          </a:p>
          <a:p>
            <a:pPr marL="171450" indent="-171450">
              <a:buFont typeface="Arial" panose="020B0604020202020204" pitchFamily="34" charset="0"/>
              <a:buChar char="•"/>
            </a:pPr>
            <a:r>
              <a:rPr kumimoji="1" lang="ja-JP" altLang="en-US" dirty="0" smtClean="0"/>
              <a:t>書庫</a:t>
            </a:r>
            <a:r>
              <a:rPr kumimoji="1" lang="ja-JP" altLang="en-US" dirty="0"/>
              <a:t>に入ることもできますので、ご自身で本をお探しいただけます</a:t>
            </a:r>
            <a:r>
              <a:rPr kumimoji="1" lang="ja-JP" altLang="en-US" dirty="0" smtClean="0"/>
              <a:t>。</a:t>
            </a:r>
            <a:endParaRPr kumimoji="1" lang="en-US" altLang="ja-JP" dirty="0" smtClean="0"/>
          </a:p>
          <a:p>
            <a:pPr marL="171450" indent="-171450">
              <a:buFont typeface="Arial" panose="020B0604020202020204" pitchFamily="34" charset="0"/>
              <a:buChar char="•"/>
            </a:pPr>
            <a:r>
              <a:rPr kumimoji="1" lang="ja-JP" altLang="en-US" dirty="0" smtClean="0"/>
              <a:t>また</a:t>
            </a:r>
            <a:r>
              <a:rPr kumimoji="1" lang="ja-JP" altLang="en-US" dirty="0"/>
              <a:t>、他館からの図書や文献複写物の取り寄せも出来ます。</a:t>
            </a:r>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2</a:t>
            </a:fld>
            <a:endParaRPr kumimoji="1" lang="ja-JP" altLang="en-US"/>
          </a:p>
        </p:txBody>
      </p:sp>
    </p:spTree>
    <p:extLst>
      <p:ext uri="{BB962C8B-B14F-4D97-AF65-F5344CB8AC3E}">
        <p14:creationId xmlns:p14="http://schemas.microsoft.com/office/powerpoint/2010/main" val="153831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ja-JP" altLang="ja-JP" dirty="0" smtClean="0"/>
              <a:t>こちらが法学部研究室図書室のカウンターです。図書室に入る際は、必ず学生証を見せて入室してください。</a:t>
            </a:r>
            <a:r>
              <a:rPr lang="ja-JP" altLang="en-US" dirty="0" smtClean="0"/>
              <a:t>また、入退室時刻の記録をお願いします。</a:t>
            </a:r>
            <a:endParaRPr lang="en-US" altLang="ja-JP" dirty="0" smtClean="0"/>
          </a:p>
          <a:p>
            <a:pPr marL="171450" indent="-171450">
              <a:buFont typeface="Arial" panose="020B0604020202020204" pitchFamily="34" charset="0"/>
              <a:buChar char="•"/>
            </a:pPr>
            <a:r>
              <a:rPr lang="ja-JP" altLang="ja-JP" dirty="0" smtClean="0"/>
              <a:t>法</a:t>
            </a:r>
            <a:r>
              <a:rPr lang="en-US" altLang="ja-JP" dirty="0" smtClean="0"/>
              <a:t>3</a:t>
            </a:r>
            <a:r>
              <a:rPr lang="ja-JP" altLang="ja-JP" dirty="0" smtClean="0"/>
              <a:t>号館の</a:t>
            </a:r>
            <a:r>
              <a:rPr lang="en-US" altLang="ja-JP" dirty="0" smtClean="0"/>
              <a:t>4</a:t>
            </a:r>
            <a:r>
              <a:rPr lang="ja-JP" altLang="ja-JP" dirty="0" smtClean="0"/>
              <a:t>階に図書室入口がありますが、図書室エリアでは</a:t>
            </a:r>
            <a:r>
              <a:rPr lang="en-US" altLang="ja-JP" dirty="0" smtClean="0"/>
              <a:t>L6</a:t>
            </a:r>
            <a:r>
              <a:rPr lang="ja-JP" altLang="ja-JP" dirty="0" smtClean="0"/>
              <a:t>階と呼びます。図書室は</a:t>
            </a:r>
            <a:r>
              <a:rPr lang="en-US" altLang="ja-JP" dirty="0" smtClean="0"/>
              <a:t>L6</a:t>
            </a:r>
            <a:r>
              <a:rPr lang="ja-JP" altLang="ja-JP" dirty="0" smtClean="0"/>
              <a:t>階から</a:t>
            </a:r>
            <a:r>
              <a:rPr lang="en-US" altLang="ja-JP" dirty="0" smtClean="0"/>
              <a:t>L1</a:t>
            </a:r>
            <a:r>
              <a:rPr lang="ja-JP" altLang="ja-JP" dirty="0" smtClean="0"/>
              <a:t>階までの</a:t>
            </a:r>
            <a:r>
              <a:rPr lang="en-US" altLang="ja-JP" dirty="0" smtClean="0"/>
              <a:t>6</a:t>
            </a:r>
            <a:r>
              <a:rPr lang="ja-JP" altLang="ja-JP" dirty="0" smtClean="0"/>
              <a:t>階層になっています。</a:t>
            </a:r>
            <a:endParaRPr lang="en-US" altLang="ja-JP" dirty="0" smtClean="0"/>
          </a:p>
          <a:p>
            <a:pPr marL="171450" indent="-171450">
              <a:buFont typeface="Arial" panose="020B0604020202020204" pitchFamily="34" charset="0"/>
              <a:buChar char="•"/>
            </a:pPr>
            <a:r>
              <a:rPr lang="ja-JP" altLang="ja-JP" dirty="0" smtClean="0"/>
              <a:t>図書室の開室時間は、</a:t>
            </a:r>
            <a:r>
              <a:rPr lang="ja-JP" altLang="en-US" dirty="0" smtClean="0"/>
              <a:t>平日</a:t>
            </a:r>
            <a:r>
              <a:rPr lang="en-US" altLang="ja-JP" dirty="0" smtClean="0"/>
              <a:t>9</a:t>
            </a:r>
            <a:r>
              <a:rPr lang="ja-JP" altLang="en-US" dirty="0" smtClean="0"/>
              <a:t>時から</a:t>
            </a:r>
            <a:r>
              <a:rPr lang="en-US" altLang="ja-JP" dirty="0" smtClean="0"/>
              <a:t>21</a:t>
            </a:r>
            <a:r>
              <a:rPr lang="ja-JP" altLang="en-US" dirty="0" smtClean="0"/>
              <a:t>時まで。土曜日は</a:t>
            </a:r>
            <a:r>
              <a:rPr lang="en-US" altLang="ja-JP" dirty="0" smtClean="0"/>
              <a:t>9</a:t>
            </a:r>
            <a:r>
              <a:rPr lang="ja-JP" altLang="en-US" dirty="0" smtClean="0"/>
              <a:t>時から</a:t>
            </a:r>
            <a:r>
              <a:rPr lang="en-US" altLang="ja-JP" dirty="0" smtClean="0"/>
              <a:t>17</a:t>
            </a:r>
            <a:r>
              <a:rPr lang="ja-JP" altLang="en-US" dirty="0" smtClean="0"/>
              <a:t>時</a:t>
            </a:r>
            <a:r>
              <a:rPr lang="en-US" altLang="ja-JP" dirty="0" smtClean="0"/>
              <a:t>30</a:t>
            </a:r>
            <a:r>
              <a:rPr lang="ja-JP" altLang="en-US" dirty="0" smtClean="0"/>
              <a:t>分の開室です。</a:t>
            </a:r>
            <a:endParaRPr lang="en-US" altLang="ja-JP" dirty="0" smtClean="0"/>
          </a:p>
          <a:p>
            <a:pPr marL="171450" indent="-171450">
              <a:buFont typeface="Arial" panose="020B0604020202020204" pitchFamily="34" charset="0"/>
              <a:buChar char="•"/>
            </a:pPr>
            <a:r>
              <a:rPr lang="ja-JP" altLang="en-US" dirty="0" smtClean="0"/>
              <a:t>毎月</a:t>
            </a:r>
            <a:r>
              <a:rPr lang="en-US" altLang="ja-JP" dirty="0" smtClean="0"/>
              <a:t>1</a:t>
            </a:r>
            <a:r>
              <a:rPr lang="ja-JP" altLang="en-US" dirty="0" smtClean="0"/>
              <a:t>回、書架点検日に伴う閉室日がある他、状況によって開室時間が変更となる可能性もありますので、最新情報は、図書室</a:t>
            </a:r>
            <a:r>
              <a:rPr lang="en-US" altLang="ja-JP" dirty="0" smtClean="0"/>
              <a:t>Web</a:t>
            </a:r>
            <a:r>
              <a:rPr lang="ja-JP" altLang="en-US" dirty="0" smtClean="0"/>
              <a:t>サイトをご確認ください。</a:t>
            </a:r>
            <a:endParaRPr lang="en-US" altLang="ja-JP" dirty="0" smtClean="0"/>
          </a:p>
          <a:p>
            <a:pPr marL="171450" indent="-171450">
              <a:buFont typeface="Arial" panose="020B0604020202020204" pitchFamily="34" charset="0"/>
              <a:buChar char="•"/>
            </a:pPr>
            <a:r>
              <a:rPr lang="ja-JP" altLang="ja-JP" dirty="0" smtClean="0"/>
              <a:t>図書室内は飲食禁止です。携帯電話の通話もご遠慮ください。</a:t>
            </a:r>
          </a:p>
          <a:p>
            <a:endParaRPr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lang="ja-JP" altLang="en-US" smtClean="0"/>
              <a:pPr/>
              <a:t>3</a:t>
            </a:fld>
            <a:endParaRPr lang="ja-JP" altLang="en-US"/>
          </a:p>
        </p:txBody>
      </p:sp>
      <p:sp>
        <p:nvSpPr>
          <p:cNvPr id="7" name="スライド イメージ プレースホルダー 6"/>
          <p:cNvSpPr>
            <a:spLocks noGrp="1" noRot="1" noChangeAspect="1"/>
          </p:cNvSpPr>
          <p:nvPr>
            <p:ph type="sldImg"/>
          </p:nvPr>
        </p:nvSpPr>
        <p:spPr>
          <a:xfrm>
            <a:off x="1025525" y="355600"/>
            <a:ext cx="5748338" cy="4311650"/>
          </a:xfrm>
        </p:spPr>
      </p:sp>
    </p:spTree>
    <p:extLst>
      <p:ext uri="{BB962C8B-B14F-4D97-AF65-F5344CB8AC3E}">
        <p14:creationId xmlns:p14="http://schemas.microsoft.com/office/powerpoint/2010/main" val="403296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171450" lvl="0" indent="-171450">
              <a:buFont typeface="Arial" panose="020B0604020202020204" pitchFamily="34" charset="0"/>
              <a:buChar char="•"/>
            </a:pPr>
            <a:r>
              <a:rPr lang="ja-JP" altLang="en-US" dirty="0" smtClean="0"/>
              <a:t>新型コロナウイルス感染症対応に伴う対応として、入退室時間を記録していただいています。</a:t>
            </a:r>
            <a:endParaRPr lang="en-US" altLang="ja-JP" dirty="0" smtClean="0"/>
          </a:p>
          <a:p>
            <a:pPr marL="171450" lvl="0" indent="-171450">
              <a:buFont typeface="Arial" panose="020B0604020202020204" pitchFamily="34" charset="0"/>
              <a:buChar char="•"/>
            </a:pPr>
            <a:r>
              <a:rPr lang="ja-JP" altLang="en-US" dirty="0" smtClean="0"/>
              <a:t>カウンター前のタブレット端末で、入退室時刻の記録をお願いします。</a:t>
            </a:r>
            <a:endParaRPr lang="ja-JP" altLang="ja-JP" dirty="0"/>
          </a:p>
        </p:txBody>
      </p:sp>
      <p:sp>
        <p:nvSpPr>
          <p:cNvPr id="4" name="スライド番号プレースホルダー 3"/>
          <p:cNvSpPr>
            <a:spLocks noGrp="1"/>
          </p:cNvSpPr>
          <p:nvPr>
            <p:ph type="sldNum" sz="quarter" idx="10"/>
          </p:nvPr>
        </p:nvSpPr>
        <p:spPr/>
        <p:txBody>
          <a:bodyPr/>
          <a:lstStyle/>
          <a:p>
            <a:pPr lvl="0"/>
            <a:fld id="{D3055AB4-AA4A-4249-B915-E9F18B694B3B}" type="slidenum">
              <a:rPr lang="ja-JP" altLang="en-US" noProof="0" smtClean="0"/>
              <a:pPr lvl="0"/>
              <a:t>4</a:t>
            </a:fld>
            <a:endParaRPr lang="ja-JP" altLang="en-US" noProof="0"/>
          </a:p>
        </p:txBody>
      </p:sp>
      <p:sp>
        <p:nvSpPr>
          <p:cNvPr id="7" name="スライド イメージ プレースホルダー 6"/>
          <p:cNvSpPr>
            <a:spLocks noGrp="1" noRot="1" noChangeAspect="1"/>
          </p:cNvSpPr>
          <p:nvPr>
            <p:ph type="sldImg"/>
          </p:nvPr>
        </p:nvSpPr>
        <p:spPr>
          <a:xfrm>
            <a:off x="1025525" y="355600"/>
            <a:ext cx="5748338" cy="4311650"/>
          </a:xfrm>
        </p:spPr>
      </p:sp>
    </p:spTree>
    <p:extLst>
      <p:ext uri="{BB962C8B-B14F-4D97-AF65-F5344CB8AC3E}">
        <p14:creationId xmlns:p14="http://schemas.microsoft.com/office/powerpoint/2010/main" val="3630196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ja-JP" altLang="ja-JP" dirty="0" smtClean="0"/>
              <a:t>図書室に入って右手にロッカーがあります。バッグ等はロッカーに入れて</a:t>
            </a:r>
            <a:r>
              <a:rPr lang="ja-JP" altLang="en-US" dirty="0" smtClean="0"/>
              <a:t>くだ</a:t>
            </a:r>
            <a:r>
              <a:rPr lang="ja-JP" altLang="ja-JP" dirty="0" smtClean="0"/>
              <a:t>さい。</a:t>
            </a:r>
            <a:endParaRPr lang="en-US" altLang="ja-JP" dirty="0" smtClean="0"/>
          </a:p>
          <a:p>
            <a:pPr marL="171450" indent="-171450">
              <a:buFont typeface="Arial" panose="020B0604020202020204" pitchFamily="34" charset="0"/>
              <a:buChar char="•"/>
            </a:pPr>
            <a:r>
              <a:rPr lang="ja-JP" altLang="en-US" dirty="0" smtClean="0"/>
              <a:t>貴重品などを袋に入れて持ち歩きたい方は、透明のビニールバックを用意してありますのでどうぞご利用ください。</a:t>
            </a:r>
            <a:endParaRPr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lang="ja-JP" altLang="en-US" smtClean="0"/>
              <a:pPr/>
              <a:t>5</a:t>
            </a:fld>
            <a:endParaRPr lang="ja-JP" altLang="en-US"/>
          </a:p>
        </p:txBody>
      </p:sp>
      <p:sp>
        <p:nvSpPr>
          <p:cNvPr id="7" name="スライド イメージ プレースホルダー 6"/>
          <p:cNvSpPr>
            <a:spLocks noGrp="1" noRot="1" noChangeAspect="1"/>
          </p:cNvSpPr>
          <p:nvPr>
            <p:ph type="sldImg"/>
          </p:nvPr>
        </p:nvSpPr>
        <p:spPr>
          <a:xfrm>
            <a:off x="1025525" y="355600"/>
            <a:ext cx="5748338" cy="4311650"/>
          </a:xfrm>
        </p:spPr>
      </p:sp>
    </p:spTree>
    <p:extLst>
      <p:ext uri="{BB962C8B-B14F-4D97-AF65-F5344CB8AC3E}">
        <p14:creationId xmlns:p14="http://schemas.microsoft.com/office/powerpoint/2010/main" val="1559525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ja-JP" altLang="ja-JP" dirty="0" smtClean="0"/>
              <a:t>通路の左側に閲覧室と図書室資料複写用のコピー機</a:t>
            </a:r>
            <a:r>
              <a:rPr lang="ja-JP" altLang="en-US" dirty="0" smtClean="0"/>
              <a:t>（私費用）</a:t>
            </a:r>
            <a:r>
              <a:rPr lang="ja-JP" altLang="ja-JP" dirty="0" smtClean="0"/>
              <a:t>と</a:t>
            </a:r>
            <a:r>
              <a:rPr lang="en-US" altLang="ja-JP" dirty="0" smtClean="0"/>
              <a:t>OPAC</a:t>
            </a:r>
            <a:r>
              <a:rPr lang="ja-JP" altLang="ja-JP" dirty="0" smtClean="0"/>
              <a:t>検索用端末があります。公費用コピー機のカードを使い切った後は、私費用コピー機を利用</a:t>
            </a:r>
            <a:r>
              <a:rPr lang="ja-JP" altLang="en-US" dirty="0" smtClean="0"/>
              <a:t>します。</a:t>
            </a:r>
            <a:endParaRPr lang="en-US" altLang="ja-JP" dirty="0" smtClean="0"/>
          </a:p>
          <a:p>
            <a:pPr marL="171450" indent="-171450">
              <a:buFont typeface="Arial" panose="020B0604020202020204" pitchFamily="34" charset="0"/>
              <a:buChar char="•"/>
            </a:pPr>
            <a:r>
              <a:rPr lang="ja-JP" altLang="en-US" dirty="0" smtClean="0"/>
              <a:t>私費用</a:t>
            </a:r>
            <a:r>
              <a:rPr lang="ja-JP" altLang="ja-JP" dirty="0" smtClean="0"/>
              <a:t>コピー機は、コピー機は、現金式とプリペイドカード式があります。</a:t>
            </a:r>
            <a:endParaRPr lang="en-US" altLang="ja-JP" dirty="0" smtClean="0"/>
          </a:p>
          <a:p>
            <a:pPr marL="171450" indent="-171450">
              <a:buFont typeface="Arial" panose="020B0604020202020204" pitchFamily="34" charset="0"/>
              <a:buChar char="•"/>
            </a:pPr>
            <a:r>
              <a:rPr lang="ja-JP" altLang="ja-JP" dirty="0" smtClean="0"/>
              <a:t>図書や雑誌をコピーできる範囲は著作権法で定められていますので、コピーを取る前に文献複写申込書に記入して、資料と一緒にカウンターに持ってきてください。コピー料金はモノクロ</a:t>
            </a:r>
            <a:r>
              <a:rPr lang="en-US" altLang="ja-JP" dirty="0" smtClean="0"/>
              <a:t>10</a:t>
            </a:r>
            <a:r>
              <a:rPr lang="ja-JP" altLang="ja-JP" dirty="0" smtClean="0"/>
              <a:t>円、カラー</a:t>
            </a:r>
            <a:r>
              <a:rPr lang="en-US" altLang="ja-JP" dirty="0" smtClean="0"/>
              <a:t>50</a:t>
            </a:r>
            <a:r>
              <a:rPr lang="ja-JP" altLang="ja-JP" dirty="0" smtClean="0"/>
              <a:t>円です。</a:t>
            </a:r>
            <a:endParaRPr lang="en-US" altLang="ja-JP" dirty="0" smtClean="0"/>
          </a:p>
          <a:p>
            <a:pPr marL="171450" indent="-171450">
              <a:buFont typeface="Arial" panose="020B0604020202020204" pitchFamily="34" charset="0"/>
              <a:buChar char="•"/>
            </a:pPr>
            <a:r>
              <a:rPr lang="ja-JP" altLang="en-US" dirty="0" smtClean="0"/>
              <a:t>閲覧席では、</a:t>
            </a:r>
            <a:r>
              <a:rPr lang="ja-JP" altLang="ja-JP" dirty="0" smtClean="0"/>
              <a:t>無線</a:t>
            </a:r>
            <a:r>
              <a:rPr lang="en-US" altLang="ja-JP" dirty="0" smtClean="0"/>
              <a:t>LAN</a:t>
            </a:r>
            <a:r>
              <a:rPr lang="ja-JP" altLang="ja-JP" dirty="0" smtClean="0"/>
              <a:t>（</a:t>
            </a:r>
            <a:r>
              <a:rPr lang="en-US" altLang="ja-JP" dirty="0" err="1" smtClean="0"/>
              <a:t>UTokyo</a:t>
            </a:r>
            <a:r>
              <a:rPr lang="en-US" altLang="ja-JP" dirty="0" smtClean="0"/>
              <a:t> </a:t>
            </a:r>
            <a:r>
              <a:rPr lang="en-US" altLang="ja-JP" dirty="0" err="1" smtClean="0"/>
              <a:t>WiFi</a:t>
            </a:r>
            <a:r>
              <a:rPr lang="ja-JP" altLang="ja-JP" dirty="0" smtClean="0"/>
              <a:t>）が利用できます。窓側の席の上には、持ち込みの</a:t>
            </a:r>
            <a:r>
              <a:rPr lang="en-US" altLang="ja-JP" dirty="0" smtClean="0"/>
              <a:t>PC</a:t>
            </a:r>
            <a:r>
              <a:rPr lang="ja-JP" altLang="ja-JP" dirty="0" smtClean="0"/>
              <a:t>用</a:t>
            </a:r>
            <a:r>
              <a:rPr lang="ja-JP" altLang="en-US" dirty="0" smtClean="0"/>
              <a:t>の</a:t>
            </a:r>
            <a:r>
              <a:rPr lang="ja-JP" altLang="ja-JP" dirty="0" smtClean="0"/>
              <a:t>コンセントがあります。</a:t>
            </a:r>
            <a:endParaRPr lang="en-US" altLang="ja-JP" dirty="0" smtClean="0"/>
          </a:p>
          <a:p>
            <a:pPr marL="171450" indent="-171450">
              <a:buFont typeface="Arial" panose="020B0604020202020204" pitchFamily="34" charset="0"/>
              <a:buChar char="•"/>
            </a:pPr>
            <a:r>
              <a:rPr lang="en-US" altLang="ja-JP" dirty="0" smtClean="0"/>
              <a:t>OPAC</a:t>
            </a:r>
            <a:r>
              <a:rPr lang="ja-JP" altLang="ja-JP" dirty="0" smtClean="0"/>
              <a:t>検索用端末は各階にあります。</a:t>
            </a:r>
            <a:endParaRPr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lang="ja-JP" altLang="en-US" smtClean="0"/>
              <a:pPr/>
              <a:t>6</a:t>
            </a:fld>
            <a:endParaRPr lang="ja-JP" altLang="en-US"/>
          </a:p>
        </p:txBody>
      </p:sp>
      <p:sp>
        <p:nvSpPr>
          <p:cNvPr id="7" name="スライド イメージ プレースホルダー 6"/>
          <p:cNvSpPr>
            <a:spLocks noGrp="1" noRot="1" noChangeAspect="1"/>
          </p:cNvSpPr>
          <p:nvPr>
            <p:ph type="sldImg"/>
          </p:nvPr>
        </p:nvSpPr>
        <p:spPr>
          <a:xfrm>
            <a:off x="1025525" y="355600"/>
            <a:ext cx="5748338" cy="4311650"/>
          </a:xfrm>
        </p:spPr>
      </p:sp>
    </p:spTree>
    <p:extLst>
      <p:ext uri="{BB962C8B-B14F-4D97-AF65-F5344CB8AC3E}">
        <p14:creationId xmlns:p14="http://schemas.microsoft.com/office/powerpoint/2010/main" val="3011151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ja-JP" altLang="ja-JP" dirty="0" smtClean="0"/>
              <a:t>ロッカーの前を通り過ぎて右に曲がると日本語雑誌コーナーがあります。</a:t>
            </a:r>
            <a:r>
              <a:rPr lang="en-US" altLang="ja-JP" dirty="0" smtClean="0"/>
              <a:t>OPAC</a:t>
            </a:r>
            <a:r>
              <a:rPr lang="ja-JP" altLang="ja-JP" dirty="0" smtClean="0"/>
              <a:t>で検索した時に</a:t>
            </a:r>
            <a:r>
              <a:rPr lang="ja-JP" altLang="en-US" dirty="0" smtClean="0"/>
              <a:t>配架場所が</a:t>
            </a:r>
            <a:r>
              <a:rPr lang="ja-JP" altLang="ja-JP" dirty="0" smtClean="0"/>
              <a:t>「法・雑誌」と表示されます。</a:t>
            </a:r>
            <a:endParaRPr lang="en-US" altLang="ja-JP" dirty="0" smtClean="0"/>
          </a:p>
          <a:p>
            <a:pPr marL="171450" indent="-171450">
              <a:buFont typeface="Arial" panose="020B0604020202020204" pitchFamily="34" charset="0"/>
              <a:buChar char="•"/>
            </a:pPr>
            <a:r>
              <a:rPr lang="ja-JP" altLang="ja-JP" dirty="0" smtClean="0"/>
              <a:t>雑誌はタイトルのアルファベット順に配架されています。ただし、大学の紀要類は、雑誌のタイトルの前に大学名を付けた順番で並べてあります。</a:t>
            </a:r>
            <a:endParaRPr lang="ja-JP" altLang="ja-JP" dirty="0"/>
          </a:p>
        </p:txBody>
      </p:sp>
      <p:sp>
        <p:nvSpPr>
          <p:cNvPr id="4" name="スライド番号プレースホルダー 3"/>
          <p:cNvSpPr>
            <a:spLocks noGrp="1"/>
          </p:cNvSpPr>
          <p:nvPr>
            <p:ph type="sldNum" sz="quarter" idx="10"/>
          </p:nvPr>
        </p:nvSpPr>
        <p:spPr/>
        <p:txBody>
          <a:bodyPr/>
          <a:lstStyle/>
          <a:p>
            <a:fld id="{D3055AB4-AA4A-4249-B915-E9F18B694B3B}" type="slidenum">
              <a:rPr lang="ja-JP" altLang="en-US" smtClean="0"/>
              <a:pPr/>
              <a:t>7</a:t>
            </a:fld>
            <a:endParaRPr lang="ja-JP" altLang="en-US"/>
          </a:p>
        </p:txBody>
      </p:sp>
      <p:sp>
        <p:nvSpPr>
          <p:cNvPr id="7" name="スライド イメージ プレースホルダー 6"/>
          <p:cNvSpPr>
            <a:spLocks noGrp="1" noRot="1" noChangeAspect="1"/>
          </p:cNvSpPr>
          <p:nvPr>
            <p:ph type="sldImg"/>
          </p:nvPr>
        </p:nvSpPr>
        <p:spPr>
          <a:xfrm>
            <a:off x="1025525" y="355600"/>
            <a:ext cx="5748338" cy="4311650"/>
          </a:xfrm>
        </p:spPr>
      </p:sp>
    </p:spTree>
    <p:extLst>
      <p:ext uri="{BB962C8B-B14F-4D97-AF65-F5344CB8AC3E}">
        <p14:creationId xmlns:p14="http://schemas.microsoft.com/office/powerpoint/2010/main" val="2534038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ja-JP" altLang="ja-JP" dirty="0" smtClean="0"/>
              <a:t>日本語雑誌コーナーの奥に法科大学院図書コーナーがあります。法科大学院生がよく利用する図書や雑誌、判例集などをこちらに揃えています。</a:t>
            </a:r>
            <a:r>
              <a:rPr lang="en-US" altLang="ja-JP" dirty="0" smtClean="0"/>
              <a:t>OPAC</a:t>
            </a:r>
            <a:r>
              <a:rPr lang="ja-JP" altLang="ja-JP" dirty="0" smtClean="0"/>
              <a:t>で検索した時に</a:t>
            </a:r>
            <a:r>
              <a:rPr lang="ja-JP" altLang="en-US" dirty="0" smtClean="0"/>
              <a:t>配架場所が</a:t>
            </a:r>
            <a:r>
              <a:rPr lang="ja-JP" altLang="ja-JP" dirty="0" smtClean="0"/>
              <a:t>「法・法科」と表示されます。</a:t>
            </a:r>
            <a:endParaRPr lang="en-US" altLang="ja-JP" dirty="0" smtClean="0"/>
          </a:p>
          <a:p>
            <a:pPr marL="171450" indent="-171450">
              <a:buFont typeface="Arial" panose="020B0604020202020204" pitchFamily="34" charset="0"/>
              <a:buChar char="•"/>
            </a:pPr>
            <a:r>
              <a:rPr lang="ja-JP" altLang="en-US" dirty="0" smtClean="0"/>
              <a:t>こちらのコーナーの図書は、法科大学院生以外の皆様は、閲覧・著作権法の範囲内での複写のみ可能です。</a:t>
            </a:r>
            <a:endParaRPr lang="en-US" altLang="ja-JP" dirty="0" smtClean="0"/>
          </a:p>
          <a:p>
            <a:pPr marL="171450" indent="-171450">
              <a:buFont typeface="Arial" panose="020B0604020202020204" pitchFamily="34" charset="0"/>
              <a:buChar char="•"/>
            </a:pPr>
            <a:r>
              <a:rPr lang="ja-JP" altLang="en-US" dirty="0" smtClean="0"/>
              <a:t>研究室までの持ち出しをご希望の場合は、書庫に同じ資料がある場合がありますので、あればそちらをご利用ください。</a:t>
            </a:r>
            <a:endParaRPr lang="en-US" altLang="ja-JP" dirty="0"/>
          </a:p>
        </p:txBody>
      </p:sp>
      <p:sp>
        <p:nvSpPr>
          <p:cNvPr id="4" name="スライド番号プレースホルダー 3"/>
          <p:cNvSpPr>
            <a:spLocks noGrp="1"/>
          </p:cNvSpPr>
          <p:nvPr>
            <p:ph type="sldNum" sz="quarter" idx="10"/>
          </p:nvPr>
        </p:nvSpPr>
        <p:spPr/>
        <p:txBody>
          <a:bodyPr/>
          <a:lstStyle/>
          <a:p>
            <a:fld id="{D3055AB4-AA4A-4249-B915-E9F18B694B3B}" type="slidenum">
              <a:rPr lang="ja-JP" altLang="en-US" smtClean="0"/>
              <a:pPr/>
              <a:t>8</a:t>
            </a:fld>
            <a:endParaRPr lang="ja-JP" altLang="en-US"/>
          </a:p>
        </p:txBody>
      </p:sp>
      <p:sp>
        <p:nvSpPr>
          <p:cNvPr id="7" name="スライド イメージ プレースホルダー 6"/>
          <p:cNvSpPr>
            <a:spLocks noGrp="1" noRot="1" noChangeAspect="1"/>
          </p:cNvSpPr>
          <p:nvPr>
            <p:ph type="sldImg"/>
          </p:nvPr>
        </p:nvSpPr>
        <p:spPr>
          <a:xfrm>
            <a:off x="1025525" y="355600"/>
            <a:ext cx="5748338" cy="4311650"/>
          </a:xfrm>
        </p:spPr>
      </p:sp>
    </p:spTree>
    <p:extLst>
      <p:ext uri="{BB962C8B-B14F-4D97-AF65-F5344CB8AC3E}">
        <p14:creationId xmlns:p14="http://schemas.microsoft.com/office/powerpoint/2010/main" val="2990906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smtClean="0"/>
              <a:t>カウンターでは</a:t>
            </a:r>
            <a:endParaRPr lang="en-US" altLang="ja-JP" dirty="0" smtClean="0"/>
          </a:p>
          <a:p>
            <a:pPr marL="171450" indent="-171450">
              <a:buFont typeface="Arial" panose="020B0604020202020204" pitchFamily="34" charset="0"/>
              <a:buChar char="•"/>
            </a:pPr>
            <a:r>
              <a:rPr lang="ja-JP" altLang="ja-JP" dirty="0" smtClean="0"/>
              <a:t>資料の一時持ち出しや取り置きの手続き</a:t>
            </a:r>
            <a:endParaRPr lang="en-US" altLang="ja-JP" dirty="0" smtClean="0"/>
          </a:p>
          <a:p>
            <a:pPr marL="171450" indent="-171450">
              <a:buFont typeface="Arial" panose="020B0604020202020204" pitchFamily="34" charset="0"/>
              <a:buChar char="•"/>
            </a:pPr>
            <a:r>
              <a:rPr lang="ja-JP" altLang="ja-JP" dirty="0" smtClean="0"/>
              <a:t>資料の探し方やデータベース関連の案内</a:t>
            </a:r>
            <a:endParaRPr lang="en-US" altLang="ja-JP" dirty="0" smtClean="0"/>
          </a:p>
          <a:p>
            <a:pPr marL="171450" indent="-171450">
              <a:buFont typeface="Arial" panose="020B0604020202020204" pitchFamily="34" charset="0"/>
              <a:buChar char="•"/>
            </a:pPr>
            <a:r>
              <a:rPr lang="en-US" altLang="ja-JP" dirty="0" err="1" smtClean="0"/>
              <a:t>MyOPAC</a:t>
            </a:r>
            <a:r>
              <a:rPr lang="ja-JP" altLang="ja-JP" dirty="0" smtClean="0"/>
              <a:t>で駒場や柏など他キャンパスにある図書を取り寄せたり、文献のコピーを取り寄せたりした場合の受け取り</a:t>
            </a:r>
            <a:endParaRPr lang="en-US" altLang="ja-JP" dirty="0" smtClean="0"/>
          </a:p>
          <a:p>
            <a:pPr marL="171450" indent="-171450">
              <a:buFont typeface="Arial" panose="020B0604020202020204" pitchFamily="34" charset="0"/>
              <a:buChar char="•"/>
            </a:pPr>
            <a:r>
              <a:rPr lang="ja-JP" altLang="ja-JP" dirty="0" smtClean="0"/>
              <a:t>他大学の図書館へ行って直接資料を見たりしたいときの紹介状発行の手続き</a:t>
            </a:r>
            <a:endParaRPr lang="en-US" altLang="ja-JP" dirty="0" smtClean="0"/>
          </a:p>
          <a:p>
            <a:r>
              <a:rPr lang="ja-JP" altLang="ja-JP" dirty="0" smtClean="0"/>
              <a:t>など様々なサービスを行っています。図書室の利用に関してわからないことがあったら、カウンターの職員にお尋ねください。</a:t>
            </a:r>
            <a:endParaRPr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lang="ja-JP" altLang="en-US" smtClean="0"/>
              <a:pPr/>
              <a:t>9</a:t>
            </a:fld>
            <a:endParaRPr lang="ja-JP" altLang="en-US"/>
          </a:p>
        </p:txBody>
      </p:sp>
      <p:sp>
        <p:nvSpPr>
          <p:cNvPr id="7" name="スライド イメージ プレースホルダー 6"/>
          <p:cNvSpPr>
            <a:spLocks noGrp="1" noRot="1" noChangeAspect="1"/>
          </p:cNvSpPr>
          <p:nvPr>
            <p:ph type="sldImg"/>
          </p:nvPr>
        </p:nvSpPr>
        <p:spPr>
          <a:xfrm>
            <a:off x="1025525" y="355600"/>
            <a:ext cx="5748338" cy="4311650"/>
          </a:xfrm>
        </p:spPr>
      </p:sp>
    </p:spTree>
    <p:extLst>
      <p:ext uri="{BB962C8B-B14F-4D97-AF65-F5344CB8AC3E}">
        <p14:creationId xmlns:p14="http://schemas.microsoft.com/office/powerpoint/2010/main" val="2461973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4B4611B-7547-4A1E-BA4A-D036A819EAC5}" type="datetime1">
              <a:rPr kumimoji="1" lang="ja-JP" altLang="en-US" smtClean="0"/>
              <a:t>2023/3/23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214027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686676-215C-4D0D-B882-223D2846321F}" type="datetime1">
              <a:rPr kumimoji="1" lang="ja-JP" altLang="en-US" smtClean="0"/>
              <a:t>2023/3/23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58168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F1FA1D2-9F4C-4EDF-9365-37FAA9887F90}" type="datetime1">
              <a:rPr kumimoji="1" lang="ja-JP" altLang="en-US" smtClean="0"/>
              <a:t>2023/3/23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50140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896D5E1-853E-4572-AA11-4D582E9E7E7C}" type="datetime1">
              <a:rPr kumimoji="1" lang="ja-JP" altLang="en-US" smtClean="0"/>
              <a:t>2023/3/23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97329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CFA2812-2840-4F24-BD3F-026EFF1101A1}" type="datetime1">
              <a:rPr kumimoji="1" lang="ja-JP" altLang="en-US" smtClean="0"/>
              <a:t>2023/3/23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145976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1A18EEF-EA05-445E-9A6F-E8C90EDC7FC0}" type="datetime1">
              <a:rPr kumimoji="1" lang="ja-JP" altLang="en-US" smtClean="0"/>
              <a:t>2023/3/23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92203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E64906-5790-4149-9B0E-A7B1EFD2B5B5}" type="datetime1">
              <a:rPr kumimoji="1" lang="ja-JP" altLang="en-US" smtClean="0"/>
              <a:t>2023/3/23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216507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6085435-03CE-44D0-AA42-71011153D186}" type="datetime1">
              <a:rPr kumimoji="1" lang="ja-JP" altLang="en-US" smtClean="0"/>
              <a:t>2023/3/23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117546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769C134-5AFB-4810-A3D4-62A03ADBE1CC}" type="datetime1">
              <a:rPr kumimoji="1" lang="ja-JP" altLang="en-US" smtClean="0"/>
              <a:t>2023/3/23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2067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F5D9EB3-8282-4DAC-9AE2-F19F2609724B}" type="datetime1">
              <a:rPr kumimoji="1" lang="ja-JP" altLang="en-US" smtClean="0"/>
              <a:t>2023/3/23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72037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944CCAC-4751-4C0A-AF78-EB047D097F2B}" type="datetime1">
              <a:rPr kumimoji="1" lang="ja-JP" altLang="en-US" smtClean="0"/>
              <a:t>2023/3/23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429088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695DD-B5D4-416A-BE83-A83039936CD4}" type="datetime1">
              <a:rPr kumimoji="1" lang="ja-JP" altLang="en-US" smtClean="0"/>
              <a:t>2023/3/23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675097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lib922\AppData\Local\Microsoft\Windows\INetCache\IE\C7R3F3NO\gahag-0061577583-2[1].png"/>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bwMode="auto">
          <a:xfrm>
            <a:off x="140054" y="116632"/>
            <a:ext cx="8829675" cy="648072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683568" y="188640"/>
            <a:ext cx="7772400" cy="1470025"/>
          </a:xfrm>
        </p:spPr>
        <p:txBody>
          <a:bodyPr/>
          <a:lstStyle/>
          <a:p>
            <a:r>
              <a:rPr kumimoji="1" lang="ja-JP" altLang="en-US" dirty="0" smtClean="0">
                <a:latin typeface="HGS明朝E" panose="02020900000000000000" pitchFamily="18" charset="-128"/>
                <a:ea typeface="HGS明朝E" panose="02020900000000000000" pitchFamily="18" charset="-128"/>
              </a:rPr>
              <a:t>ご入学おめでとうございます</a:t>
            </a:r>
            <a:endParaRPr kumimoji="1" lang="ja-JP" altLang="en-US" dirty="0">
              <a:latin typeface="HGS明朝E" panose="02020900000000000000" pitchFamily="18" charset="-128"/>
              <a:ea typeface="HGS明朝E" panose="02020900000000000000" pitchFamily="18" charset="-128"/>
            </a:endParaRP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3098" y="1464342"/>
            <a:ext cx="5433198" cy="5493050"/>
          </a:xfrm>
          <a:prstGeom prst="rect">
            <a:avLst/>
          </a:prstGeom>
          <a:effectLst>
            <a:softEdge rad="635000"/>
          </a:effectLst>
        </p:spPr>
      </p:pic>
      <p:sp>
        <p:nvSpPr>
          <p:cNvPr id="3" name="サブタイトル 2"/>
          <p:cNvSpPr>
            <a:spLocks noGrp="1"/>
          </p:cNvSpPr>
          <p:nvPr>
            <p:ph type="subTitle" idx="1"/>
          </p:nvPr>
        </p:nvSpPr>
        <p:spPr>
          <a:xfrm>
            <a:off x="1331640" y="980728"/>
            <a:ext cx="6400800" cy="1152128"/>
          </a:xfrm>
        </p:spPr>
        <p:txBody>
          <a:bodyPr anchor="ctr" anchorCtr="0"/>
          <a:lstStyle/>
          <a:p>
            <a:r>
              <a:rPr kumimoji="1" lang="ja-JP" altLang="en-US" dirty="0" smtClean="0">
                <a:solidFill>
                  <a:schemeClr val="tx1"/>
                </a:solidFill>
                <a:latin typeface="HGS明朝E" panose="02020900000000000000" pitchFamily="18" charset="-128"/>
                <a:ea typeface="HGS明朝E" panose="02020900000000000000" pitchFamily="18" charset="-128"/>
              </a:rPr>
              <a:t>ようこそ法学部研究室図書室へ</a:t>
            </a:r>
            <a:endParaRPr kumimoji="1" lang="en-US" altLang="ja-JP" dirty="0">
              <a:solidFill>
                <a:schemeClr val="tx1"/>
              </a:solidFill>
              <a:latin typeface="HGS明朝E" panose="02020900000000000000" pitchFamily="18" charset="-128"/>
              <a:ea typeface="HGS明朝E" panose="02020900000000000000" pitchFamily="18" charset="-128"/>
            </a:endParaRPr>
          </a:p>
        </p:txBody>
      </p:sp>
      <p:sp>
        <p:nvSpPr>
          <p:cNvPr id="4" name="スライド番号プレースホルダー 3"/>
          <p:cNvSpPr>
            <a:spLocks noGrp="1"/>
          </p:cNvSpPr>
          <p:nvPr>
            <p:ph type="sldNum" sz="quarter" idx="12"/>
          </p:nvPr>
        </p:nvSpPr>
        <p:spPr/>
        <p:txBody>
          <a:bodyPr/>
          <a:lstStyle/>
          <a:p>
            <a:fld id="{9BA0A725-64B8-46E5-8C64-A57C72ED8FD3}" type="slidenum">
              <a:rPr kumimoji="1" lang="ja-JP" altLang="en-US" smtClean="0"/>
              <a:t>1</a:t>
            </a:fld>
            <a:endParaRPr kumimoji="1" lang="ja-JP" altLang="en-US" dirty="0"/>
          </a:p>
        </p:txBody>
      </p:sp>
      <p:sp>
        <p:nvSpPr>
          <p:cNvPr id="5" name="テキスト ボックス 4"/>
          <p:cNvSpPr txBox="1"/>
          <p:nvPr/>
        </p:nvSpPr>
        <p:spPr>
          <a:xfrm>
            <a:off x="140054" y="116632"/>
            <a:ext cx="2808312" cy="369332"/>
          </a:xfrm>
          <a:prstGeom prst="rect">
            <a:avLst/>
          </a:prstGeom>
          <a:noFill/>
        </p:spPr>
        <p:txBody>
          <a:bodyPr wrap="square" rtlCol="0">
            <a:spAutoFit/>
          </a:bodyPr>
          <a:lstStyle/>
          <a:p>
            <a:r>
              <a:rPr kumimoji="1" lang="ja-JP" altLang="en-US" b="1" i="1" dirty="0">
                <a:solidFill>
                  <a:srgbClr val="92D050"/>
                </a:solidFill>
                <a:latin typeface="游ゴシック Medium" panose="020B0500000000000000" pitchFamily="50" charset="-128"/>
                <a:ea typeface="游ゴシック Medium" panose="020B0500000000000000" pitchFamily="50" charset="-128"/>
              </a:rPr>
              <a:t>総合法政専攻の皆様へ</a:t>
            </a:r>
          </a:p>
        </p:txBody>
      </p:sp>
      <p:sp>
        <p:nvSpPr>
          <p:cNvPr id="7" name="テキスト ボックス 6"/>
          <p:cNvSpPr txBox="1"/>
          <p:nvPr/>
        </p:nvSpPr>
        <p:spPr>
          <a:xfrm>
            <a:off x="8250796" y="64517"/>
            <a:ext cx="872008" cy="369332"/>
          </a:xfrm>
          <a:prstGeom prst="rect">
            <a:avLst/>
          </a:prstGeom>
          <a:noFill/>
        </p:spPr>
        <p:txBody>
          <a:bodyPr wrap="square" rtlCol="0">
            <a:spAutoFit/>
          </a:bodyPr>
          <a:lstStyle/>
          <a:p>
            <a:r>
              <a:rPr kumimoji="1" lang="en-US" altLang="ja-JP" dirty="0" smtClean="0"/>
              <a:t>2023.4</a:t>
            </a:r>
            <a:endParaRPr kumimoji="1" lang="ja-JP" altLang="en-US" dirty="0"/>
          </a:p>
        </p:txBody>
      </p:sp>
    </p:spTree>
    <p:extLst>
      <p:ext uri="{BB962C8B-B14F-4D97-AF65-F5344CB8AC3E}">
        <p14:creationId xmlns:p14="http://schemas.microsoft.com/office/powerpoint/2010/main" val="2161555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066130"/>
          </a:xfrm>
        </p:spPr>
        <p:txBody>
          <a:bodyPr>
            <a:normAutofit fontScale="90000"/>
          </a:bodyPr>
          <a:lstStyle/>
          <a:p>
            <a:r>
              <a:rPr lang="ja-JP" altLang="en-US" dirty="0" smtClean="0">
                <a:latin typeface="游ゴシック Medium" panose="020B0500000000000000" pitchFamily="50" charset="-128"/>
                <a:ea typeface="游ゴシック Medium" panose="020B0500000000000000" pitchFamily="50" charset="-128"/>
              </a:rPr>
              <a:t>外国法令判例資料室＆</a:t>
            </a:r>
            <a:r>
              <a:rPr lang="en-US" altLang="ja-JP" dirty="0" smtClean="0">
                <a:latin typeface="游ゴシック Medium" panose="020B0500000000000000" pitchFamily="50" charset="-128"/>
                <a:ea typeface="游ゴシック Medium" panose="020B0500000000000000" pitchFamily="50" charset="-128"/>
              </a:rPr>
              <a:t/>
            </a:r>
            <a:br>
              <a:rPr lang="en-US" altLang="ja-JP" dirty="0" smtClean="0">
                <a:latin typeface="游ゴシック Medium" panose="020B0500000000000000" pitchFamily="50" charset="-128"/>
                <a:ea typeface="游ゴシック Medium" panose="020B0500000000000000" pitchFamily="50" charset="-128"/>
              </a:rPr>
            </a:br>
            <a:r>
              <a:rPr lang="ja-JP" altLang="en-US" dirty="0" smtClean="0">
                <a:latin typeface="游ゴシック Medium" panose="020B0500000000000000" pitchFamily="50" charset="-128"/>
                <a:ea typeface="游ゴシック Medium" panose="020B0500000000000000" pitchFamily="50" charset="-128"/>
              </a:rPr>
              <a:t>日本語雑誌コーナー（続き）</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1827" y="1600200"/>
            <a:ext cx="6060346" cy="4525963"/>
          </a:xfrm>
        </p:spPr>
      </p:pic>
      <p:sp>
        <p:nvSpPr>
          <p:cNvPr id="5" name="四角形吹き出し 4"/>
          <p:cNvSpPr/>
          <p:nvPr/>
        </p:nvSpPr>
        <p:spPr>
          <a:xfrm>
            <a:off x="377721" y="1700808"/>
            <a:ext cx="2467637" cy="864096"/>
          </a:xfrm>
          <a:prstGeom prst="wedgeRectCallout">
            <a:avLst>
              <a:gd name="adj1" fmla="val 47293"/>
              <a:gd name="adj2" fmla="val 118950"/>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外国法令判例資料室</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ＯＰＡＣの配架場所表示は</a:t>
            </a:r>
            <a:r>
              <a:rPr kumimoji="1" lang="ja-JP" altLang="en-US" sz="1400" b="1" dirty="0">
                <a:solidFill>
                  <a:srgbClr val="FF0000"/>
                </a:solidFill>
                <a:latin typeface="游ゴシック" panose="020B0400000000000000" pitchFamily="50" charset="-128"/>
                <a:ea typeface="游ゴシック" panose="020B0400000000000000" pitchFamily="50" charset="-128"/>
              </a:rPr>
              <a:t>「法・外国法」</a:t>
            </a: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6" name="四角形吹き出し 5"/>
          <p:cNvSpPr/>
          <p:nvPr/>
        </p:nvSpPr>
        <p:spPr>
          <a:xfrm>
            <a:off x="5580112" y="1600200"/>
            <a:ext cx="3115709" cy="1174827"/>
          </a:xfrm>
          <a:prstGeom prst="wedgeRectCallout">
            <a:avLst>
              <a:gd name="adj1" fmla="val 1270"/>
              <a:gd name="adj2" fmla="val 102726"/>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日本語雑誌コーナー</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lang="ja-JP" altLang="en-US" b="1" dirty="0">
                <a:solidFill>
                  <a:schemeClr val="tx1"/>
                </a:solidFill>
                <a:latin typeface="游ゴシック" panose="020B0400000000000000" pitchFamily="50" charset="-128"/>
                <a:ea typeface="游ゴシック" panose="020B0400000000000000" pitchFamily="50" charset="-128"/>
              </a:rPr>
              <a:t>（</a:t>
            </a:r>
            <a:r>
              <a:rPr lang="en-US" altLang="ja-JP" b="1" dirty="0" err="1">
                <a:solidFill>
                  <a:schemeClr val="tx1"/>
                </a:solidFill>
                <a:latin typeface="游ゴシック" panose="020B0400000000000000" pitchFamily="50" charset="-128"/>
                <a:ea typeface="游ゴシック" panose="020B0400000000000000" pitchFamily="50" charset="-128"/>
              </a:rPr>
              <a:t>Tn</a:t>
            </a:r>
            <a:r>
              <a:rPr lang="ja-JP" altLang="en-US" b="1" dirty="0">
                <a:solidFill>
                  <a:schemeClr val="tx1"/>
                </a:solidFill>
                <a:latin typeface="游ゴシック" panose="020B0400000000000000" pitchFamily="50" charset="-128"/>
                <a:ea typeface="游ゴシック" panose="020B0400000000000000" pitchFamily="50" charset="-128"/>
              </a:rPr>
              <a:t>まで）</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ＯＰＡＣの配架場所表示は</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rgbClr val="FF0000"/>
                </a:solidFill>
                <a:latin typeface="游ゴシック" panose="020B0400000000000000" pitchFamily="50" charset="-128"/>
                <a:ea typeface="游ゴシック" panose="020B0400000000000000" pitchFamily="50" charset="-128"/>
              </a:rPr>
              <a:t>「法・雑誌」</a:t>
            </a: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8" name="曲折矢印 7"/>
          <p:cNvSpPr/>
          <p:nvPr/>
        </p:nvSpPr>
        <p:spPr>
          <a:xfrm>
            <a:off x="3995936" y="3789039"/>
            <a:ext cx="1224136" cy="2733861"/>
          </a:xfrm>
          <a:prstGeom prst="bentArrow">
            <a:avLst>
              <a:gd name="adj1" fmla="val 31089"/>
              <a:gd name="adj2" fmla="val 25000"/>
              <a:gd name="adj3" fmla="val 46432"/>
              <a:gd name="adj4" fmla="val 4375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923937" y="4221088"/>
            <a:ext cx="492443" cy="1910138"/>
          </a:xfrm>
          <a:prstGeom prst="rect">
            <a:avLst/>
          </a:prstGeom>
          <a:noFill/>
        </p:spPr>
        <p:txBody>
          <a:bodyPr vert="eaVert" wrap="none" rtlCol="0">
            <a:spAutoFit/>
          </a:bodyPr>
          <a:lstStyle/>
          <a:p>
            <a:r>
              <a:rPr kumimoji="1" lang="ja-JP" altLang="en-US" sz="2000" b="1" dirty="0" smtClean="0">
                <a:latin typeface="游ゴシック" panose="020B0400000000000000" pitchFamily="50" charset="-128"/>
                <a:ea typeface="游ゴシック" panose="020B0400000000000000" pitchFamily="50" charset="-128"/>
              </a:rPr>
              <a:t>Ｌ</a:t>
            </a:r>
            <a:r>
              <a:rPr kumimoji="1" lang="en-US" altLang="ja-JP" sz="2000" b="1" dirty="0" smtClean="0">
                <a:latin typeface="游ゴシック" panose="020B0400000000000000" pitchFamily="50" charset="-128"/>
                <a:ea typeface="游ゴシック" panose="020B0400000000000000" pitchFamily="50" charset="-128"/>
              </a:rPr>
              <a:t>(</a:t>
            </a:r>
            <a:r>
              <a:rPr kumimoji="1" lang="ja-JP" altLang="en-US" sz="2000" b="1" dirty="0" smtClean="0">
                <a:latin typeface="游ゴシック" panose="020B0400000000000000" pitchFamily="50" charset="-128"/>
                <a:ea typeface="游ゴシック" panose="020B0400000000000000" pitchFamily="50" charset="-128"/>
              </a:rPr>
              <a:t>エル</a:t>
            </a:r>
            <a:r>
              <a:rPr kumimoji="1" lang="en-US" altLang="ja-JP" sz="2000" b="1" dirty="0" smtClean="0">
                <a:latin typeface="游ゴシック" panose="020B0400000000000000" pitchFamily="50" charset="-128"/>
                <a:ea typeface="游ゴシック" panose="020B0400000000000000" pitchFamily="50" charset="-128"/>
              </a:rPr>
              <a:t>) </a:t>
            </a:r>
            <a:r>
              <a:rPr kumimoji="1" lang="ja-JP" altLang="en-US" sz="2000" b="1" dirty="0" smtClean="0">
                <a:latin typeface="游ゴシック" panose="020B0400000000000000" pitchFamily="50" charset="-128"/>
                <a:ea typeface="游ゴシック" panose="020B0400000000000000" pitchFamily="50" charset="-128"/>
              </a:rPr>
              <a:t>５階</a:t>
            </a:r>
            <a:r>
              <a:rPr kumimoji="1" lang="ja-JP" altLang="en-US" sz="2000" b="1" dirty="0">
                <a:latin typeface="游ゴシック" panose="020B0400000000000000" pitchFamily="50" charset="-128"/>
                <a:ea typeface="游ゴシック" panose="020B0400000000000000" pitchFamily="50" charset="-128"/>
              </a:rPr>
              <a:t>へ</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221088"/>
            <a:ext cx="1905000" cy="1905000"/>
          </a:xfrm>
          <a:prstGeom prst="rect">
            <a:avLst/>
          </a:prstGeom>
        </p:spPr>
      </p:pic>
      <p:sp>
        <p:nvSpPr>
          <p:cNvPr id="11" name="角丸四角形吹き出し 10"/>
          <p:cNvSpPr/>
          <p:nvPr/>
        </p:nvSpPr>
        <p:spPr>
          <a:xfrm>
            <a:off x="251520" y="3261853"/>
            <a:ext cx="3024335" cy="880834"/>
          </a:xfrm>
          <a:prstGeom prst="wedgeRoundRectCallout">
            <a:avLst>
              <a:gd name="adj1" fmla="val 5941"/>
              <a:gd name="adj2" fmla="val 10267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314619" y="3379104"/>
            <a:ext cx="2898135" cy="646331"/>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主に欧米の法令・判例が配架されています。</a:t>
            </a:r>
            <a:endParaRPr lang="en-US" altLang="ja-JP" dirty="0">
              <a:latin typeface="游ゴシック" panose="020B0400000000000000" pitchFamily="50" charset="-128"/>
              <a:ea typeface="游ゴシック" panose="020B0400000000000000" pitchFamily="50" charset="-128"/>
            </a:endParaRPr>
          </a:p>
        </p:txBody>
      </p:sp>
      <p:sp>
        <p:nvSpPr>
          <p:cNvPr id="13" name="スライド番号プレースホルダー 1"/>
          <p:cNvSpPr>
            <a:spLocks noGrp="1"/>
          </p:cNvSpPr>
          <p:nvPr>
            <p:ph type="sldNum" sz="quarter" idx="12"/>
          </p:nvPr>
        </p:nvSpPr>
        <p:spPr>
          <a:xfrm>
            <a:off x="6553200" y="6356350"/>
            <a:ext cx="2133600" cy="365125"/>
          </a:xfrm>
        </p:spPr>
        <p:txBody>
          <a:bodyPr/>
          <a:lstStyle/>
          <a:p>
            <a:r>
              <a:rPr lang="en-US" altLang="ja-JP" dirty="0" smtClean="0">
                <a:latin typeface="游ゴシック" panose="020B0400000000000000" pitchFamily="50" charset="-128"/>
                <a:ea typeface="游ゴシック" panose="020B0400000000000000" pitchFamily="50" charset="-128"/>
              </a:rPr>
              <a:t>10</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46114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B90085-90F1-4398-885C-55BF3D121DEA}"/>
              </a:ext>
            </a:extLst>
          </p:cNvPr>
          <p:cNvSpPr>
            <a:spLocks noGrp="1"/>
          </p:cNvSpPr>
          <p:nvPr>
            <p:ph type="title"/>
          </p:nvPr>
        </p:nvSpPr>
        <p:spPr>
          <a:xfrm>
            <a:off x="457200" y="161510"/>
            <a:ext cx="8229600" cy="1143000"/>
          </a:xfrm>
        </p:spPr>
        <p:txBody>
          <a:bodyPr/>
          <a:lstStyle/>
          <a:p>
            <a:r>
              <a:rPr kumimoji="1" lang="ja-JP" altLang="en-US" dirty="0" smtClean="0">
                <a:latin typeface="游ゴシック Medium" panose="020B0500000000000000" pitchFamily="50" charset="-128"/>
                <a:ea typeface="游ゴシック Medium" panose="020B0500000000000000" pitchFamily="50" charset="-128"/>
              </a:rPr>
              <a:t>公費用コピー機</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488045"/>
            <a:ext cx="7048094" cy="4152957"/>
          </a:xfrm>
          <a:prstGeom prst="rect">
            <a:avLst/>
          </a:prstGeom>
        </p:spPr>
      </p:pic>
      <p:sp>
        <p:nvSpPr>
          <p:cNvPr id="5" name="角丸四角形吹き出し 5">
            <a:extLst>
              <a:ext uri="{FF2B5EF4-FFF2-40B4-BE49-F238E27FC236}">
                <a16:creationId xmlns:a16="http://schemas.microsoft.com/office/drawing/2014/main" id="{E9CF109D-C906-4E74-AC35-01875D06F7B1}"/>
              </a:ext>
            </a:extLst>
          </p:cNvPr>
          <p:cNvSpPr/>
          <p:nvPr/>
        </p:nvSpPr>
        <p:spPr>
          <a:xfrm>
            <a:off x="87300" y="1700808"/>
            <a:ext cx="3620604" cy="1435589"/>
          </a:xfrm>
          <a:prstGeom prst="wedgeRoundRectCallout">
            <a:avLst>
              <a:gd name="adj1" fmla="val -29032"/>
              <a:gd name="adj2" fmla="val 129598"/>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2379E483-6BBC-4B90-9874-E58C88ABC435}"/>
              </a:ext>
            </a:extLst>
          </p:cNvPr>
          <p:cNvSpPr txBox="1"/>
          <p:nvPr/>
        </p:nvSpPr>
        <p:spPr>
          <a:xfrm>
            <a:off x="237561" y="1818437"/>
            <a:ext cx="3312369" cy="1200329"/>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図書や雑誌をコピーする際は、文献複写申込書に記入して、</a:t>
            </a:r>
            <a:r>
              <a:rPr lang="ja-JP" altLang="en-US" b="1" dirty="0">
                <a:latin typeface="游ゴシック" panose="020B0400000000000000" pitchFamily="50" charset="-128"/>
                <a:ea typeface="游ゴシック" panose="020B0400000000000000" pitchFamily="50" charset="-128"/>
              </a:rPr>
              <a:t>コピーをとる前に</a:t>
            </a:r>
            <a:r>
              <a:rPr lang="ja-JP" altLang="en-US" dirty="0">
                <a:latin typeface="游ゴシック" panose="020B0400000000000000" pitchFamily="50" charset="-128"/>
                <a:ea typeface="游ゴシック" panose="020B0400000000000000" pitchFamily="50" charset="-128"/>
              </a:rPr>
              <a:t>カウンターに提出してください。</a:t>
            </a:r>
            <a:endParaRPr kumimoji="1" lang="ja-JP" altLang="en-US" dirty="0">
              <a:latin typeface="游ゴシック" panose="020B0400000000000000" pitchFamily="50" charset="-128"/>
              <a:ea typeface="游ゴシック" panose="020B0400000000000000" pitchFamily="50" charset="-128"/>
            </a:endParaRPr>
          </a:p>
        </p:txBody>
      </p:sp>
      <p:pic>
        <p:nvPicPr>
          <p:cNvPr id="9" name="図 8">
            <a:extLst>
              <a:ext uri="{FF2B5EF4-FFF2-40B4-BE49-F238E27FC236}">
                <a16:creationId xmlns:a16="http://schemas.microsoft.com/office/drawing/2014/main" id="{7AF68B87-FE78-49A3-B82E-34AC80A3B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88502"/>
            <a:ext cx="1905000" cy="1905000"/>
          </a:xfrm>
          <a:prstGeom prst="rect">
            <a:avLst/>
          </a:prstGeom>
        </p:spPr>
      </p:pic>
      <p:sp>
        <p:nvSpPr>
          <p:cNvPr id="11" name="四角形吹き出し 4">
            <a:extLst>
              <a:ext uri="{FF2B5EF4-FFF2-40B4-BE49-F238E27FC236}">
                <a16:creationId xmlns:a16="http://schemas.microsoft.com/office/drawing/2014/main" id="{F2DB826A-1103-498C-9D26-0A78AB622684}"/>
              </a:ext>
            </a:extLst>
          </p:cNvPr>
          <p:cNvSpPr/>
          <p:nvPr/>
        </p:nvSpPr>
        <p:spPr>
          <a:xfrm>
            <a:off x="3842104" y="5828008"/>
            <a:ext cx="3707990" cy="596310"/>
          </a:xfrm>
          <a:prstGeom prst="wedgeRectCallout">
            <a:avLst>
              <a:gd name="adj1" fmla="val -10331"/>
              <a:gd name="adj2" fmla="val -166067"/>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游ゴシック" panose="020B0400000000000000" pitchFamily="50" charset="-128"/>
                <a:ea typeface="游ゴシック" panose="020B0400000000000000" pitchFamily="50" charset="-128"/>
              </a:rPr>
              <a:t>コピーカードが使える公費用コピー機は、</a:t>
            </a:r>
            <a:r>
              <a:rPr kumimoji="1" lang="en-US" altLang="ja-JP" sz="1600" b="1" dirty="0">
                <a:solidFill>
                  <a:schemeClr val="tx1"/>
                </a:solidFill>
                <a:latin typeface="游ゴシック" panose="020B0400000000000000" pitchFamily="50" charset="-128"/>
                <a:ea typeface="游ゴシック" panose="020B0400000000000000" pitchFamily="50" charset="-128"/>
              </a:rPr>
              <a:t>L5</a:t>
            </a:r>
            <a:r>
              <a:rPr kumimoji="1" lang="ja-JP" altLang="en-US" sz="1600" b="1" dirty="0">
                <a:solidFill>
                  <a:schemeClr val="tx1"/>
                </a:solidFill>
                <a:latin typeface="游ゴシック" panose="020B0400000000000000" pitchFamily="50" charset="-128"/>
                <a:ea typeface="游ゴシック" panose="020B0400000000000000" pitchFamily="50" charset="-128"/>
              </a:rPr>
              <a:t>階にも</a:t>
            </a:r>
            <a:r>
              <a:rPr kumimoji="1" lang="en-US" altLang="ja-JP" sz="1600" b="1" dirty="0">
                <a:solidFill>
                  <a:schemeClr val="tx1"/>
                </a:solidFill>
                <a:latin typeface="游ゴシック" panose="020B0400000000000000" pitchFamily="50" charset="-128"/>
                <a:ea typeface="游ゴシック" panose="020B0400000000000000" pitchFamily="50" charset="-128"/>
              </a:rPr>
              <a:t>1</a:t>
            </a:r>
            <a:r>
              <a:rPr kumimoji="1" lang="ja-JP" altLang="en-US" sz="1600" b="1" dirty="0">
                <a:solidFill>
                  <a:schemeClr val="tx1"/>
                </a:solidFill>
                <a:latin typeface="游ゴシック" panose="020B0400000000000000" pitchFamily="50" charset="-128"/>
                <a:ea typeface="游ゴシック" panose="020B0400000000000000" pitchFamily="50" charset="-128"/>
              </a:rPr>
              <a:t>台設置されています。</a:t>
            </a: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p:txBody>
      </p:sp>
      <p:sp>
        <p:nvSpPr>
          <p:cNvPr id="13" name="下矢印吹き出し 12"/>
          <p:cNvSpPr/>
          <p:nvPr/>
        </p:nvSpPr>
        <p:spPr>
          <a:xfrm rot="10800000">
            <a:off x="1654218" y="4203982"/>
            <a:ext cx="1965965" cy="761102"/>
          </a:xfrm>
          <a:prstGeom prst="downArrowCallout">
            <a:avLst>
              <a:gd name="adj1" fmla="val 25000"/>
              <a:gd name="adj2" fmla="val 21322"/>
              <a:gd name="adj3" fmla="val 25000"/>
              <a:gd name="adj4" fmla="val 49040"/>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1736953" y="4581128"/>
            <a:ext cx="1800493" cy="369332"/>
          </a:xfrm>
          <a:prstGeom prst="rect">
            <a:avLst/>
          </a:prstGeom>
          <a:noFill/>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文献複写申込書</a:t>
            </a:r>
          </a:p>
        </p:txBody>
      </p:sp>
      <p:sp>
        <p:nvSpPr>
          <p:cNvPr id="16" name="右矢印 15"/>
          <p:cNvSpPr/>
          <p:nvPr/>
        </p:nvSpPr>
        <p:spPr>
          <a:xfrm>
            <a:off x="2627785" y="3096471"/>
            <a:ext cx="1944216" cy="936104"/>
          </a:xfrm>
          <a:prstGeom prst="righ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2719046" y="3393182"/>
            <a:ext cx="1676564" cy="369332"/>
          </a:xfrm>
          <a:prstGeom prst="rect">
            <a:avLst/>
          </a:prstGeom>
          <a:noFill/>
        </p:spPr>
        <p:txBody>
          <a:bodyPr wrap="square" rtlCol="0">
            <a:spAutoFit/>
          </a:bodyPr>
          <a:lstStyle/>
          <a:p>
            <a:r>
              <a:rPr kumimoji="1" lang="en-US" altLang="ja-JP" b="1" dirty="0">
                <a:latin typeface="游ゴシック Medium" panose="020B0500000000000000" pitchFamily="50" charset="-128"/>
                <a:ea typeface="游ゴシック Medium" panose="020B0500000000000000" pitchFamily="50" charset="-128"/>
              </a:rPr>
              <a:t>L</a:t>
            </a:r>
            <a:r>
              <a:rPr kumimoji="1" lang="ja-JP" altLang="en-US" b="1" dirty="0">
                <a:latin typeface="游ゴシック Medium" panose="020B0500000000000000" pitchFamily="50" charset="-128"/>
                <a:ea typeface="游ゴシック Medium" panose="020B0500000000000000" pitchFamily="50" charset="-128"/>
              </a:rPr>
              <a:t>（エル</a:t>
            </a:r>
            <a:r>
              <a:rPr kumimoji="1" lang="en-US" altLang="ja-JP" b="1" dirty="0">
                <a:latin typeface="游ゴシック Medium" panose="020B0500000000000000" pitchFamily="50" charset="-128"/>
                <a:ea typeface="游ゴシック Medium" panose="020B0500000000000000" pitchFamily="50" charset="-128"/>
              </a:rPr>
              <a:t>)5</a:t>
            </a:r>
            <a:r>
              <a:rPr kumimoji="1" lang="ja-JP" altLang="en-US" b="1" dirty="0">
                <a:latin typeface="游ゴシック Medium" panose="020B0500000000000000" pitchFamily="50" charset="-128"/>
                <a:ea typeface="游ゴシック Medium" panose="020B0500000000000000" pitchFamily="50" charset="-128"/>
              </a:rPr>
              <a:t>階</a:t>
            </a:r>
            <a:r>
              <a:rPr kumimoji="1" lang="ja-JP" altLang="en-US" dirty="0">
                <a:latin typeface="游ゴシック" panose="020B0400000000000000" pitchFamily="50" charset="-128"/>
                <a:ea typeface="游ゴシック" panose="020B0400000000000000" pitchFamily="50" charset="-128"/>
              </a:rPr>
              <a:t>へ</a:t>
            </a:r>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latin typeface="游ゴシック" panose="020B0400000000000000" pitchFamily="50" charset="-128"/>
                <a:ea typeface="游ゴシック" panose="020B0400000000000000" pitchFamily="50" charset="-128"/>
              </a:rPr>
              <a:t>11</a:t>
            </a:fld>
            <a:endParaRPr kumimoji="1"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8360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57849"/>
          </a:xfrm>
        </p:spPr>
        <p:txBody>
          <a:bodyPr/>
          <a:lstStyle/>
          <a:p>
            <a:r>
              <a:rPr kumimoji="1" lang="ja-JP" altLang="en-US" dirty="0" smtClean="0">
                <a:latin typeface="游ゴシック Medium" panose="020B0500000000000000" pitchFamily="50" charset="-128"/>
                <a:ea typeface="游ゴシック Medium" panose="020B0500000000000000" pitchFamily="50" charset="-128"/>
              </a:rPr>
              <a:t>図書室Ｌ５階</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6326" y="1600200"/>
            <a:ext cx="6991347" cy="4525963"/>
          </a:xfrm>
        </p:spPr>
      </p:pic>
      <p:sp>
        <p:nvSpPr>
          <p:cNvPr id="5" name="四角形吹き出し 4"/>
          <p:cNvSpPr/>
          <p:nvPr/>
        </p:nvSpPr>
        <p:spPr>
          <a:xfrm>
            <a:off x="179512" y="1772816"/>
            <a:ext cx="2664296" cy="864096"/>
          </a:xfrm>
          <a:prstGeom prst="wedgeRectCallout">
            <a:avLst>
              <a:gd name="adj1" fmla="val 758"/>
              <a:gd name="adj2" fmla="val 128326"/>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日本語雑誌（</a:t>
            </a:r>
            <a:r>
              <a:rPr lang="en-US" altLang="ja-JP" b="1" dirty="0">
                <a:solidFill>
                  <a:schemeClr val="tx1"/>
                </a:solidFill>
                <a:latin typeface="游ゴシック" panose="020B0400000000000000" pitchFamily="50" charset="-128"/>
                <a:ea typeface="游ゴシック" panose="020B0400000000000000" pitchFamily="50" charset="-128"/>
              </a:rPr>
              <a:t>To</a:t>
            </a:r>
            <a:r>
              <a:rPr lang="ja-JP" altLang="en-US" b="1" dirty="0">
                <a:solidFill>
                  <a:schemeClr val="tx1"/>
                </a:solidFill>
                <a:latin typeface="游ゴシック" panose="020B0400000000000000" pitchFamily="50" charset="-128"/>
                <a:ea typeface="游ゴシック" panose="020B0400000000000000" pitchFamily="50" charset="-128"/>
              </a:rPr>
              <a:t>以降）</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ＯＰＡＣの配架場所表示は</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rgbClr val="FF0000"/>
                </a:solidFill>
                <a:latin typeface="游ゴシック" panose="020B0400000000000000" pitchFamily="50" charset="-128"/>
                <a:ea typeface="游ゴシック" panose="020B0400000000000000" pitchFamily="50" charset="-128"/>
              </a:rPr>
              <a:t>「法・雑誌」</a:t>
            </a: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6" name="四角形吹き出し 5"/>
          <p:cNvSpPr/>
          <p:nvPr/>
        </p:nvSpPr>
        <p:spPr>
          <a:xfrm>
            <a:off x="5652120" y="1340768"/>
            <a:ext cx="3240360" cy="864096"/>
          </a:xfrm>
          <a:prstGeom prst="wedgeRectCallout">
            <a:avLst>
              <a:gd name="adj1" fmla="val 3972"/>
              <a:gd name="adj2" fmla="val 114931"/>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外国語雑誌（</a:t>
            </a:r>
            <a:r>
              <a:rPr lang="en-US" altLang="ja-JP" b="1" dirty="0">
                <a:solidFill>
                  <a:schemeClr val="tx1"/>
                </a:solidFill>
                <a:latin typeface="游ゴシック" panose="020B0400000000000000" pitchFamily="50" charset="-128"/>
                <a:ea typeface="游ゴシック" panose="020B0400000000000000" pitchFamily="50" charset="-128"/>
              </a:rPr>
              <a:t>1975</a:t>
            </a:r>
            <a:r>
              <a:rPr lang="ja-JP" altLang="en-US" b="1" dirty="0">
                <a:solidFill>
                  <a:schemeClr val="tx1"/>
                </a:solidFill>
                <a:latin typeface="游ゴシック" panose="020B0400000000000000" pitchFamily="50" charset="-128"/>
                <a:ea typeface="游ゴシック" panose="020B0400000000000000" pitchFamily="50" charset="-128"/>
              </a:rPr>
              <a:t>年以降）</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ＯＰＡＣの配架場所表示は</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rgbClr val="FF0000"/>
                </a:solidFill>
                <a:latin typeface="游ゴシック" panose="020B0400000000000000" pitchFamily="50" charset="-128"/>
                <a:ea typeface="游ゴシック" panose="020B0400000000000000" pitchFamily="50" charset="-128"/>
              </a:rPr>
              <a:t>「法・雑誌」</a:t>
            </a: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8" name="下矢印吹き出し 7"/>
          <p:cNvSpPr/>
          <p:nvPr/>
        </p:nvSpPr>
        <p:spPr>
          <a:xfrm>
            <a:off x="3563887" y="5589240"/>
            <a:ext cx="2454769" cy="1084455"/>
          </a:xfrm>
          <a:prstGeom prst="downArrowCallout">
            <a:avLst>
              <a:gd name="adj1" fmla="val 25000"/>
              <a:gd name="adj2" fmla="val 25000"/>
              <a:gd name="adj3" fmla="val 25846"/>
              <a:gd name="adj4" fmla="val 6497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653236" y="5733256"/>
            <a:ext cx="2236510" cy="400110"/>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Ｌ（エル）４階</a:t>
            </a:r>
            <a:r>
              <a:rPr kumimoji="1" lang="ja-JP" altLang="en-US" sz="2000" b="1" dirty="0">
                <a:latin typeface="游ゴシック" panose="020B0400000000000000" pitchFamily="50" charset="-128"/>
                <a:ea typeface="游ゴシック" panose="020B0400000000000000" pitchFamily="50" charset="-128"/>
              </a:rPr>
              <a:t>へ</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464" y="4212335"/>
            <a:ext cx="1905000" cy="1905000"/>
          </a:xfrm>
          <a:prstGeom prst="rect">
            <a:avLst/>
          </a:prstGeom>
        </p:spPr>
      </p:pic>
      <p:sp>
        <p:nvSpPr>
          <p:cNvPr id="11" name="角丸四角形吹き出し 10"/>
          <p:cNvSpPr/>
          <p:nvPr/>
        </p:nvSpPr>
        <p:spPr>
          <a:xfrm>
            <a:off x="3995936" y="3240916"/>
            <a:ext cx="3276364" cy="1052180"/>
          </a:xfrm>
          <a:prstGeom prst="wedgeRoundRectCallout">
            <a:avLst>
              <a:gd name="adj1" fmla="val 41622"/>
              <a:gd name="adj2" fmla="val 9056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4086132" y="3300356"/>
            <a:ext cx="3150164" cy="923330"/>
          </a:xfrm>
          <a:prstGeom prst="rect">
            <a:avLst/>
          </a:prstGeom>
          <a:noFill/>
        </p:spPr>
        <p:txBody>
          <a:bodyPr wrap="square" rtlCol="0">
            <a:spAutoFit/>
          </a:bodyPr>
          <a:lstStyle/>
          <a:p>
            <a:r>
              <a:rPr lang="en-US" altLang="ja-JP" dirty="0">
                <a:latin typeface="游ゴシック" panose="020B0400000000000000" pitchFamily="50" charset="-128"/>
                <a:ea typeface="游ゴシック" panose="020B0400000000000000" pitchFamily="50" charset="-128"/>
              </a:rPr>
              <a:t>1974</a:t>
            </a:r>
            <a:r>
              <a:rPr lang="ja-JP" altLang="en-US" dirty="0">
                <a:latin typeface="游ゴシック" panose="020B0400000000000000" pitchFamily="50" charset="-128"/>
                <a:ea typeface="游ゴシック" panose="020B0400000000000000" pitchFamily="50" charset="-128"/>
              </a:rPr>
              <a:t>年以前の外国語雑誌は</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Ｌ（エル）</a:t>
            </a:r>
            <a:r>
              <a:rPr lang="en-US" altLang="ja-JP" dirty="0">
                <a:latin typeface="游ゴシック" panose="020B0400000000000000" pitchFamily="50" charset="-128"/>
                <a:ea typeface="游ゴシック" panose="020B0400000000000000" pitchFamily="50" charset="-128"/>
              </a:rPr>
              <a:t>1</a:t>
            </a:r>
            <a:r>
              <a:rPr lang="ja-JP" altLang="en-US" dirty="0">
                <a:latin typeface="游ゴシック" panose="020B0400000000000000" pitchFamily="50" charset="-128"/>
                <a:ea typeface="游ゴシック" panose="020B0400000000000000" pitchFamily="50" charset="-128"/>
              </a:rPr>
              <a:t>階書庫にあり</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ます。</a:t>
            </a:r>
            <a:endParaRPr lang="en-US" altLang="ja-JP" dirty="0">
              <a:latin typeface="游ゴシック" panose="020B0400000000000000" pitchFamily="50" charset="-128"/>
              <a:ea typeface="游ゴシック" panose="020B0400000000000000" pitchFamily="50" charset="-128"/>
            </a:endParaRPr>
          </a:p>
        </p:txBody>
      </p:sp>
      <p:sp>
        <p:nvSpPr>
          <p:cNvPr id="13" name="スライド番号プレースホルダー 1"/>
          <p:cNvSpPr>
            <a:spLocks noGrp="1"/>
          </p:cNvSpPr>
          <p:nvPr>
            <p:ph type="sldNum" sz="quarter" idx="12"/>
          </p:nvPr>
        </p:nvSpPr>
        <p:spPr>
          <a:xfrm>
            <a:off x="6553200" y="6356350"/>
            <a:ext cx="2133600" cy="365125"/>
          </a:xfrm>
        </p:spPr>
        <p:txBody>
          <a:bodyPr/>
          <a:lstStyle/>
          <a:p>
            <a:r>
              <a:rPr kumimoji="1" lang="en-US" altLang="ja-JP" dirty="0" smtClean="0">
                <a:latin typeface="游ゴシック" panose="020B0400000000000000" pitchFamily="50" charset="-128"/>
                <a:ea typeface="游ゴシック" panose="020B0400000000000000" pitchFamily="50" charset="-128"/>
              </a:rPr>
              <a:t>1</a:t>
            </a:r>
            <a:fld id="{9BA0A725-64B8-46E5-8C64-A57C72ED8FD3}" type="slidenum">
              <a:rPr kumimoji="1" lang="ja-JP" altLang="en-US" smtClean="0">
                <a:latin typeface="游ゴシック" panose="020B0400000000000000" pitchFamily="50" charset="-128"/>
                <a:ea typeface="游ゴシック" panose="020B0400000000000000" pitchFamily="50" charset="-128"/>
              </a:rPr>
              <a:t>12</a:t>
            </a:fld>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549912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41129"/>
          </a:xfrm>
        </p:spPr>
        <p:txBody>
          <a:bodyPr/>
          <a:lstStyle/>
          <a:p>
            <a:r>
              <a:rPr kumimoji="1" lang="ja-JP" altLang="en-US" dirty="0" smtClean="0">
                <a:latin typeface="游ゴシック Medium" panose="020B0500000000000000" pitchFamily="50" charset="-128"/>
                <a:ea typeface="游ゴシック Medium" panose="020B0500000000000000" pitchFamily="50" charset="-128"/>
              </a:rPr>
              <a:t>図書室Ｌ４階</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7664" y="1567333"/>
            <a:ext cx="6060346" cy="4525963"/>
          </a:xfr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4955" y="2400915"/>
            <a:ext cx="1913509" cy="2468245"/>
          </a:xfrm>
          <a:prstGeom prst="rect">
            <a:avLst/>
          </a:prstGeom>
          <a:ln w="38100" cmpd="sng">
            <a:solidFill>
              <a:schemeClr val="bg1"/>
            </a:solidFill>
          </a:ln>
          <a:effectLst/>
        </p:spPr>
      </p:pic>
      <p:sp>
        <p:nvSpPr>
          <p:cNvPr id="5" name="右矢印吹き出し 4"/>
          <p:cNvSpPr/>
          <p:nvPr/>
        </p:nvSpPr>
        <p:spPr>
          <a:xfrm>
            <a:off x="4572000" y="2999853"/>
            <a:ext cx="3168352" cy="1077219"/>
          </a:xfrm>
          <a:prstGeom prst="rightArrowCallout">
            <a:avLst>
              <a:gd name="adj1" fmla="val 25000"/>
              <a:gd name="adj2" fmla="val 25000"/>
              <a:gd name="adj3" fmla="val 25000"/>
              <a:gd name="adj4" fmla="val 72493"/>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4752211" y="2999854"/>
            <a:ext cx="2159566" cy="1077218"/>
          </a:xfrm>
          <a:prstGeom prst="rect">
            <a:avLst/>
          </a:prstGeom>
          <a:noFill/>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判例室</a:t>
            </a:r>
            <a:endParaRPr kumimoji="1" lang="en-US" altLang="ja-JP" b="1" dirty="0">
              <a:latin typeface="游ゴシック" panose="020B0400000000000000" pitchFamily="50" charset="-128"/>
              <a:ea typeface="游ゴシック" panose="020B0400000000000000" pitchFamily="50" charset="-128"/>
            </a:endParaRPr>
          </a:p>
          <a:p>
            <a:r>
              <a:rPr lang="ja-JP" altLang="en-US" b="1" dirty="0">
                <a:latin typeface="游ゴシック" panose="020B0400000000000000" pitchFamily="50" charset="-128"/>
                <a:ea typeface="游ゴシック" panose="020B0400000000000000" pitchFamily="50" charset="-128"/>
              </a:rPr>
              <a:t>参考資料室</a:t>
            </a:r>
            <a:endParaRPr lang="en-US" altLang="ja-JP" b="1" dirty="0">
              <a:latin typeface="游ゴシック" panose="020B0400000000000000" pitchFamily="50" charset="-128"/>
              <a:ea typeface="游ゴシック" panose="020B0400000000000000" pitchFamily="50" charset="-128"/>
            </a:endParaRPr>
          </a:p>
          <a:p>
            <a:r>
              <a:rPr kumimoji="1" lang="ja-JP" altLang="en-US" sz="1400" b="1" dirty="0">
                <a:latin typeface="游ゴシック" panose="020B0400000000000000" pitchFamily="50" charset="-128"/>
                <a:ea typeface="游ゴシック" panose="020B0400000000000000" pitchFamily="50" charset="-128"/>
              </a:rPr>
              <a:t>ＯＰＡＣ配架場所表示は</a:t>
            </a:r>
            <a:endParaRPr kumimoji="1" lang="en-US" altLang="ja-JP" sz="1400" b="1" dirty="0">
              <a:latin typeface="游ゴシック" panose="020B0400000000000000" pitchFamily="50" charset="-128"/>
              <a:ea typeface="游ゴシック" panose="020B0400000000000000" pitchFamily="50" charset="-128"/>
            </a:endParaRPr>
          </a:p>
          <a:p>
            <a:r>
              <a:rPr kumimoji="1" lang="ja-JP" altLang="en-US" sz="1400" b="1" dirty="0">
                <a:solidFill>
                  <a:srgbClr val="FF0000"/>
                </a:solidFill>
                <a:latin typeface="游ゴシック" panose="020B0400000000000000" pitchFamily="50" charset="-128"/>
                <a:ea typeface="游ゴシック" panose="020B0400000000000000" pitchFamily="50" charset="-128"/>
              </a:rPr>
              <a:t>「法・判例参考」</a:t>
            </a: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92" y="4077072"/>
            <a:ext cx="2536952" cy="1851025"/>
          </a:xfrm>
          <a:prstGeom prst="rect">
            <a:avLst/>
          </a:prstGeom>
          <a:ln w="50800">
            <a:solidFill>
              <a:schemeClr val="bg1"/>
            </a:solidFill>
          </a:ln>
        </p:spPr>
      </p:pic>
      <p:grpSp>
        <p:nvGrpSpPr>
          <p:cNvPr id="13" name="グループ化 12"/>
          <p:cNvGrpSpPr/>
          <p:nvPr/>
        </p:nvGrpSpPr>
        <p:grpSpPr>
          <a:xfrm>
            <a:off x="539552" y="3501008"/>
            <a:ext cx="2088232" cy="1296144"/>
            <a:chOff x="539552" y="3501008"/>
            <a:chExt cx="2088232" cy="1296144"/>
          </a:xfrm>
        </p:grpSpPr>
        <p:sp>
          <p:nvSpPr>
            <p:cNvPr id="7" name="曲折矢印 6"/>
            <p:cNvSpPr/>
            <p:nvPr/>
          </p:nvSpPr>
          <p:spPr>
            <a:xfrm rot="16200000" flipH="1">
              <a:off x="935596" y="3104964"/>
              <a:ext cx="1296144" cy="2088232"/>
            </a:xfrm>
            <a:prstGeom prst="bentArrow">
              <a:avLst>
                <a:gd name="adj1" fmla="val 25000"/>
                <a:gd name="adj2" fmla="val 25731"/>
                <a:gd name="adj3" fmla="val 25000"/>
                <a:gd name="adj4" fmla="val 43750"/>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1043608" y="3501008"/>
              <a:ext cx="1569660" cy="369332"/>
            </a:xfrm>
            <a:prstGeom prst="rect">
              <a:avLst/>
            </a:prstGeom>
            <a:noFill/>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共同利用端末</a:t>
              </a:r>
            </a:p>
          </p:txBody>
        </p:sp>
      </p:grpSp>
      <p:sp>
        <p:nvSpPr>
          <p:cNvPr id="16" name="上矢印 15"/>
          <p:cNvSpPr/>
          <p:nvPr/>
        </p:nvSpPr>
        <p:spPr>
          <a:xfrm>
            <a:off x="3275856" y="3933056"/>
            <a:ext cx="864096" cy="2708920"/>
          </a:xfrm>
          <a:prstGeom prst="up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3462263" y="4149080"/>
            <a:ext cx="461665" cy="2913291"/>
          </a:xfrm>
          <a:prstGeom prst="rect">
            <a:avLst/>
          </a:prstGeom>
          <a:noFill/>
        </p:spPr>
        <p:txBody>
          <a:bodyPr vert="eaVert" wrap="square" rtlCol="0">
            <a:spAutoFit/>
          </a:bodyPr>
          <a:lstStyle/>
          <a:p>
            <a:r>
              <a:rPr kumimoji="1" lang="ja-JP" altLang="en-US" b="1" dirty="0">
                <a:latin typeface="游ゴシック" panose="020B0400000000000000" pitchFamily="50" charset="-128"/>
                <a:ea typeface="游ゴシック" panose="020B0400000000000000" pitchFamily="50" charset="-128"/>
              </a:rPr>
              <a:t>Ｌ（エル）４階書庫へ</a:t>
            </a:r>
          </a:p>
        </p:txBody>
      </p:sp>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992" y="4725144"/>
            <a:ext cx="1905000" cy="1905000"/>
          </a:xfrm>
          <a:prstGeom prst="rect">
            <a:avLst/>
          </a:prstGeom>
        </p:spPr>
      </p:pic>
      <p:sp>
        <p:nvSpPr>
          <p:cNvPr id="19" name="角丸四角形吹き出し 18"/>
          <p:cNvSpPr/>
          <p:nvPr/>
        </p:nvSpPr>
        <p:spPr>
          <a:xfrm>
            <a:off x="6589504" y="4481479"/>
            <a:ext cx="1997957" cy="1052180"/>
          </a:xfrm>
          <a:prstGeom prst="wedgeRoundRectCallout">
            <a:avLst>
              <a:gd name="adj1" fmla="val -71347"/>
              <a:gd name="adj2" fmla="val 9496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20" name="テキスト ボックス 19"/>
          <p:cNvSpPr txBox="1"/>
          <p:nvPr/>
        </p:nvSpPr>
        <p:spPr>
          <a:xfrm>
            <a:off x="6733520" y="4540919"/>
            <a:ext cx="1795473"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日本の判例類や参考図書があります。</a:t>
            </a:r>
            <a:endParaRPr lang="en-US" altLang="ja-JP" dirty="0">
              <a:latin typeface="游ゴシック" panose="020B0400000000000000" pitchFamily="50" charset="-128"/>
              <a:ea typeface="游ゴシック" panose="020B0400000000000000" pitchFamily="50" charset="-128"/>
            </a:endParaRPr>
          </a:p>
        </p:txBody>
      </p:sp>
      <p:sp>
        <p:nvSpPr>
          <p:cNvPr id="21" name="角丸四角形吹き出し 20"/>
          <p:cNvSpPr/>
          <p:nvPr/>
        </p:nvSpPr>
        <p:spPr>
          <a:xfrm>
            <a:off x="755576" y="1998132"/>
            <a:ext cx="2520280" cy="1199472"/>
          </a:xfrm>
          <a:prstGeom prst="wedgeRoundRectCallout">
            <a:avLst>
              <a:gd name="adj1" fmla="val 14606"/>
              <a:gd name="adj2" fmla="val 71385"/>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22" name="テキスト ボックス 21"/>
          <p:cNvSpPr txBox="1"/>
          <p:nvPr/>
        </p:nvSpPr>
        <p:spPr>
          <a:xfrm>
            <a:off x="889952" y="2136203"/>
            <a:ext cx="2286680"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法学部</a:t>
            </a:r>
            <a:r>
              <a:rPr lang="en-US" altLang="ja-JP" dirty="0">
                <a:latin typeface="游ゴシック" panose="020B0400000000000000" pitchFamily="50" charset="-128"/>
                <a:ea typeface="游ゴシック" panose="020B0400000000000000" pitchFamily="50" charset="-128"/>
              </a:rPr>
              <a:t>3</a:t>
            </a:r>
            <a:r>
              <a:rPr lang="ja-JP" altLang="en-US" dirty="0">
                <a:latin typeface="游ゴシック" panose="020B0400000000000000" pitchFamily="50" charset="-128"/>
                <a:ea typeface="游ゴシック" panose="020B0400000000000000" pitchFamily="50" charset="-128"/>
              </a:rPr>
              <a:t>号館</a:t>
            </a:r>
            <a:r>
              <a:rPr lang="en-US" altLang="ja-JP" dirty="0">
                <a:latin typeface="游ゴシック" panose="020B0400000000000000" pitchFamily="50" charset="-128"/>
                <a:ea typeface="游ゴシック" panose="020B0400000000000000" pitchFamily="50" charset="-128"/>
              </a:rPr>
              <a:t>4</a:t>
            </a:r>
            <a:r>
              <a:rPr lang="ja-JP" altLang="en-US" dirty="0">
                <a:latin typeface="游ゴシック" panose="020B0400000000000000" pitchFamily="50" charset="-128"/>
                <a:ea typeface="游ゴシック" panose="020B0400000000000000" pitchFamily="50" charset="-128"/>
              </a:rPr>
              <a:t>階共同作業室の端末と同様に利用できます。</a:t>
            </a:r>
            <a:endParaRPr lang="en-US" altLang="ja-JP" dirty="0">
              <a:latin typeface="游ゴシック" panose="020B0400000000000000" pitchFamily="50" charset="-128"/>
              <a:ea typeface="游ゴシック" panose="020B0400000000000000" pitchFamily="50" charset="-128"/>
            </a:endParaRPr>
          </a:p>
        </p:txBody>
      </p:sp>
      <p:sp>
        <p:nvSpPr>
          <p:cNvPr id="23" name="スライド番号プレースホルダー 1"/>
          <p:cNvSpPr>
            <a:spLocks noGrp="1"/>
          </p:cNvSpPr>
          <p:nvPr>
            <p:ph type="sldNum" sz="quarter" idx="12"/>
          </p:nvPr>
        </p:nvSpPr>
        <p:spPr>
          <a:xfrm>
            <a:off x="6553200" y="6356350"/>
            <a:ext cx="2133600" cy="365125"/>
          </a:xfrm>
        </p:spPr>
        <p:txBody>
          <a:bodyPr/>
          <a:lstStyle/>
          <a:p>
            <a:r>
              <a:rPr lang="en-US" altLang="ja-JP" dirty="0" smtClean="0">
                <a:latin typeface="游ゴシック" panose="020B0400000000000000" pitchFamily="50" charset="-128"/>
                <a:ea typeface="游ゴシック" panose="020B0400000000000000" pitchFamily="50" charset="-128"/>
              </a:rPr>
              <a:t>13</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02686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71010"/>
          </a:xfrm>
        </p:spPr>
        <p:txBody>
          <a:bodyPr/>
          <a:lstStyle/>
          <a:p>
            <a:r>
              <a:rPr kumimoji="1" lang="ja-JP" altLang="en-US" dirty="0" smtClean="0">
                <a:latin typeface="游ゴシック Medium" panose="020B0500000000000000" pitchFamily="50" charset="-128"/>
                <a:ea typeface="游ゴシック Medium" panose="020B0500000000000000" pitchFamily="50" charset="-128"/>
              </a:rPr>
              <a:t>Ｌ４階書庫入口</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5" name="コンテンツ プレースホルダー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067944" y="1890157"/>
            <a:ext cx="4484383" cy="3843099"/>
          </a:xfrm>
        </p:spPr>
      </p:pic>
      <p:pic>
        <p:nvPicPr>
          <p:cNvPr id="8" name="コンテンツ プレースホルダー 7"/>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20972" y="1814406"/>
            <a:ext cx="3010205" cy="3979469"/>
          </a:xfr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3224" y="4437112"/>
            <a:ext cx="1905000" cy="1905000"/>
          </a:xfrm>
          <a:prstGeom prst="rect">
            <a:avLst/>
          </a:prstGeom>
        </p:spPr>
      </p:pic>
      <p:sp>
        <p:nvSpPr>
          <p:cNvPr id="11" name="角丸四角形吹き出し 10"/>
          <p:cNvSpPr/>
          <p:nvPr/>
        </p:nvSpPr>
        <p:spPr>
          <a:xfrm>
            <a:off x="4371524" y="1556792"/>
            <a:ext cx="2680692" cy="2247349"/>
          </a:xfrm>
          <a:prstGeom prst="wedgeRoundRectCallout">
            <a:avLst>
              <a:gd name="adj1" fmla="val 8149"/>
              <a:gd name="adj2" fmla="val 75948"/>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4603944" y="1685708"/>
            <a:ext cx="2304256" cy="2031325"/>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Ｌ（エル）４階からＬ１階まで書庫が</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あります。</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書庫に入る時は</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カードリーダーに</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学生証を当ててください。</a:t>
            </a:r>
            <a:endParaRPr lang="en-US" altLang="ja-JP" dirty="0">
              <a:latin typeface="游ゴシック" panose="020B0400000000000000" pitchFamily="50" charset="-128"/>
              <a:ea typeface="游ゴシック" panose="020B0400000000000000" pitchFamily="50" charset="-128"/>
            </a:endParaRPr>
          </a:p>
        </p:txBody>
      </p:sp>
      <p:sp>
        <p:nvSpPr>
          <p:cNvPr id="13" name="下矢印吹き出し 12"/>
          <p:cNvSpPr/>
          <p:nvPr/>
        </p:nvSpPr>
        <p:spPr>
          <a:xfrm>
            <a:off x="7161169" y="2420888"/>
            <a:ext cx="1800493" cy="1080120"/>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7161170" y="2591616"/>
            <a:ext cx="1800493" cy="369332"/>
          </a:xfrm>
          <a:prstGeom prst="rect">
            <a:avLst/>
          </a:prstGeom>
          <a:noFill/>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カードリーダー</a:t>
            </a:r>
          </a:p>
        </p:txBody>
      </p:sp>
      <p:sp>
        <p:nvSpPr>
          <p:cNvPr id="15" name="角丸四角形吹き出し 14"/>
          <p:cNvSpPr/>
          <p:nvPr/>
        </p:nvSpPr>
        <p:spPr>
          <a:xfrm>
            <a:off x="1099220" y="2049525"/>
            <a:ext cx="2680692" cy="1091443"/>
          </a:xfrm>
          <a:prstGeom prst="wedgeRoundRectCallout">
            <a:avLst>
              <a:gd name="adj1" fmla="val -2420"/>
              <a:gd name="adj2" fmla="val 74367"/>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1187624" y="2134307"/>
            <a:ext cx="2520280"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書庫から出る時は</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サムターンを回して</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ドアを開けてください。</a:t>
            </a:r>
            <a:endParaRPr lang="en-US" altLang="ja-JP" dirty="0">
              <a:latin typeface="游ゴシック" panose="020B0400000000000000" pitchFamily="50" charset="-128"/>
              <a:ea typeface="游ゴシック" panose="020B0400000000000000" pitchFamily="50" charset="-128"/>
            </a:endParaRPr>
          </a:p>
        </p:txBody>
      </p:sp>
      <p:sp>
        <p:nvSpPr>
          <p:cNvPr id="17" name="下矢印吹き出し 16"/>
          <p:cNvSpPr/>
          <p:nvPr/>
        </p:nvSpPr>
        <p:spPr>
          <a:xfrm>
            <a:off x="1015801" y="3501008"/>
            <a:ext cx="1467967" cy="968492"/>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1115402" y="3621706"/>
            <a:ext cx="1338828" cy="369332"/>
          </a:xfrm>
          <a:prstGeom prst="rect">
            <a:avLst/>
          </a:prstGeom>
          <a:noFill/>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サムターン</a:t>
            </a:r>
          </a:p>
        </p:txBody>
      </p:sp>
      <p:sp>
        <p:nvSpPr>
          <p:cNvPr id="3" name="上矢印 2"/>
          <p:cNvSpPr/>
          <p:nvPr/>
        </p:nvSpPr>
        <p:spPr>
          <a:xfrm>
            <a:off x="3419872" y="4797152"/>
            <a:ext cx="1040056" cy="1512168"/>
          </a:xfrm>
          <a:prstGeom prst="up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707904" y="5013176"/>
            <a:ext cx="461665" cy="1246495"/>
          </a:xfrm>
          <a:prstGeom prst="rect">
            <a:avLst/>
          </a:prstGeom>
          <a:noFill/>
        </p:spPr>
        <p:txBody>
          <a:bodyPr vert="eaVert" wrap="none" rtlCol="0">
            <a:spAutoFit/>
          </a:bodyPr>
          <a:lstStyle/>
          <a:p>
            <a:r>
              <a:rPr kumimoji="1" lang="ja-JP" altLang="en-US" b="1" dirty="0">
                <a:latin typeface="游ゴシック" panose="020B0400000000000000" pitchFamily="50" charset="-128"/>
                <a:ea typeface="游ゴシック" panose="020B0400000000000000" pitchFamily="50" charset="-128"/>
              </a:rPr>
              <a:t>書庫の中へ</a:t>
            </a:r>
          </a:p>
        </p:txBody>
      </p:sp>
      <p:sp>
        <p:nvSpPr>
          <p:cNvPr id="20" name="スライド番号プレースホルダー 1"/>
          <p:cNvSpPr>
            <a:spLocks noGrp="1"/>
          </p:cNvSpPr>
          <p:nvPr>
            <p:ph type="sldNum" sz="quarter" idx="12"/>
          </p:nvPr>
        </p:nvSpPr>
        <p:spPr>
          <a:xfrm>
            <a:off x="6553200" y="6356350"/>
            <a:ext cx="2133600" cy="365125"/>
          </a:xfrm>
        </p:spPr>
        <p:txBody>
          <a:bodyPr/>
          <a:lstStyle/>
          <a:p>
            <a:r>
              <a:rPr lang="en-US" altLang="ja-JP" dirty="0" smtClean="0">
                <a:latin typeface="游ゴシック" panose="020B0400000000000000" pitchFamily="50" charset="-128"/>
                <a:ea typeface="游ゴシック" panose="020B0400000000000000" pitchFamily="50" charset="-128"/>
              </a:rPr>
              <a:t>14</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46718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3110"/>
          </a:xfrm>
        </p:spPr>
        <p:txBody>
          <a:bodyPr/>
          <a:lstStyle/>
          <a:p>
            <a:r>
              <a:rPr lang="ja-JP" altLang="en-US" dirty="0" smtClean="0">
                <a:latin typeface="游ゴシック Medium" panose="020B0500000000000000" pitchFamily="50" charset="-128"/>
                <a:ea typeface="游ゴシック Medium" panose="020B0500000000000000" pitchFamily="50" charset="-128"/>
              </a:rPr>
              <a:t>電動書架の使い方</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23" name="テキスト ボックス 22"/>
          <p:cNvSpPr txBox="1"/>
          <p:nvPr/>
        </p:nvSpPr>
        <p:spPr>
          <a:xfrm>
            <a:off x="2172824" y="1094213"/>
            <a:ext cx="5032147"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書庫資料のＯＰＡＣ配架場所表示は</a:t>
            </a:r>
            <a:r>
              <a:rPr kumimoji="1" lang="ja-JP" altLang="en-US" dirty="0">
                <a:solidFill>
                  <a:srgbClr val="FF0000"/>
                </a:solidFill>
                <a:latin typeface="游ゴシック" panose="020B0400000000000000" pitchFamily="50" charset="-128"/>
                <a:ea typeface="游ゴシック" panose="020B0400000000000000" pitchFamily="50" charset="-128"/>
              </a:rPr>
              <a:t>「法・図」</a:t>
            </a:r>
          </a:p>
        </p:txBody>
      </p:sp>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601137"/>
            <a:ext cx="2711609" cy="4932000"/>
          </a:xfrm>
          <a:prstGeom prst="rect">
            <a:avLst/>
          </a:prstGeom>
          <a:ln w="9525">
            <a:solidFill>
              <a:schemeClr val="tx2"/>
            </a:solidFill>
          </a:ln>
        </p:spPr>
      </p:pic>
      <p:sp>
        <p:nvSpPr>
          <p:cNvPr id="20" name="四角形吹き出し 19"/>
          <p:cNvSpPr/>
          <p:nvPr/>
        </p:nvSpPr>
        <p:spPr>
          <a:xfrm>
            <a:off x="35496" y="3717032"/>
            <a:ext cx="2137328" cy="656783"/>
          </a:xfrm>
          <a:prstGeom prst="wedgeRectCallout">
            <a:avLst>
              <a:gd name="adj1" fmla="val 32704"/>
              <a:gd name="adj2" fmla="val 110011"/>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129722" y="3789041"/>
            <a:ext cx="1980029" cy="584775"/>
          </a:xfrm>
          <a:prstGeom prst="rect">
            <a:avLst/>
          </a:prstGeom>
          <a:noFill/>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書架開閉ボタン</a:t>
            </a:r>
            <a:endParaRPr kumimoji="1" lang="en-US" altLang="ja-JP"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押すと緑色に光ります</a:t>
            </a:r>
            <a:endParaRPr kumimoji="1" lang="ja-JP" altLang="en-US" sz="1400" b="1" dirty="0">
              <a:latin typeface="游ゴシック" panose="020B0400000000000000" pitchFamily="50" charset="-128"/>
              <a:ea typeface="游ゴシック" panose="020B0400000000000000" pitchFamily="50" charset="-128"/>
            </a:endParaRPr>
          </a:p>
        </p:txBody>
      </p:sp>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0579" y="1593344"/>
            <a:ext cx="4241861" cy="4932000"/>
          </a:xfrm>
          <a:prstGeom prst="rect">
            <a:avLst/>
          </a:prstGeom>
          <a:ln>
            <a:solidFill>
              <a:schemeClr val="tx2"/>
            </a:solidFill>
          </a:ln>
        </p:spPr>
      </p:pic>
      <p:sp>
        <p:nvSpPr>
          <p:cNvPr id="8" name="ストライプ矢印 7"/>
          <p:cNvSpPr/>
          <p:nvPr/>
        </p:nvSpPr>
        <p:spPr>
          <a:xfrm>
            <a:off x="3022310" y="4005064"/>
            <a:ext cx="1549690" cy="864096"/>
          </a:xfrm>
          <a:prstGeom prst="stripedRightArrow">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7" name="円/楕円 16"/>
          <p:cNvSpPr/>
          <p:nvPr/>
        </p:nvSpPr>
        <p:spPr>
          <a:xfrm>
            <a:off x="1403648" y="4885556"/>
            <a:ext cx="648072" cy="6316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5" name="角丸四角形吹き出し 14"/>
          <p:cNvSpPr/>
          <p:nvPr/>
        </p:nvSpPr>
        <p:spPr>
          <a:xfrm>
            <a:off x="5779740" y="2082058"/>
            <a:ext cx="3040732" cy="1699709"/>
          </a:xfrm>
          <a:prstGeom prst="wedgeRoundRectCallout">
            <a:avLst>
              <a:gd name="adj1" fmla="val 1677"/>
              <a:gd name="adj2" fmla="val 85908"/>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5832476" y="2216983"/>
            <a:ext cx="2935259" cy="1477328"/>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各書架に図書の請求記号が表示されています。</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利用したい図書が配架されている書架の開閉ボタンを押してください</a:t>
            </a:r>
            <a:r>
              <a:rPr lang="ja-JP" altLang="en-US" dirty="0" smtClean="0">
                <a:latin typeface="游ゴシック" panose="020B0400000000000000" pitchFamily="50" charset="-128"/>
                <a:ea typeface="游ゴシック" panose="020B0400000000000000" pitchFamily="50" charset="-128"/>
              </a:rPr>
              <a:t>。</a:t>
            </a:r>
            <a:endParaRPr lang="en-US" altLang="ja-JP" dirty="0">
              <a:latin typeface="游ゴシック" panose="020B0400000000000000" pitchFamily="50" charset="-128"/>
              <a:ea typeface="游ゴシック" panose="020B0400000000000000" pitchFamily="50" charset="-128"/>
            </a:endParaRPr>
          </a:p>
        </p:txBody>
      </p:sp>
      <p:sp>
        <p:nvSpPr>
          <p:cNvPr id="22" name="円/楕円 21"/>
          <p:cNvSpPr/>
          <p:nvPr/>
        </p:nvSpPr>
        <p:spPr>
          <a:xfrm>
            <a:off x="4788024" y="4869160"/>
            <a:ext cx="648072" cy="6316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9728" y="4630773"/>
            <a:ext cx="1905000" cy="1905000"/>
          </a:xfrm>
          <a:prstGeom prst="rect">
            <a:avLst/>
          </a:prstGeom>
        </p:spPr>
      </p:pic>
      <p:sp>
        <p:nvSpPr>
          <p:cNvPr id="24" name="角丸四角形 23"/>
          <p:cNvSpPr/>
          <p:nvPr/>
        </p:nvSpPr>
        <p:spPr>
          <a:xfrm>
            <a:off x="929387" y="1916832"/>
            <a:ext cx="2418477" cy="954688"/>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7" name="四角形吹き出し 26"/>
          <p:cNvSpPr/>
          <p:nvPr/>
        </p:nvSpPr>
        <p:spPr>
          <a:xfrm>
            <a:off x="2265945" y="3131675"/>
            <a:ext cx="1729991" cy="441341"/>
          </a:xfrm>
          <a:prstGeom prst="wedgeRectCallout">
            <a:avLst>
              <a:gd name="adj1" fmla="val -69393"/>
              <a:gd name="adj2" fmla="val -92407"/>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28" name="テキスト ボックス 27"/>
          <p:cNvSpPr txBox="1"/>
          <p:nvPr/>
        </p:nvSpPr>
        <p:spPr>
          <a:xfrm>
            <a:off x="2360171" y="3203684"/>
            <a:ext cx="1579278" cy="369332"/>
          </a:xfrm>
          <a:prstGeom prst="rect">
            <a:avLst/>
          </a:prstGeom>
          <a:noFill/>
        </p:spPr>
        <p:txBody>
          <a:bodyPr wrap="none" rtlCol="0">
            <a:spAutoFit/>
          </a:bodyPr>
          <a:lstStyle/>
          <a:p>
            <a:r>
              <a:rPr lang="ja-JP" altLang="en-US" b="1" dirty="0">
                <a:latin typeface="游ゴシック" panose="020B0400000000000000" pitchFamily="50" charset="-128"/>
                <a:ea typeface="游ゴシック" panose="020B0400000000000000" pitchFamily="50" charset="-128"/>
              </a:rPr>
              <a:t>請求記号表示</a:t>
            </a:r>
            <a:endParaRPr kumimoji="1" lang="en-US" altLang="ja-JP" b="1" dirty="0">
              <a:latin typeface="游ゴシック" panose="020B0400000000000000" pitchFamily="50" charset="-128"/>
              <a:ea typeface="游ゴシック" panose="020B0400000000000000" pitchFamily="50" charset="-128"/>
            </a:endParaRPr>
          </a:p>
        </p:txBody>
      </p:sp>
      <p:sp>
        <p:nvSpPr>
          <p:cNvPr id="33" name="右矢印吹き出し 32"/>
          <p:cNvSpPr/>
          <p:nvPr/>
        </p:nvSpPr>
        <p:spPr>
          <a:xfrm>
            <a:off x="8061176" y="4526811"/>
            <a:ext cx="903312" cy="1854517"/>
          </a:xfrm>
          <a:prstGeom prst="rightArrowCallou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34" name="テキスト ボックス 33"/>
          <p:cNvSpPr txBox="1"/>
          <p:nvPr/>
        </p:nvSpPr>
        <p:spPr>
          <a:xfrm>
            <a:off x="8142783" y="4758672"/>
            <a:ext cx="461665" cy="1622656"/>
          </a:xfrm>
          <a:prstGeom prst="rect">
            <a:avLst/>
          </a:prstGeom>
          <a:noFill/>
        </p:spPr>
        <p:txBody>
          <a:bodyPr vert="eaVert" wrap="square" rtlCol="0">
            <a:spAutoFit/>
          </a:bodyPr>
          <a:lstStyle/>
          <a:p>
            <a:r>
              <a:rPr kumimoji="1" lang="ja-JP" altLang="en-US" b="1" dirty="0">
                <a:latin typeface="游ゴシック" panose="020B0400000000000000" pitchFamily="50" charset="-128"/>
                <a:ea typeface="游ゴシック" panose="020B0400000000000000" pitchFamily="50" charset="-128"/>
              </a:rPr>
              <a:t>ブックポスト</a:t>
            </a:r>
          </a:p>
        </p:txBody>
      </p:sp>
      <p:sp>
        <p:nvSpPr>
          <p:cNvPr id="29" name="四角形吹き出し 19">
            <a:extLst>
              <a:ext uri="{FF2B5EF4-FFF2-40B4-BE49-F238E27FC236}">
                <a16:creationId xmlns:a16="http://schemas.microsoft.com/office/drawing/2014/main" id="{AF7E481E-C19F-4A85-8414-DB5B9662FF85}"/>
              </a:ext>
            </a:extLst>
          </p:cNvPr>
          <p:cNvSpPr/>
          <p:nvPr/>
        </p:nvSpPr>
        <p:spPr>
          <a:xfrm>
            <a:off x="1691680" y="5750047"/>
            <a:ext cx="3744416" cy="830997"/>
          </a:xfrm>
          <a:prstGeom prst="wedgeRectCallout">
            <a:avLst>
              <a:gd name="adj1" fmla="val 61414"/>
              <a:gd name="adj2" fmla="val 10383"/>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ECF7B637-BDBD-4ADE-B939-771FD05656D1}"/>
              </a:ext>
            </a:extLst>
          </p:cNvPr>
          <p:cNvSpPr txBox="1"/>
          <p:nvPr/>
        </p:nvSpPr>
        <p:spPr>
          <a:xfrm>
            <a:off x="1691681" y="5786052"/>
            <a:ext cx="3812470" cy="738664"/>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万一、書架の間にいる時に、書架が動きだしたら、オレンジのバーを足で押してください。動いている書架が止まります。</a:t>
            </a:r>
            <a:endParaRPr kumimoji="1" lang="ja-JP" altLang="en-US" sz="1100" b="1" dirty="0">
              <a:latin typeface="游ゴシック" panose="020B0400000000000000" pitchFamily="50" charset="-128"/>
              <a:ea typeface="游ゴシック" panose="020B0400000000000000" pitchFamily="50" charset="-128"/>
            </a:endParaRPr>
          </a:p>
        </p:txBody>
      </p:sp>
      <p:sp>
        <p:nvSpPr>
          <p:cNvPr id="30" name="スライド番号プレースホルダー 1"/>
          <p:cNvSpPr>
            <a:spLocks noGrp="1"/>
          </p:cNvSpPr>
          <p:nvPr>
            <p:ph type="sldNum" sz="quarter" idx="12"/>
          </p:nvPr>
        </p:nvSpPr>
        <p:spPr>
          <a:xfrm>
            <a:off x="6718957" y="6392080"/>
            <a:ext cx="2133600" cy="365125"/>
          </a:xfrm>
        </p:spPr>
        <p:txBody>
          <a:bodyPr/>
          <a:lstStyle/>
          <a:p>
            <a:r>
              <a:rPr lang="en-US" altLang="ja-JP" dirty="0" smtClean="0">
                <a:latin typeface="游ゴシック" panose="020B0400000000000000" pitchFamily="50" charset="-128"/>
                <a:ea typeface="游ゴシック" panose="020B0400000000000000" pitchFamily="50" charset="-128"/>
              </a:rPr>
              <a:t>15</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63635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lstStyle/>
          <a:p>
            <a:r>
              <a:rPr kumimoji="1" lang="ja-JP" altLang="en-US" dirty="0" smtClean="0">
                <a:latin typeface="游ゴシック Medium" panose="020B0500000000000000" pitchFamily="50" charset="-128"/>
                <a:ea typeface="游ゴシック Medium" panose="020B0500000000000000" pitchFamily="50" charset="-128"/>
              </a:rPr>
              <a:t>ブックポスト</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57017" y="1600200"/>
            <a:ext cx="3829966" cy="4525963"/>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4476328"/>
            <a:ext cx="1905000" cy="1905000"/>
          </a:xfrm>
          <a:prstGeom prst="rect">
            <a:avLst/>
          </a:prstGeom>
        </p:spPr>
      </p:pic>
      <p:sp>
        <p:nvSpPr>
          <p:cNvPr id="6" name="角丸四角形吹き出し 5"/>
          <p:cNvSpPr/>
          <p:nvPr/>
        </p:nvSpPr>
        <p:spPr>
          <a:xfrm>
            <a:off x="5540596" y="2636912"/>
            <a:ext cx="3040732" cy="1800200"/>
          </a:xfrm>
          <a:prstGeom prst="wedgeRoundRectCallout">
            <a:avLst>
              <a:gd name="adj1" fmla="val -51453"/>
              <a:gd name="adj2" fmla="val 69412"/>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5593332" y="2936847"/>
            <a:ext cx="2935259" cy="1200329"/>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このブックポストに資料の返却ができます。</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劣化資料や他大学の資料は入れないでください。</a:t>
            </a:r>
            <a:endParaRPr lang="en-US" altLang="ja-JP" dirty="0">
              <a:latin typeface="游ゴシック" panose="020B0400000000000000" pitchFamily="50" charset="-128"/>
              <a:ea typeface="游ゴシック" panose="020B0400000000000000" pitchFamily="50" charset="-128"/>
            </a:endParaRPr>
          </a:p>
        </p:txBody>
      </p:sp>
      <p:sp>
        <p:nvSpPr>
          <p:cNvPr id="8" name="角丸四角形吹き出し 7"/>
          <p:cNvSpPr/>
          <p:nvPr/>
        </p:nvSpPr>
        <p:spPr>
          <a:xfrm>
            <a:off x="251520" y="2564904"/>
            <a:ext cx="2736305" cy="1224136"/>
          </a:xfrm>
          <a:prstGeom prst="wedgeRoundRectCallout">
            <a:avLst>
              <a:gd name="adj1" fmla="val 56509"/>
              <a:gd name="adj2" fmla="val 115210"/>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23529" y="2721694"/>
            <a:ext cx="2664296"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法</a:t>
            </a:r>
            <a:r>
              <a:rPr lang="en-US" altLang="ja-JP" dirty="0">
                <a:latin typeface="游ゴシック" panose="020B0400000000000000" pitchFamily="50" charset="-128"/>
                <a:ea typeface="游ゴシック" panose="020B0400000000000000" pitchFamily="50" charset="-128"/>
              </a:rPr>
              <a:t>3</a:t>
            </a:r>
            <a:r>
              <a:rPr lang="ja-JP" altLang="en-US" dirty="0">
                <a:latin typeface="游ゴシック" panose="020B0400000000000000" pitchFamily="50" charset="-128"/>
                <a:ea typeface="游ゴシック" panose="020B0400000000000000" pitchFamily="50" charset="-128"/>
              </a:rPr>
              <a:t>号館</a:t>
            </a:r>
            <a:r>
              <a:rPr lang="en-US" altLang="ja-JP" dirty="0">
                <a:latin typeface="游ゴシック" panose="020B0400000000000000" pitchFamily="50" charset="-128"/>
                <a:ea typeface="游ゴシック" panose="020B0400000000000000" pitchFamily="50" charset="-128"/>
              </a:rPr>
              <a:t>1</a:t>
            </a:r>
            <a:r>
              <a:rPr lang="ja-JP" altLang="en-US" dirty="0">
                <a:latin typeface="游ゴシック" panose="020B0400000000000000" pitchFamily="50" charset="-128"/>
                <a:ea typeface="游ゴシック" panose="020B0400000000000000" pitchFamily="50" charset="-128"/>
              </a:rPr>
              <a:t>階ラウンジの向かい側にブックポスト</a:t>
            </a:r>
            <a:r>
              <a:rPr lang="ja-JP" altLang="en-US" dirty="0" smtClean="0">
                <a:latin typeface="游ゴシック" panose="020B0400000000000000" pitchFamily="50" charset="-128"/>
                <a:ea typeface="游ゴシック" panose="020B0400000000000000" pitchFamily="50" charset="-128"/>
              </a:rPr>
              <a:t>があります</a:t>
            </a:r>
            <a:r>
              <a:rPr lang="ja-JP" altLang="en-US" dirty="0">
                <a:latin typeface="游ゴシック" panose="020B0400000000000000" pitchFamily="50" charset="-128"/>
                <a:ea typeface="游ゴシック" panose="020B0400000000000000" pitchFamily="50" charset="-128"/>
              </a:rPr>
              <a:t>。</a:t>
            </a:r>
            <a:endParaRPr lang="en-US" altLang="ja-JP" dirty="0">
              <a:latin typeface="游ゴシック" panose="020B0400000000000000" pitchFamily="50" charset="-128"/>
              <a:ea typeface="游ゴシック" panose="020B0400000000000000" pitchFamily="50" charset="-128"/>
            </a:endParaRPr>
          </a:p>
        </p:txBody>
      </p:sp>
      <p:sp>
        <p:nvSpPr>
          <p:cNvPr id="10" name="スライド番号プレースホルダー 1"/>
          <p:cNvSpPr>
            <a:spLocks noGrp="1"/>
          </p:cNvSpPr>
          <p:nvPr>
            <p:ph type="sldNum" sz="quarter" idx="12"/>
          </p:nvPr>
        </p:nvSpPr>
        <p:spPr>
          <a:xfrm>
            <a:off x="6553200" y="6356350"/>
            <a:ext cx="2133600" cy="365125"/>
          </a:xfrm>
        </p:spPr>
        <p:txBody>
          <a:bodyPr/>
          <a:lstStyle/>
          <a:p>
            <a:r>
              <a:rPr lang="en-US" altLang="ja-JP" dirty="0" smtClean="0">
                <a:latin typeface="游ゴシック" panose="020B0400000000000000" pitchFamily="50" charset="-128"/>
                <a:ea typeface="游ゴシック" panose="020B0400000000000000" pitchFamily="50" charset="-128"/>
              </a:rPr>
              <a:t>16</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94787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27584" y="188640"/>
            <a:ext cx="6912768" cy="646331"/>
          </a:xfrm>
          <a:prstGeom prst="rect">
            <a:avLst/>
          </a:prstGeom>
          <a:noFill/>
        </p:spPr>
        <p:txBody>
          <a:bodyPr wrap="square" rtlCol="0">
            <a:spAutoFit/>
          </a:bodyPr>
          <a:lstStyle/>
          <a:p>
            <a:pPr algn="ctr"/>
            <a:r>
              <a:rPr lang="ja-JP" altLang="en-US" sz="3600" dirty="0">
                <a:latin typeface="游ゴシック Medium" panose="020B0500000000000000" pitchFamily="50" charset="-128"/>
                <a:ea typeface="游ゴシック Medium" panose="020B0500000000000000" pitchFamily="50" charset="-128"/>
              </a:rPr>
              <a:t>図書室Ｌ６階 フロアマップ</a:t>
            </a:r>
            <a:endParaRPr kumimoji="1" lang="ja-JP" altLang="en-US" sz="3600"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353" y="1065461"/>
            <a:ext cx="8525293" cy="5256584"/>
          </a:xfrm>
          <a:prstGeom prst="rect">
            <a:avLst/>
          </a:prstGeom>
        </p:spPr>
      </p:pic>
      <p:sp>
        <p:nvSpPr>
          <p:cNvPr id="2" name="スライド番号プレースホルダー 1"/>
          <p:cNvSpPr>
            <a:spLocks noGrp="1"/>
          </p:cNvSpPr>
          <p:nvPr>
            <p:ph type="sldNum" sz="quarter" idx="12"/>
          </p:nvPr>
        </p:nvSpPr>
        <p:spPr/>
        <p:txBody>
          <a:bodyPr/>
          <a:lstStyle/>
          <a:p>
            <a:r>
              <a:rPr kumimoji="1" lang="en-US" altLang="ja-JP" dirty="0" smtClean="0"/>
              <a:t>17</a:t>
            </a:r>
            <a:endParaRPr kumimoji="1" lang="ja-JP" altLang="en-US" dirty="0"/>
          </a:p>
        </p:txBody>
      </p:sp>
    </p:spTree>
    <p:extLst>
      <p:ext uri="{BB962C8B-B14F-4D97-AF65-F5344CB8AC3E}">
        <p14:creationId xmlns:p14="http://schemas.microsoft.com/office/powerpoint/2010/main" val="2364050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99592" y="116632"/>
            <a:ext cx="7560840" cy="523220"/>
          </a:xfrm>
          <a:prstGeom prst="rect">
            <a:avLst/>
          </a:prstGeom>
          <a:noFill/>
        </p:spPr>
        <p:txBody>
          <a:bodyPr wrap="square" rtlCol="0">
            <a:spAutoFit/>
          </a:bodyPr>
          <a:lstStyle/>
          <a:p>
            <a:pPr algn="ctr"/>
            <a:r>
              <a:rPr lang="en-US" altLang="ja-JP" sz="2800" dirty="0">
                <a:latin typeface="游ゴシック" panose="020B0400000000000000" pitchFamily="50" charset="-128"/>
                <a:ea typeface="游ゴシック" panose="020B0400000000000000" pitchFamily="50" charset="-128"/>
              </a:rPr>
              <a:t>OPAC</a:t>
            </a:r>
            <a:r>
              <a:rPr lang="ja-JP" altLang="en-US" sz="2800" dirty="0">
                <a:latin typeface="游ゴシック" panose="020B0400000000000000" pitchFamily="50" charset="-128"/>
                <a:ea typeface="游ゴシック" panose="020B0400000000000000" pitchFamily="50" charset="-128"/>
              </a:rPr>
              <a:t>検索から法図資料にたどり着くには</a:t>
            </a:r>
            <a:endParaRPr kumimoji="1" lang="ja-JP" altLang="en-US" sz="2800" dirty="0">
              <a:latin typeface="游ゴシック" panose="020B0400000000000000" pitchFamily="50" charset="-128"/>
              <a:ea typeface="游ゴシック" panose="020B0400000000000000"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670370"/>
            <a:ext cx="7056784" cy="6143006"/>
          </a:xfrm>
          <a:prstGeom prst="rect">
            <a:avLst/>
          </a:prstGeom>
        </p:spPr>
      </p:pic>
      <p:sp>
        <p:nvSpPr>
          <p:cNvPr id="4" name="スライド番号プレースホルダー 1"/>
          <p:cNvSpPr>
            <a:spLocks noGrp="1"/>
          </p:cNvSpPr>
          <p:nvPr>
            <p:ph type="sldNum" sz="quarter" idx="12"/>
          </p:nvPr>
        </p:nvSpPr>
        <p:spPr>
          <a:xfrm>
            <a:off x="6553200" y="6356350"/>
            <a:ext cx="2133600" cy="365125"/>
          </a:xfrm>
        </p:spPr>
        <p:txBody>
          <a:bodyPr/>
          <a:lstStyle/>
          <a:p>
            <a:r>
              <a:rPr lang="en-US" altLang="ja-JP" dirty="0" smtClean="0">
                <a:latin typeface="游ゴシック" panose="020B0400000000000000" pitchFamily="50" charset="-128"/>
                <a:ea typeface="游ゴシック" panose="020B0400000000000000" pitchFamily="50" charset="-128"/>
              </a:rPr>
              <a:t>18</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80405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907704" y="188640"/>
            <a:ext cx="5544616" cy="1143000"/>
          </a:xfrm>
        </p:spPr>
        <p:txBody>
          <a:bodyPr/>
          <a:lstStyle/>
          <a:p>
            <a:r>
              <a:rPr kumimoji="1" lang="ja-JP" altLang="en-US" dirty="0" smtClean="0">
                <a:latin typeface="游ゴシック Medium" panose="020B0500000000000000" pitchFamily="50" charset="-128"/>
                <a:ea typeface="游ゴシック Medium" panose="020B0500000000000000" pitchFamily="50" charset="-128"/>
              </a:rPr>
              <a:t>法学部研究室図書室</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412776"/>
            <a:ext cx="3888431" cy="4520201"/>
          </a:xfrm>
          <a:prstGeom prst="rect">
            <a:avLst/>
          </a:prstGeom>
          <a:effectLst>
            <a:softEdge rad="635000"/>
          </a:effectLst>
        </p:spPr>
      </p:pic>
      <p:sp>
        <p:nvSpPr>
          <p:cNvPr id="6" name="テキスト ボックス 5"/>
          <p:cNvSpPr txBox="1"/>
          <p:nvPr/>
        </p:nvSpPr>
        <p:spPr>
          <a:xfrm>
            <a:off x="110278" y="1412776"/>
            <a:ext cx="5325818" cy="707886"/>
          </a:xfrm>
          <a:prstGeom prst="rect">
            <a:avLst/>
          </a:prstGeom>
          <a:noFill/>
        </p:spPr>
        <p:txBody>
          <a:bodyPr wrap="square" rtlCol="0">
            <a:spAutoFit/>
          </a:bodyPr>
          <a:lstStyle/>
          <a:p>
            <a:r>
              <a:rPr kumimoji="1" lang="ja-JP" altLang="en-US" sz="2000" b="1" i="1" dirty="0">
                <a:solidFill>
                  <a:srgbClr val="0070C0"/>
                </a:solidFill>
                <a:latin typeface="游ゴシック" panose="020B0400000000000000" pitchFamily="50" charset="-128"/>
                <a:ea typeface="游ゴシック" panose="020B0400000000000000" pitchFamily="50" charset="-128"/>
              </a:rPr>
              <a:t>★</a:t>
            </a:r>
            <a:r>
              <a:rPr kumimoji="1" lang="ja-JP" altLang="en-US" sz="1100" b="1" i="1" dirty="0">
                <a:solidFill>
                  <a:srgbClr val="0070C0"/>
                </a:solidFill>
                <a:latin typeface="游ゴシック" panose="020B0400000000000000" pitchFamily="50" charset="-128"/>
                <a:ea typeface="游ゴシック" panose="020B0400000000000000" pitchFamily="50" charset="-128"/>
              </a:rPr>
              <a:t> </a:t>
            </a:r>
            <a:r>
              <a:rPr kumimoji="1" lang="ja-JP" altLang="en-US" sz="2000" b="1" i="1" dirty="0">
                <a:solidFill>
                  <a:srgbClr val="0070C0"/>
                </a:solidFill>
                <a:latin typeface="游ゴシック" panose="020B0400000000000000" pitchFamily="50" charset="-128"/>
                <a:ea typeface="游ゴシック" panose="020B0400000000000000" pitchFamily="50" charset="-128"/>
              </a:rPr>
              <a:t>総合法政専攻（研究生含む）の皆様が、</a:t>
            </a:r>
            <a:endParaRPr kumimoji="1" lang="en-US" altLang="ja-JP" sz="2000" b="1" i="1" dirty="0">
              <a:solidFill>
                <a:srgbClr val="0070C0"/>
              </a:solidFill>
              <a:latin typeface="游ゴシック" panose="020B0400000000000000" pitchFamily="50" charset="-128"/>
              <a:ea typeface="游ゴシック" panose="020B0400000000000000" pitchFamily="50" charset="-128"/>
            </a:endParaRPr>
          </a:p>
          <a:p>
            <a:r>
              <a:rPr lang="ja-JP" altLang="en-US" sz="2000" b="1" i="1" dirty="0">
                <a:solidFill>
                  <a:srgbClr val="0070C0"/>
                </a:solidFill>
                <a:latin typeface="游ゴシック" panose="020B0400000000000000" pitchFamily="50" charset="-128"/>
                <a:ea typeface="游ゴシック" panose="020B0400000000000000" pitchFamily="50" charset="-128"/>
              </a:rPr>
              <a:t>　　　</a:t>
            </a:r>
            <a:r>
              <a:rPr kumimoji="1" lang="ja-JP" altLang="en-US" sz="2000" b="1" i="1" dirty="0">
                <a:solidFill>
                  <a:srgbClr val="0070C0"/>
                </a:solidFill>
                <a:latin typeface="游ゴシック" panose="020B0400000000000000" pitchFamily="50" charset="-128"/>
                <a:ea typeface="游ゴシック" panose="020B0400000000000000" pitchFamily="50" charset="-128"/>
              </a:rPr>
              <a:t>法学部研究室図書室で出来ること</a:t>
            </a:r>
            <a:r>
              <a:rPr kumimoji="1" lang="ja-JP" altLang="en-US" sz="1000" b="1" i="1" dirty="0">
                <a:solidFill>
                  <a:srgbClr val="0070C0"/>
                </a:solidFill>
                <a:latin typeface="游ゴシック" panose="020B0400000000000000" pitchFamily="50" charset="-128"/>
                <a:ea typeface="游ゴシック" panose="020B0400000000000000" pitchFamily="50" charset="-128"/>
              </a:rPr>
              <a:t> </a:t>
            </a:r>
            <a:r>
              <a:rPr kumimoji="1" lang="ja-JP" altLang="en-US" sz="2000" b="1" i="1" dirty="0">
                <a:solidFill>
                  <a:srgbClr val="0070C0"/>
                </a:solidFill>
                <a:latin typeface="游ゴシック" panose="020B0400000000000000" pitchFamily="50" charset="-128"/>
                <a:ea typeface="游ゴシック" panose="020B0400000000000000" pitchFamily="50" charset="-128"/>
              </a:rPr>
              <a:t>★</a:t>
            </a:r>
          </a:p>
        </p:txBody>
      </p:sp>
      <p:sp>
        <p:nvSpPr>
          <p:cNvPr id="7" name="テキスト ボックス 6"/>
          <p:cNvSpPr txBox="1"/>
          <p:nvPr/>
        </p:nvSpPr>
        <p:spPr>
          <a:xfrm>
            <a:off x="251520" y="2347381"/>
            <a:ext cx="5616624" cy="3000821"/>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kumimoji="1" lang="ja-JP" altLang="en-US" dirty="0">
                <a:latin typeface="游ゴシック" panose="020B0400000000000000" pitchFamily="50" charset="-128"/>
                <a:ea typeface="游ゴシック" panose="020B0400000000000000" pitchFamily="50" charset="-128"/>
              </a:rPr>
              <a:t>当室所蔵資料の閲覧、複写、当日貸出</a:t>
            </a:r>
            <a:r>
              <a:rPr kumimoji="1" lang="ja-JP" altLang="en-US" dirty="0" smtClean="0">
                <a:latin typeface="游ゴシック" panose="020B0400000000000000" pitchFamily="50" charset="-128"/>
                <a:ea typeface="游ゴシック" panose="020B0400000000000000" pitchFamily="50" charset="-128"/>
              </a:rPr>
              <a:t>、</a:t>
            </a:r>
            <a:r>
              <a:rPr kumimoji="1" lang="en-US" altLang="ja-JP" dirty="0" smtClean="0">
                <a:latin typeface="游ゴシック" panose="020B0400000000000000" pitchFamily="50" charset="-128"/>
                <a:ea typeface="游ゴシック" panose="020B0400000000000000" pitchFamily="50" charset="-128"/>
              </a:rPr>
              <a:t/>
            </a:r>
            <a:br>
              <a:rPr kumimoji="1" lang="en-US" altLang="ja-JP" dirty="0" smtClean="0">
                <a:latin typeface="游ゴシック" panose="020B0400000000000000" pitchFamily="50" charset="-128"/>
                <a:ea typeface="游ゴシック" panose="020B0400000000000000" pitchFamily="50" charset="-128"/>
              </a:rPr>
            </a:br>
            <a:r>
              <a:rPr kumimoji="1" lang="ja-JP" altLang="en-US" dirty="0" smtClean="0">
                <a:latin typeface="游ゴシック" panose="020B0400000000000000" pitchFamily="50" charset="-128"/>
                <a:ea typeface="游ゴシック" panose="020B0400000000000000" pitchFamily="50" charset="-128"/>
              </a:rPr>
              <a:t>図書</a:t>
            </a:r>
            <a:r>
              <a:rPr kumimoji="1" lang="ja-JP" altLang="en-US" dirty="0">
                <a:latin typeface="游ゴシック" panose="020B0400000000000000" pitchFamily="50" charset="-128"/>
                <a:ea typeface="游ゴシック" panose="020B0400000000000000" pitchFamily="50" charset="-128"/>
              </a:rPr>
              <a:t>の貸出（研究室</a:t>
            </a:r>
            <a:r>
              <a:rPr kumimoji="1" lang="ja-JP" altLang="en-US" dirty="0" smtClean="0">
                <a:latin typeface="游ゴシック" panose="020B0400000000000000" pitchFamily="50" charset="-128"/>
                <a:ea typeface="游ゴシック" panose="020B0400000000000000" pitchFamily="50" charset="-128"/>
              </a:rPr>
              <a:t>まで。</a:t>
            </a:r>
            <a:r>
              <a:rPr lang="ja-JP" altLang="en-US" dirty="0" smtClean="0">
                <a:latin typeface="游ゴシック" panose="020B0400000000000000" pitchFamily="50" charset="-128"/>
                <a:ea typeface="游ゴシック" panose="020B0400000000000000" pitchFamily="50" charset="-128"/>
              </a:rPr>
              <a:t>ご自宅</a:t>
            </a:r>
            <a:r>
              <a:rPr lang="ja-JP" altLang="en-US" dirty="0">
                <a:latin typeface="游ゴシック" panose="020B0400000000000000" pitchFamily="50" charset="-128"/>
                <a:ea typeface="游ゴシック" panose="020B0400000000000000" pitchFamily="50" charset="-128"/>
              </a:rPr>
              <a:t>への</a:t>
            </a:r>
            <a:r>
              <a:rPr lang="ja-JP" altLang="en-US" dirty="0" smtClean="0">
                <a:latin typeface="游ゴシック" panose="020B0400000000000000" pitchFamily="50" charset="-128"/>
                <a:ea typeface="游ゴシック" panose="020B0400000000000000" pitchFamily="50" charset="-128"/>
              </a:rPr>
              <a:t>持ち帰り</a:t>
            </a:r>
            <a:r>
              <a:rPr lang="en-US" altLang="ja-JP" dirty="0" smtClean="0">
                <a:latin typeface="游ゴシック" panose="020B0400000000000000" pitchFamily="50" charset="-128"/>
                <a:ea typeface="游ゴシック" panose="020B0400000000000000" pitchFamily="50" charset="-128"/>
              </a:rPr>
              <a:t/>
            </a:r>
            <a:br>
              <a:rPr lang="en-US" altLang="ja-JP" dirty="0" smtClean="0">
                <a:latin typeface="游ゴシック" panose="020B0400000000000000" pitchFamily="50" charset="-128"/>
                <a:ea typeface="游ゴシック" panose="020B0400000000000000" pitchFamily="50" charset="-128"/>
              </a:rPr>
            </a:br>
            <a:r>
              <a:rPr lang="ja-JP" altLang="en-US" dirty="0" smtClean="0">
                <a:latin typeface="游ゴシック" panose="020B0400000000000000" pitchFamily="50" charset="-128"/>
                <a:ea typeface="游ゴシック" panose="020B0400000000000000" pitchFamily="50" charset="-128"/>
              </a:rPr>
              <a:t>は</a:t>
            </a:r>
            <a:r>
              <a:rPr lang="ja-JP" altLang="en-US" dirty="0">
                <a:latin typeface="游ゴシック" panose="020B0400000000000000" pitchFamily="50" charset="-128"/>
                <a:ea typeface="游ゴシック" panose="020B0400000000000000" pitchFamily="50" charset="-128"/>
              </a:rPr>
              <a:t>出来ません</a:t>
            </a:r>
            <a:r>
              <a:rPr lang="ja-JP" altLang="en-US" dirty="0" smtClean="0">
                <a:latin typeface="游ゴシック" panose="020B0400000000000000" pitchFamily="50" charset="-128"/>
                <a:ea typeface="游ゴシック" panose="020B0400000000000000" pitchFamily="50" charset="-128"/>
              </a:rPr>
              <a:t>）</a:t>
            </a:r>
            <a:endParaRPr lang="en-US" altLang="ja-JP" dirty="0" smtClean="0">
              <a:latin typeface="游ゴシック" panose="020B0400000000000000" pitchFamily="50" charset="-128"/>
              <a:ea typeface="游ゴシック" panose="020B0400000000000000" pitchFamily="50" charset="-128"/>
            </a:endParaRPr>
          </a:p>
          <a:p>
            <a:pPr marL="285750" indent="-285750">
              <a:lnSpc>
                <a:spcPct val="150000"/>
              </a:lnSpc>
              <a:buFont typeface="Wingdings" panose="05000000000000000000" pitchFamily="2" charset="2"/>
              <a:buChar char="u"/>
            </a:pPr>
            <a:r>
              <a:rPr lang="ja-JP" altLang="en-US" dirty="0" smtClean="0">
                <a:latin typeface="游ゴシック" panose="020B0400000000000000" pitchFamily="50" charset="-128"/>
                <a:ea typeface="游ゴシック" panose="020B0400000000000000" pitchFamily="50" charset="-128"/>
              </a:rPr>
              <a:t>書庫への入庫</a:t>
            </a:r>
            <a:endParaRPr lang="en-US" altLang="ja-JP" dirty="0" smtClean="0">
              <a:latin typeface="游ゴシック" panose="020B0400000000000000" pitchFamily="50" charset="-128"/>
              <a:ea typeface="游ゴシック" panose="020B0400000000000000" pitchFamily="50" charset="-128"/>
            </a:endParaRPr>
          </a:p>
          <a:p>
            <a:pPr marL="285750" indent="-285750">
              <a:lnSpc>
                <a:spcPct val="150000"/>
              </a:lnSpc>
              <a:buFont typeface="Wingdings" panose="05000000000000000000" pitchFamily="2" charset="2"/>
              <a:buChar char="u"/>
            </a:pPr>
            <a:r>
              <a:rPr kumimoji="1" lang="ja-JP" altLang="en-US" dirty="0" smtClean="0">
                <a:latin typeface="游ゴシック" panose="020B0400000000000000" pitchFamily="50" charset="-128"/>
                <a:ea typeface="游ゴシック" panose="020B0400000000000000" pitchFamily="50" charset="-128"/>
              </a:rPr>
              <a:t>他</a:t>
            </a:r>
            <a:r>
              <a:rPr kumimoji="1" lang="ja-JP" altLang="en-US" dirty="0">
                <a:latin typeface="游ゴシック" panose="020B0400000000000000" pitchFamily="50" charset="-128"/>
                <a:ea typeface="游ゴシック" panose="020B0400000000000000" pitchFamily="50" charset="-128"/>
              </a:rPr>
              <a:t>キャンパス</a:t>
            </a:r>
            <a:r>
              <a:rPr kumimoji="1" lang="en-US" altLang="ja-JP" dirty="0">
                <a:latin typeface="游ゴシック" panose="020B0400000000000000" pitchFamily="50" charset="-128"/>
                <a:ea typeface="游ゴシック" panose="020B0400000000000000" pitchFamily="50" charset="-128"/>
              </a:rPr>
              <a:t>/</a:t>
            </a:r>
            <a:r>
              <a:rPr kumimoji="1" lang="ja-JP" altLang="en-US" dirty="0">
                <a:latin typeface="游ゴシック" panose="020B0400000000000000" pitchFamily="50" charset="-128"/>
                <a:ea typeface="游ゴシック" panose="020B0400000000000000" pitchFamily="50" charset="-128"/>
              </a:rPr>
              <a:t>他大学からの図書取り寄せ</a:t>
            </a:r>
            <a:r>
              <a:rPr kumimoji="1" lang="en-US" altLang="ja-JP" dirty="0">
                <a:latin typeface="游ゴシック" panose="020B0400000000000000" pitchFamily="50" charset="-128"/>
                <a:ea typeface="游ゴシック" panose="020B0400000000000000" pitchFamily="50" charset="-128"/>
              </a:rPr>
              <a:t>(*)</a:t>
            </a:r>
          </a:p>
          <a:p>
            <a:pPr marL="285750" indent="-285750">
              <a:lnSpc>
                <a:spcPct val="150000"/>
              </a:lnSpc>
              <a:buFont typeface="Wingdings" panose="05000000000000000000" pitchFamily="2" charset="2"/>
              <a:buChar char="u"/>
            </a:pPr>
            <a:r>
              <a:rPr lang="ja-JP" altLang="en-US" dirty="0">
                <a:latin typeface="游ゴシック" panose="020B0400000000000000" pitchFamily="50" charset="-128"/>
                <a:ea typeface="游ゴシック" panose="020B0400000000000000" pitchFamily="50" charset="-128"/>
              </a:rPr>
              <a:t>学内他館</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他大学からの文献複写物の取り寄せ</a:t>
            </a:r>
            <a:r>
              <a:rPr lang="en-US" altLang="ja-JP" dirty="0">
                <a:latin typeface="游ゴシック" panose="020B0400000000000000" pitchFamily="50" charset="-128"/>
                <a:ea typeface="游ゴシック" panose="020B0400000000000000" pitchFamily="50" charset="-128"/>
              </a:rPr>
              <a:t>(*)</a:t>
            </a:r>
          </a:p>
          <a:p>
            <a:pPr marL="285750" indent="-285750">
              <a:lnSpc>
                <a:spcPct val="150000"/>
              </a:lnSpc>
              <a:buFont typeface="Wingdings" panose="05000000000000000000" pitchFamily="2" charset="2"/>
              <a:buChar char="u"/>
            </a:pPr>
            <a:r>
              <a:rPr kumimoji="1" lang="ja-JP" altLang="en-US" dirty="0">
                <a:latin typeface="游ゴシック" panose="020B0400000000000000" pitchFamily="50" charset="-128"/>
                <a:ea typeface="游ゴシック" panose="020B0400000000000000" pitchFamily="50" charset="-128"/>
              </a:rPr>
              <a:t>レファレンスサービス等</a:t>
            </a:r>
          </a:p>
        </p:txBody>
      </p:sp>
      <p:sp>
        <p:nvSpPr>
          <p:cNvPr id="9" name="テキスト ボックス 8"/>
          <p:cNvSpPr txBox="1"/>
          <p:nvPr/>
        </p:nvSpPr>
        <p:spPr>
          <a:xfrm>
            <a:off x="228299" y="5693815"/>
            <a:ext cx="5663066" cy="584775"/>
          </a:xfrm>
          <a:prstGeom prst="rect">
            <a:avLst/>
          </a:prstGeom>
          <a:noFill/>
        </p:spPr>
        <p:txBody>
          <a:bodyPr wrap="square" rtlCol="0">
            <a:spAutoFit/>
          </a:bodyPr>
          <a:lstStyle/>
          <a:p>
            <a:r>
              <a:rPr kumimoji="1" lang="en-US" altLang="ja-JP" sz="1600" dirty="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他大学からの図書取り寄せ、文献複写物の取り寄せは、</a:t>
            </a:r>
            <a:endParaRPr kumimoji="1" lang="en-US" altLang="ja-JP" sz="1600" dirty="0">
              <a:latin typeface="游ゴシック" panose="020B0400000000000000" pitchFamily="50" charset="-128"/>
              <a:ea typeface="游ゴシック" panose="020B0400000000000000" pitchFamily="50" charset="-128"/>
            </a:endParaRPr>
          </a:p>
          <a:p>
            <a:r>
              <a:rPr lang="ja-JP" altLang="en-US" sz="1600" dirty="0">
                <a:latin typeface="游ゴシック" panose="020B0400000000000000" pitchFamily="50" charset="-128"/>
                <a:ea typeface="游ゴシック" panose="020B0400000000000000" pitchFamily="50" charset="-128"/>
              </a:rPr>
              <a:t>　</a:t>
            </a:r>
            <a:r>
              <a:rPr kumimoji="1" lang="ja-JP" altLang="en-US" sz="1600" dirty="0">
                <a:latin typeface="游ゴシック" panose="020B0400000000000000" pitchFamily="50" charset="-128"/>
                <a:ea typeface="游ゴシック" panose="020B0400000000000000" pitchFamily="50" charset="-128"/>
              </a:rPr>
              <a:t>有料サービスです</a:t>
            </a:r>
          </a:p>
        </p:txBody>
      </p:sp>
      <p:sp>
        <p:nvSpPr>
          <p:cNvPr id="2" name="スライド番号プレースホルダー 1"/>
          <p:cNvSpPr>
            <a:spLocks noGrp="1"/>
          </p:cNvSpPr>
          <p:nvPr>
            <p:ph type="sldNum" sz="quarter" idx="12"/>
          </p:nvPr>
        </p:nvSpPr>
        <p:spPr/>
        <p:txBody>
          <a:bodyPr/>
          <a:lstStyle/>
          <a:p>
            <a:fld id="{9BA0A725-64B8-46E5-8C64-A57C72ED8FD3}" type="slidenum">
              <a:rPr kumimoji="1" lang="ja-JP" altLang="en-US" smtClean="0">
                <a:latin typeface="游ゴシック" panose="020B0400000000000000" pitchFamily="50" charset="-128"/>
                <a:ea typeface="游ゴシック" panose="020B0400000000000000" pitchFamily="50" charset="-128"/>
              </a:rPr>
              <a:t>2</a:t>
            </a:fld>
            <a:endParaRPr kumimoji="1"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3372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384"/>
            <a:ext cx="8229600" cy="1060770"/>
          </a:xfrm>
        </p:spPr>
        <p:txBody>
          <a:bodyPr/>
          <a:lstStyle/>
          <a:p>
            <a:r>
              <a:rPr kumimoji="1" lang="ja-JP" altLang="en-US" dirty="0" smtClean="0">
                <a:latin typeface="游ゴシック Medium" panose="020B0500000000000000" pitchFamily="50" charset="-128"/>
                <a:ea typeface="游ゴシック Medium" panose="020B0500000000000000" pitchFamily="50" charset="-128"/>
              </a:rPr>
              <a:t>図書室カウンター</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2050" name="Picture 2" descr="\\133.11.60.21\04係\05図書閲覧係\ガイダンス\2020\写真\編集済\図書室カウンター.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36761" y="2708920"/>
            <a:ext cx="5543551" cy="3960440"/>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2399201"/>
            <a:ext cx="1536192" cy="1536192"/>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1275" y="3935393"/>
            <a:ext cx="1365815" cy="1365815"/>
          </a:xfrm>
          <a:prstGeom prst="rect">
            <a:avLst/>
          </a:prstGeom>
        </p:spPr>
      </p:pic>
      <p:sp>
        <p:nvSpPr>
          <p:cNvPr id="12" name="角丸四角形吹き出し 11"/>
          <p:cNvSpPr/>
          <p:nvPr/>
        </p:nvSpPr>
        <p:spPr>
          <a:xfrm>
            <a:off x="909298" y="2722107"/>
            <a:ext cx="3158646" cy="1498981"/>
          </a:xfrm>
          <a:prstGeom prst="wedgeRoundRectCallout">
            <a:avLst>
              <a:gd name="adj1" fmla="val -31479"/>
              <a:gd name="adj2" fmla="val 8430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4620344"/>
            <a:ext cx="1905000" cy="1905000"/>
          </a:xfrm>
          <a:prstGeom prst="rect">
            <a:avLst/>
          </a:prstGeom>
        </p:spPr>
      </p:pic>
      <p:sp>
        <p:nvSpPr>
          <p:cNvPr id="5" name="テキスト ボックス 4"/>
          <p:cNvSpPr txBox="1"/>
          <p:nvPr/>
        </p:nvSpPr>
        <p:spPr>
          <a:xfrm>
            <a:off x="935778" y="2996952"/>
            <a:ext cx="3132165"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ここは法</a:t>
            </a:r>
            <a:r>
              <a:rPr lang="en-US" altLang="ja-JP" dirty="0">
                <a:latin typeface="游ゴシック" panose="020B0400000000000000" pitchFamily="50" charset="-128"/>
                <a:ea typeface="游ゴシック" panose="020B0400000000000000" pitchFamily="50" charset="-128"/>
              </a:rPr>
              <a:t>3</a:t>
            </a:r>
            <a:r>
              <a:rPr lang="ja-JP" altLang="en-US" dirty="0">
                <a:latin typeface="游ゴシック" panose="020B0400000000000000" pitchFamily="50" charset="-128"/>
                <a:ea typeface="游ゴシック" panose="020B0400000000000000" pitchFamily="50" charset="-128"/>
              </a:rPr>
              <a:t>号館の</a:t>
            </a:r>
            <a:r>
              <a:rPr lang="en-US" altLang="ja-JP" dirty="0">
                <a:latin typeface="游ゴシック" panose="020B0400000000000000" pitchFamily="50" charset="-128"/>
                <a:ea typeface="游ゴシック" panose="020B0400000000000000" pitchFamily="50" charset="-128"/>
              </a:rPr>
              <a:t>4</a:t>
            </a:r>
            <a:r>
              <a:rPr lang="ja-JP" altLang="en-US" dirty="0">
                <a:latin typeface="游ゴシック" panose="020B0400000000000000" pitchFamily="50" charset="-128"/>
                <a:ea typeface="游ゴシック" panose="020B0400000000000000" pitchFamily="50" charset="-128"/>
              </a:rPr>
              <a:t>階ですが、</a:t>
            </a:r>
            <a:endParaRPr lang="en-US" altLang="ja-JP"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図書室エリアでは</a:t>
            </a:r>
            <a:endParaRPr kumimoji="1" lang="en-US" altLang="ja-JP" dirty="0">
              <a:latin typeface="游ゴシック" panose="020B0400000000000000" pitchFamily="50" charset="-128"/>
              <a:ea typeface="游ゴシック" panose="020B0400000000000000" pitchFamily="50" charset="-128"/>
            </a:endParaRPr>
          </a:p>
          <a:p>
            <a:r>
              <a:rPr kumimoji="1" lang="en-US" altLang="ja-JP" dirty="0">
                <a:latin typeface="游ゴシック" panose="020B0400000000000000" pitchFamily="50" charset="-128"/>
                <a:ea typeface="游ゴシック" panose="020B0400000000000000" pitchFamily="50" charset="-128"/>
              </a:rPr>
              <a:t>L</a:t>
            </a:r>
            <a:r>
              <a:rPr kumimoji="1" lang="ja-JP" altLang="en-US" dirty="0">
                <a:latin typeface="游ゴシック" panose="020B0400000000000000" pitchFamily="50" charset="-128"/>
                <a:ea typeface="游ゴシック" panose="020B0400000000000000" pitchFamily="50" charset="-128"/>
              </a:rPr>
              <a:t>（エル）</a:t>
            </a:r>
            <a:r>
              <a:rPr kumimoji="1" lang="en-US" altLang="ja-JP" dirty="0">
                <a:latin typeface="游ゴシック" panose="020B0400000000000000" pitchFamily="50" charset="-128"/>
                <a:ea typeface="游ゴシック" panose="020B0400000000000000" pitchFamily="50" charset="-128"/>
              </a:rPr>
              <a:t>6</a:t>
            </a:r>
            <a:r>
              <a:rPr kumimoji="1" lang="ja-JP" altLang="en-US" dirty="0">
                <a:latin typeface="游ゴシック" panose="020B0400000000000000" pitchFamily="50" charset="-128"/>
                <a:ea typeface="游ゴシック" panose="020B0400000000000000" pitchFamily="50" charset="-128"/>
              </a:rPr>
              <a:t>階と</a:t>
            </a:r>
            <a:r>
              <a:rPr lang="ja-JP" altLang="en-US" dirty="0">
                <a:latin typeface="游ゴシック" panose="020B0400000000000000" pitchFamily="50" charset="-128"/>
                <a:ea typeface="游ゴシック" panose="020B0400000000000000" pitchFamily="50" charset="-128"/>
              </a:rPr>
              <a:t>呼びます</a:t>
            </a:r>
            <a:endParaRPr kumimoji="1" lang="ja-JP" altLang="en-US"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449454" y="836712"/>
            <a:ext cx="8443025" cy="1908215"/>
          </a:xfrm>
          <a:prstGeom prst="rect">
            <a:avLst/>
          </a:prstGeom>
          <a:noFill/>
        </p:spPr>
        <p:txBody>
          <a:bodyPr wrap="square" rtlCol="0">
            <a:spAutoFit/>
          </a:bodyPr>
          <a:lstStyle/>
          <a:p>
            <a:r>
              <a:rPr kumimoji="1" lang="ja-JP" altLang="en-US" sz="2000" dirty="0">
                <a:latin typeface="游ゴシック" panose="020B0400000000000000" pitchFamily="50" charset="-128"/>
                <a:ea typeface="游ゴシック" panose="020B0400000000000000" pitchFamily="50" charset="-128"/>
              </a:rPr>
              <a:t>入室の際に、</a:t>
            </a:r>
            <a:r>
              <a:rPr kumimoji="1" lang="ja-JP" altLang="en-US" sz="2000" b="1" dirty="0">
                <a:solidFill>
                  <a:srgbClr val="FF0000"/>
                </a:solidFill>
                <a:latin typeface="游ゴシック" panose="020B0400000000000000" pitchFamily="50" charset="-128"/>
                <a:ea typeface="游ゴシック" panose="020B0400000000000000" pitchFamily="50" charset="-128"/>
              </a:rPr>
              <a:t>学生証を提示の上、入退室時刻の記録をお願いします。</a:t>
            </a:r>
            <a:endParaRPr kumimoji="1" lang="en-US" altLang="ja-JP" sz="2000" b="1" dirty="0">
              <a:solidFill>
                <a:srgbClr val="FF0000"/>
              </a:solidFill>
              <a:latin typeface="游ゴシック" panose="020B0400000000000000" pitchFamily="50" charset="-128"/>
              <a:ea typeface="游ゴシック" panose="020B0400000000000000" pitchFamily="50" charset="-128"/>
            </a:endParaRPr>
          </a:p>
          <a:p>
            <a:r>
              <a:rPr lang="ja-JP" altLang="en-US" sz="2000" dirty="0">
                <a:latin typeface="游ゴシック" panose="020B0400000000000000" pitchFamily="50" charset="-128"/>
                <a:ea typeface="游ゴシック" panose="020B0400000000000000" pitchFamily="50" charset="-128"/>
              </a:rPr>
              <a:t>開室時間　月～金</a:t>
            </a:r>
            <a:r>
              <a:rPr lang="en-US" altLang="ja-JP" sz="2000" dirty="0">
                <a:latin typeface="游ゴシック" panose="020B0400000000000000" pitchFamily="50" charset="-128"/>
                <a:ea typeface="游ゴシック" panose="020B0400000000000000" pitchFamily="50" charset="-128"/>
              </a:rPr>
              <a:t>(</a:t>
            </a:r>
            <a:r>
              <a:rPr lang="ja-JP" altLang="en-US" sz="2000" dirty="0">
                <a:latin typeface="游ゴシック" panose="020B0400000000000000" pitchFamily="50" charset="-128"/>
                <a:ea typeface="游ゴシック" panose="020B0400000000000000" pitchFamily="50" charset="-128"/>
              </a:rPr>
              <a:t>祝日除く）</a:t>
            </a:r>
            <a:r>
              <a:rPr lang="en-US" altLang="ja-JP" sz="2000" dirty="0">
                <a:latin typeface="游ゴシック" panose="020B0400000000000000" pitchFamily="50" charset="-128"/>
                <a:ea typeface="游ゴシック" panose="020B0400000000000000" pitchFamily="50" charset="-128"/>
              </a:rPr>
              <a:t>9</a:t>
            </a:r>
            <a:r>
              <a:rPr lang="ja-JP" altLang="en-US" sz="2000" dirty="0">
                <a:latin typeface="游ゴシック" panose="020B0400000000000000" pitchFamily="50" charset="-128"/>
                <a:ea typeface="游ゴシック" panose="020B0400000000000000" pitchFamily="50" charset="-128"/>
              </a:rPr>
              <a:t>時～</a:t>
            </a:r>
            <a:r>
              <a:rPr lang="en-US" altLang="ja-JP" sz="2000" dirty="0">
                <a:latin typeface="游ゴシック" panose="020B0400000000000000" pitchFamily="50" charset="-128"/>
                <a:ea typeface="游ゴシック" panose="020B0400000000000000" pitchFamily="50" charset="-128"/>
              </a:rPr>
              <a:t>21</a:t>
            </a:r>
            <a:r>
              <a:rPr lang="ja-JP" altLang="en-US" sz="2000" dirty="0">
                <a:latin typeface="游ゴシック" panose="020B0400000000000000" pitchFamily="50" charset="-128"/>
                <a:ea typeface="游ゴシック" panose="020B0400000000000000" pitchFamily="50" charset="-128"/>
              </a:rPr>
              <a:t>時</a:t>
            </a:r>
            <a:endParaRPr lang="en-US" altLang="ja-JP" sz="2000" dirty="0">
              <a:latin typeface="游ゴシック" panose="020B0400000000000000" pitchFamily="50" charset="-128"/>
              <a:ea typeface="游ゴシック" panose="020B0400000000000000" pitchFamily="50" charset="-128"/>
            </a:endParaRPr>
          </a:p>
          <a:p>
            <a:r>
              <a:rPr lang="ja-JP" altLang="en-US" sz="2000" dirty="0">
                <a:latin typeface="游ゴシック" panose="020B0400000000000000" pitchFamily="50" charset="-128"/>
                <a:ea typeface="游ゴシック" panose="020B0400000000000000" pitchFamily="50" charset="-128"/>
              </a:rPr>
              <a:t>　　　　　土曜日　</a:t>
            </a:r>
            <a:r>
              <a:rPr lang="en-US" altLang="ja-JP" sz="2000" dirty="0">
                <a:latin typeface="游ゴシック" panose="020B0400000000000000" pitchFamily="50" charset="-128"/>
                <a:ea typeface="游ゴシック" panose="020B0400000000000000" pitchFamily="50" charset="-128"/>
              </a:rPr>
              <a:t> 9</a:t>
            </a:r>
            <a:r>
              <a:rPr lang="ja-JP" altLang="en-US" sz="2000" dirty="0">
                <a:latin typeface="游ゴシック" panose="020B0400000000000000" pitchFamily="50" charset="-128"/>
                <a:ea typeface="游ゴシック" panose="020B0400000000000000" pitchFamily="50" charset="-128"/>
              </a:rPr>
              <a:t>時～ </a:t>
            </a:r>
            <a:r>
              <a:rPr lang="en-US" altLang="ja-JP" sz="2000" dirty="0">
                <a:latin typeface="游ゴシック" panose="020B0400000000000000" pitchFamily="50" charset="-128"/>
                <a:ea typeface="游ゴシック" panose="020B0400000000000000" pitchFamily="50" charset="-128"/>
              </a:rPr>
              <a:t>17</a:t>
            </a:r>
            <a:r>
              <a:rPr lang="ja-JP" altLang="en-US" sz="2000" dirty="0">
                <a:latin typeface="游ゴシック" panose="020B0400000000000000" pitchFamily="50" charset="-128"/>
                <a:ea typeface="游ゴシック" panose="020B0400000000000000" pitchFamily="50" charset="-128"/>
              </a:rPr>
              <a:t>時</a:t>
            </a:r>
            <a:r>
              <a:rPr lang="en-US" altLang="ja-JP" sz="2000" dirty="0">
                <a:latin typeface="游ゴシック" panose="020B0400000000000000" pitchFamily="50" charset="-128"/>
                <a:ea typeface="游ゴシック" panose="020B0400000000000000" pitchFamily="50" charset="-128"/>
              </a:rPr>
              <a:t>30</a:t>
            </a:r>
            <a:r>
              <a:rPr lang="ja-JP" altLang="en-US" sz="2000" dirty="0">
                <a:latin typeface="游ゴシック" panose="020B0400000000000000" pitchFamily="50" charset="-128"/>
                <a:ea typeface="游ゴシック" panose="020B0400000000000000" pitchFamily="50" charset="-128"/>
              </a:rPr>
              <a:t>分</a:t>
            </a:r>
            <a:endParaRPr lang="en-US" altLang="ja-JP" sz="2000" dirty="0">
              <a:latin typeface="游ゴシック" panose="020B0400000000000000" pitchFamily="50" charset="-128"/>
              <a:ea typeface="游ゴシック" panose="020B0400000000000000" pitchFamily="50" charset="-128"/>
            </a:endParaRPr>
          </a:p>
          <a:p>
            <a:r>
              <a:rPr lang="ja-JP" altLang="en-US" sz="2000" dirty="0">
                <a:latin typeface="游ゴシック" panose="020B0400000000000000" pitchFamily="50" charset="-128"/>
                <a:ea typeface="游ゴシック" panose="020B0400000000000000" pitchFamily="50" charset="-128"/>
              </a:rPr>
              <a:t>　　　　　書架点検日（毎月第一または第二木曜日）　</a:t>
            </a:r>
            <a:r>
              <a:rPr lang="en-US" altLang="ja-JP" sz="2000" dirty="0">
                <a:latin typeface="游ゴシック" panose="020B0400000000000000" pitchFamily="50" charset="-128"/>
                <a:ea typeface="游ゴシック" panose="020B0400000000000000" pitchFamily="50" charset="-128"/>
              </a:rPr>
              <a:t>17</a:t>
            </a:r>
            <a:r>
              <a:rPr lang="ja-JP" altLang="en-US" sz="2000" dirty="0">
                <a:latin typeface="游ゴシック" panose="020B0400000000000000" pitchFamily="50" charset="-128"/>
                <a:ea typeface="游ゴシック" panose="020B0400000000000000" pitchFamily="50" charset="-128"/>
              </a:rPr>
              <a:t>時～</a:t>
            </a:r>
            <a:r>
              <a:rPr lang="en-US" altLang="ja-JP" sz="2000" dirty="0">
                <a:latin typeface="游ゴシック" panose="020B0400000000000000" pitchFamily="50" charset="-128"/>
                <a:ea typeface="游ゴシック" panose="020B0400000000000000" pitchFamily="50" charset="-128"/>
              </a:rPr>
              <a:t>21</a:t>
            </a:r>
            <a:r>
              <a:rPr lang="ja-JP" altLang="en-US" sz="2000" dirty="0">
                <a:latin typeface="游ゴシック" panose="020B0400000000000000" pitchFamily="50" charset="-128"/>
                <a:ea typeface="游ゴシック" panose="020B0400000000000000" pitchFamily="50" charset="-128"/>
              </a:rPr>
              <a:t>時　　</a:t>
            </a:r>
            <a:endParaRPr lang="en-US" altLang="ja-JP" sz="2000" dirty="0">
              <a:latin typeface="游ゴシック" panose="020B0400000000000000" pitchFamily="50" charset="-128"/>
              <a:ea typeface="游ゴシック" panose="020B0400000000000000" pitchFamily="50" charset="-128"/>
            </a:endParaRPr>
          </a:p>
          <a:p>
            <a:r>
              <a:rPr kumimoji="1" lang="en-US" altLang="ja-JP" sz="2000" b="1" dirty="0">
                <a:latin typeface="游ゴシック" panose="020B0400000000000000" pitchFamily="50" charset="-128"/>
                <a:ea typeface="游ゴシック" panose="020B0400000000000000" pitchFamily="50" charset="-128"/>
              </a:rPr>
              <a:t>※</a:t>
            </a:r>
            <a:r>
              <a:rPr lang="ja-JP" altLang="ja-JP" dirty="0">
                <a:latin typeface="游ゴシック" panose="020B0400000000000000" pitchFamily="50" charset="-128"/>
                <a:ea typeface="游ゴシック" panose="020B0400000000000000" pitchFamily="50" charset="-128"/>
              </a:rPr>
              <a:t>最新情報は、図書室</a:t>
            </a:r>
            <a:r>
              <a:rPr lang="en-US" altLang="ja-JP" dirty="0">
                <a:latin typeface="游ゴシック" panose="020B0400000000000000" pitchFamily="50" charset="-128"/>
                <a:ea typeface="游ゴシック" panose="020B0400000000000000" pitchFamily="50" charset="-128"/>
              </a:rPr>
              <a:t>Web</a:t>
            </a:r>
            <a:r>
              <a:rPr lang="ja-JP" altLang="ja-JP" dirty="0">
                <a:latin typeface="游ゴシック" panose="020B0400000000000000" pitchFamily="50" charset="-128"/>
                <a:ea typeface="游ゴシック" panose="020B0400000000000000" pitchFamily="50" charset="-128"/>
              </a:rPr>
              <a:t>サイト</a:t>
            </a:r>
            <a:r>
              <a:rPr lang="en-US" altLang="ja-JP" dirty="0">
                <a:latin typeface="游ゴシック" panose="020B0400000000000000" pitchFamily="50" charset="-128"/>
                <a:ea typeface="游ゴシック" panose="020B0400000000000000" pitchFamily="50" charset="-128"/>
              </a:rPr>
              <a:t>https</a:t>
            </a:r>
            <a:r>
              <a:rPr lang="en-US" altLang="ja-JP" dirty="0" smtClean="0">
                <a:latin typeface="游ゴシック" panose="020B0400000000000000" pitchFamily="50" charset="-128"/>
                <a:ea typeface="游ゴシック" panose="020B0400000000000000" pitchFamily="50" charset="-128"/>
              </a:rPr>
              <a:t>://www.lib.j.u-tokyo.ac.jp</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　</a:t>
            </a:r>
            <a:r>
              <a:rPr lang="ja-JP" altLang="ja-JP" dirty="0">
                <a:latin typeface="游ゴシック" panose="020B0400000000000000" pitchFamily="50" charset="-128"/>
                <a:ea typeface="游ゴシック" panose="020B0400000000000000" pitchFamily="50" charset="-128"/>
              </a:rPr>
              <a:t>をご確認ください</a:t>
            </a:r>
            <a:r>
              <a:rPr lang="ja-JP" altLang="en-US" dirty="0">
                <a:latin typeface="游ゴシック" panose="020B0400000000000000" pitchFamily="50" charset="-128"/>
                <a:ea typeface="游ゴシック" panose="020B0400000000000000" pitchFamily="50" charset="-128"/>
              </a:rPr>
              <a:t>。</a:t>
            </a:r>
            <a:endParaRPr kumimoji="1" lang="ja-JP" altLang="en-US" b="1" dirty="0">
              <a:latin typeface="游ゴシック" panose="020B0400000000000000" pitchFamily="50" charset="-128"/>
              <a:ea typeface="游ゴシック" panose="020B0400000000000000" pitchFamily="50" charset="-128"/>
            </a:endParaRPr>
          </a:p>
        </p:txBody>
      </p:sp>
      <p:sp>
        <p:nvSpPr>
          <p:cNvPr id="14" name="スライド番号プレースホルダー 1"/>
          <p:cNvSpPr>
            <a:spLocks noGrp="1"/>
          </p:cNvSpPr>
          <p:nvPr>
            <p:ph type="sldNum" sz="quarter" idx="12"/>
          </p:nvPr>
        </p:nvSpPr>
        <p:spPr>
          <a:xfrm>
            <a:off x="6553200" y="6356350"/>
            <a:ext cx="2133600" cy="365125"/>
          </a:xfrm>
        </p:spPr>
        <p:txBody>
          <a:bodyPr/>
          <a:lstStyle/>
          <a:p>
            <a:r>
              <a:rPr lang="en-US" altLang="ja-JP" dirty="0">
                <a:latin typeface="游ゴシック" panose="020B0400000000000000" pitchFamily="50" charset="-128"/>
                <a:ea typeface="游ゴシック" panose="020B0400000000000000" pitchFamily="50" charset="-128"/>
              </a:rPr>
              <a:t>3</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2608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45836"/>
            <a:ext cx="8229600" cy="1143000"/>
          </a:xfrm>
        </p:spPr>
        <p:txBody>
          <a:bodyPr/>
          <a:lstStyle/>
          <a:p>
            <a:r>
              <a:rPr kumimoji="1" lang="ja-JP" altLang="en-US" dirty="0" smtClean="0">
                <a:latin typeface="游ゴシック Medium" panose="020B0500000000000000" pitchFamily="50" charset="-128"/>
                <a:ea typeface="游ゴシック Medium" panose="020B0500000000000000" pitchFamily="50" charset="-128"/>
              </a:rPr>
              <a:t>入退室時刻の記録について</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4" name="テキスト ボックス 3"/>
          <p:cNvSpPr txBox="1"/>
          <p:nvPr/>
        </p:nvSpPr>
        <p:spPr>
          <a:xfrm>
            <a:off x="230318" y="1164735"/>
            <a:ext cx="84280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入室の際に</a:t>
            </a:r>
            <a:r>
              <a:rPr kumimoji="1" lang="ja-JP" altLang="en-US" sz="2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入室時刻の記録</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を、退室時に</a:t>
            </a:r>
            <a:r>
              <a:rPr kumimoji="1" lang="ja-JP" altLang="en-US" sz="2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退室時刻の記録</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をお願いします。</a:t>
            </a:r>
            <a:endPar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pic>
        <p:nvPicPr>
          <p:cNvPr id="13" name="図 12">
            <a:extLst>
              <a:ext uri="{FF2B5EF4-FFF2-40B4-BE49-F238E27FC236}">
                <a16:creationId xmlns:a16="http://schemas.microsoft.com/office/drawing/2014/main" id="{ACF614CA-1462-4BEC-A30C-E8FE5014A7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823228"/>
            <a:ext cx="6657482" cy="4568559"/>
          </a:xfrm>
          <a:prstGeom prst="rect">
            <a:avLst/>
          </a:prstGeom>
        </p:spPr>
      </p:pic>
      <p:sp>
        <p:nvSpPr>
          <p:cNvPr id="10" name="右矢印 9"/>
          <p:cNvSpPr/>
          <p:nvPr/>
        </p:nvSpPr>
        <p:spPr>
          <a:xfrm>
            <a:off x="5887177" y="4949290"/>
            <a:ext cx="2664296" cy="1442497"/>
          </a:xfrm>
          <a:prstGeom prst="righ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402" y="4581128"/>
            <a:ext cx="1905000" cy="1905000"/>
          </a:xfrm>
          <a:prstGeom prst="rect">
            <a:avLst/>
          </a:prstGeom>
        </p:spPr>
      </p:pic>
      <p:sp>
        <p:nvSpPr>
          <p:cNvPr id="9" name="テキスト ボックス 8"/>
          <p:cNvSpPr txBox="1"/>
          <p:nvPr/>
        </p:nvSpPr>
        <p:spPr>
          <a:xfrm>
            <a:off x="5887177" y="5477162"/>
            <a:ext cx="239991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カウンター右手へ</a:t>
            </a:r>
          </a:p>
        </p:txBody>
      </p:sp>
      <p:sp>
        <p:nvSpPr>
          <p:cNvPr id="14" name="角丸四角形吹き出し 11">
            <a:extLst>
              <a:ext uri="{FF2B5EF4-FFF2-40B4-BE49-F238E27FC236}">
                <a16:creationId xmlns:a16="http://schemas.microsoft.com/office/drawing/2014/main" id="{3D2889F8-C27D-4CE3-8110-11311B59A43D}"/>
              </a:ext>
            </a:extLst>
          </p:cNvPr>
          <p:cNvSpPr/>
          <p:nvPr/>
        </p:nvSpPr>
        <p:spPr>
          <a:xfrm>
            <a:off x="418402" y="1916833"/>
            <a:ext cx="3413876" cy="2099690"/>
          </a:xfrm>
          <a:prstGeom prst="wedgeRoundRectCallout">
            <a:avLst>
              <a:gd name="adj1" fmla="val -31479"/>
              <a:gd name="adj2" fmla="val 8430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a:extLst>
              <a:ext uri="{FF2B5EF4-FFF2-40B4-BE49-F238E27FC236}">
                <a16:creationId xmlns:a16="http://schemas.microsoft.com/office/drawing/2014/main" id="{F57FDCF4-D02F-4FD7-87DB-5DB1D8272872}"/>
              </a:ext>
            </a:extLst>
          </p:cNvPr>
          <p:cNvSpPr txBox="1"/>
          <p:nvPr/>
        </p:nvSpPr>
        <p:spPr>
          <a:xfrm>
            <a:off x="467544" y="2052427"/>
            <a:ext cx="328192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IC</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カードリーダーに学生証をのせて、利用者</a:t>
            </a:r>
            <a:r>
              <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ID</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欄に番号が表示されたら、入室</a:t>
            </a:r>
            <a:r>
              <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退室ボタンを押してください。</a:t>
            </a:r>
            <a:endPar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番号が消えて入室人数が増減すれば完了です。</a:t>
            </a:r>
          </a:p>
        </p:txBody>
      </p:sp>
      <p:sp>
        <p:nvSpPr>
          <p:cNvPr id="20" name="右矢印 14">
            <a:extLst>
              <a:ext uri="{FF2B5EF4-FFF2-40B4-BE49-F238E27FC236}">
                <a16:creationId xmlns:a16="http://schemas.microsoft.com/office/drawing/2014/main" id="{F5F3BBB3-CA6F-4409-A7AC-4557F92B08EA}"/>
              </a:ext>
            </a:extLst>
          </p:cNvPr>
          <p:cNvSpPr/>
          <p:nvPr/>
        </p:nvSpPr>
        <p:spPr>
          <a:xfrm>
            <a:off x="3123210" y="3942347"/>
            <a:ext cx="2096862" cy="854805"/>
          </a:xfrm>
          <a:prstGeom prst="rightArrow">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id="{16FD9377-0D2F-496B-9FE7-A2ECDD090337}"/>
              </a:ext>
            </a:extLst>
          </p:cNvPr>
          <p:cNvSpPr txBox="1"/>
          <p:nvPr/>
        </p:nvSpPr>
        <p:spPr>
          <a:xfrm>
            <a:off x="3203848" y="4211794"/>
            <a:ext cx="20212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IC</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カードリーダー</a:t>
            </a:r>
          </a:p>
        </p:txBody>
      </p:sp>
      <p:sp>
        <p:nvSpPr>
          <p:cNvPr id="12" name="スライド番号プレースホルダー 1"/>
          <p:cNvSpPr>
            <a:spLocks noGrp="1"/>
          </p:cNvSpPr>
          <p:nvPr>
            <p:ph type="sldNum" sz="quarter" idx="12"/>
          </p:nvPr>
        </p:nvSpPr>
        <p:spPr>
          <a:xfrm>
            <a:off x="6553200" y="6356350"/>
            <a:ext cx="2133600" cy="365125"/>
          </a:xfrm>
        </p:spPr>
        <p:txBody>
          <a:bodyPr/>
          <a:lstStyle/>
          <a:p>
            <a:r>
              <a:rPr lang="en-US" altLang="ja-JP" dirty="0">
                <a:latin typeface="游ゴシック" panose="020B0400000000000000" pitchFamily="50" charset="-128"/>
                <a:ea typeface="游ゴシック" panose="020B0400000000000000" pitchFamily="50" charset="-128"/>
              </a:rPr>
              <a:t>4</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2347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00708" y="369910"/>
            <a:ext cx="7342584" cy="864096"/>
          </a:xfrm>
        </p:spPr>
        <p:txBody>
          <a:bodyPr/>
          <a:lstStyle/>
          <a:p>
            <a:r>
              <a:rPr kumimoji="1" lang="ja-JP" altLang="en-US" dirty="0" smtClean="0">
                <a:latin typeface="游ゴシック Medium" panose="020B0500000000000000" pitchFamily="50" charset="-128"/>
                <a:ea typeface="游ゴシック Medium" panose="020B0500000000000000" pitchFamily="50" charset="-128"/>
              </a:rPr>
              <a:t>利用者用ロッカー</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260" y="1484784"/>
            <a:ext cx="4439828" cy="48006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1518" y="4221088"/>
            <a:ext cx="1905000" cy="1905000"/>
          </a:xfrm>
          <a:prstGeom prst="rect">
            <a:avLst/>
          </a:prstGeom>
        </p:spPr>
      </p:pic>
      <p:sp>
        <p:nvSpPr>
          <p:cNvPr id="6" name="角丸四角形吹き出し 5"/>
          <p:cNvSpPr/>
          <p:nvPr/>
        </p:nvSpPr>
        <p:spPr>
          <a:xfrm>
            <a:off x="5196797" y="2852936"/>
            <a:ext cx="3816425" cy="1008112"/>
          </a:xfrm>
          <a:prstGeom prst="wedgeRoundRectCallout">
            <a:avLst>
              <a:gd name="adj1" fmla="val 14478"/>
              <a:gd name="adj2" fmla="val 72407"/>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5292080" y="3078746"/>
            <a:ext cx="3625860" cy="646331"/>
          </a:xfrm>
          <a:prstGeom prst="rect">
            <a:avLst/>
          </a:prstGeom>
          <a:solidFill>
            <a:srgbClr val="CCFF99"/>
          </a:solidFill>
        </p:spPr>
        <p:txBody>
          <a:bodyPr wrap="square" rtlCol="0" anchor="ctr" anchorCtr="0">
            <a:spAutoFit/>
          </a:bodyPr>
          <a:lstStyle/>
          <a:p>
            <a:r>
              <a:rPr kumimoji="1" lang="ja-JP" altLang="en-US" dirty="0">
                <a:latin typeface="游ゴシック" panose="020B0400000000000000" pitchFamily="50" charset="-128"/>
                <a:ea typeface="游ゴシック" panose="020B0400000000000000" pitchFamily="50" charset="-128"/>
              </a:rPr>
              <a:t>バッグ類の持ち込みはできないため、ロッカーをご利用ください。</a:t>
            </a:r>
            <a:endParaRPr kumimoji="1" lang="en-US" altLang="ja-JP" dirty="0">
              <a:latin typeface="游ゴシック" panose="020B0400000000000000" pitchFamily="50" charset="-128"/>
              <a:ea typeface="游ゴシック" panose="020B0400000000000000" pitchFamily="50" charset="-128"/>
            </a:endParaRPr>
          </a:p>
        </p:txBody>
      </p:sp>
      <p:sp>
        <p:nvSpPr>
          <p:cNvPr id="12" name="下矢印 11"/>
          <p:cNvSpPr/>
          <p:nvPr/>
        </p:nvSpPr>
        <p:spPr>
          <a:xfrm rot="18879193" flipV="1">
            <a:off x="1742558" y="4306177"/>
            <a:ext cx="1385288" cy="2258729"/>
          </a:xfrm>
          <a:prstGeom prst="down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rot="2639078">
            <a:off x="1442984" y="5378205"/>
            <a:ext cx="2250618" cy="400110"/>
          </a:xfrm>
          <a:prstGeom prst="rect">
            <a:avLst/>
          </a:prstGeom>
          <a:noFill/>
        </p:spPr>
        <p:txBody>
          <a:bodyPr wrap="square" rtlCol="0">
            <a:spAutoFit/>
          </a:bodyPr>
          <a:lstStyle/>
          <a:p>
            <a:pPr algn="ctr"/>
            <a:r>
              <a:rPr kumimoji="1" lang="ja-JP" altLang="en-US" sz="2000" b="1" dirty="0">
                <a:latin typeface="游ゴシック" panose="020B0400000000000000" pitchFamily="50" charset="-128"/>
                <a:ea typeface="游ゴシック" panose="020B0400000000000000" pitchFamily="50" charset="-128"/>
              </a:rPr>
              <a:t>閲覧室へ</a:t>
            </a:r>
          </a:p>
        </p:txBody>
      </p:sp>
      <p:sp>
        <p:nvSpPr>
          <p:cNvPr id="9" name="スライド番号プレースホルダー 1"/>
          <p:cNvSpPr>
            <a:spLocks noGrp="1"/>
          </p:cNvSpPr>
          <p:nvPr>
            <p:ph type="sldNum" sz="quarter" idx="12"/>
          </p:nvPr>
        </p:nvSpPr>
        <p:spPr>
          <a:xfrm>
            <a:off x="6553200" y="6356350"/>
            <a:ext cx="2133600" cy="365125"/>
          </a:xfrm>
        </p:spPr>
        <p:txBody>
          <a:bodyPr/>
          <a:lstStyle/>
          <a:p>
            <a:r>
              <a:rPr lang="en-US" altLang="ja-JP" dirty="0">
                <a:latin typeface="游ゴシック" panose="020B0400000000000000" pitchFamily="50" charset="-128"/>
                <a:ea typeface="游ゴシック" panose="020B0400000000000000" pitchFamily="50" charset="-128"/>
              </a:rPr>
              <a:t>5</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7912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8208"/>
          </a:xfrm>
        </p:spPr>
        <p:txBody>
          <a:bodyPr/>
          <a:lstStyle/>
          <a:p>
            <a:r>
              <a:rPr kumimoji="1" lang="ja-JP" altLang="en-US" dirty="0" smtClean="0">
                <a:latin typeface="游ゴシック Medium" panose="020B0500000000000000" pitchFamily="50" charset="-128"/>
                <a:ea typeface="游ゴシック Medium" panose="020B0500000000000000" pitchFamily="50" charset="-128"/>
              </a:rPr>
              <a:t>閲覧室</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2223" y="1600200"/>
            <a:ext cx="6059553" cy="4525963"/>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21163"/>
            <a:ext cx="1905000" cy="1905000"/>
          </a:xfrm>
          <a:prstGeom prst="rect">
            <a:avLst/>
          </a:prstGeom>
        </p:spPr>
      </p:pic>
      <p:sp>
        <p:nvSpPr>
          <p:cNvPr id="6" name="角丸四角形吹き出し 5"/>
          <p:cNvSpPr/>
          <p:nvPr/>
        </p:nvSpPr>
        <p:spPr>
          <a:xfrm>
            <a:off x="251520" y="2156663"/>
            <a:ext cx="3620604" cy="1670850"/>
          </a:xfrm>
          <a:prstGeom prst="wedgeRoundRectCallout">
            <a:avLst>
              <a:gd name="adj1" fmla="val -25682"/>
              <a:gd name="adj2" fmla="val 6720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395536" y="2372687"/>
            <a:ext cx="3312369" cy="1200329"/>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図書や雑誌をコピーする際は、文献複写申込書に記入して、</a:t>
            </a:r>
            <a:r>
              <a:rPr lang="ja-JP" altLang="en-US" b="1" dirty="0">
                <a:latin typeface="游ゴシック" panose="020B0400000000000000" pitchFamily="50" charset="-128"/>
                <a:ea typeface="游ゴシック" panose="020B0400000000000000" pitchFamily="50" charset="-128"/>
              </a:rPr>
              <a:t>コピーをとる前に</a:t>
            </a:r>
            <a:r>
              <a:rPr lang="ja-JP" altLang="en-US" dirty="0">
                <a:latin typeface="游ゴシック" panose="020B0400000000000000" pitchFamily="50" charset="-128"/>
                <a:ea typeface="游ゴシック" panose="020B0400000000000000" pitchFamily="50" charset="-128"/>
              </a:rPr>
              <a:t>カウンターに提出してください。</a:t>
            </a:r>
            <a:endParaRPr kumimoji="1" lang="ja-JP" altLang="en-US" dirty="0">
              <a:latin typeface="游ゴシック" panose="020B0400000000000000" pitchFamily="50" charset="-128"/>
              <a:ea typeface="游ゴシック" panose="020B0400000000000000" pitchFamily="50" charset="-128"/>
            </a:endParaRPr>
          </a:p>
        </p:txBody>
      </p:sp>
      <p:sp>
        <p:nvSpPr>
          <p:cNvPr id="9" name="左矢印吹き出し 8"/>
          <p:cNvSpPr/>
          <p:nvPr/>
        </p:nvSpPr>
        <p:spPr>
          <a:xfrm>
            <a:off x="2787664" y="4851330"/>
            <a:ext cx="2720440" cy="1008112"/>
          </a:xfrm>
          <a:prstGeom prst="leftArrowCallout">
            <a:avLst>
              <a:gd name="adj1" fmla="val 25000"/>
              <a:gd name="adj2" fmla="val 25000"/>
              <a:gd name="adj3" fmla="val 39870"/>
              <a:gd name="adj4" fmla="val 64977"/>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3707905" y="4913758"/>
            <a:ext cx="1800493" cy="923330"/>
          </a:xfrm>
          <a:prstGeom prst="rect">
            <a:avLst/>
          </a:prstGeom>
          <a:noFill/>
        </p:spPr>
        <p:txBody>
          <a:bodyPr wrap="none" rtlCol="0">
            <a:spAutoFit/>
          </a:bodyPr>
          <a:lstStyle/>
          <a:p>
            <a:pPr algn="ctr"/>
            <a:r>
              <a:rPr kumimoji="1" lang="ja-JP" altLang="en-US" dirty="0">
                <a:latin typeface="游ゴシック" panose="020B0400000000000000" pitchFamily="50" charset="-128"/>
                <a:ea typeface="游ゴシック" panose="020B0400000000000000" pitchFamily="50" charset="-128"/>
              </a:rPr>
              <a:t>図書室資料</a:t>
            </a:r>
            <a:endParaRPr kumimoji="1" lang="en-US" altLang="ja-JP" dirty="0">
              <a:latin typeface="游ゴシック" panose="020B0400000000000000" pitchFamily="50" charset="-128"/>
              <a:ea typeface="游ゴシック" panose="020B0400000000000000" pitchFamily="50" charset="-128"/>
            </a:endParaRPr>
          </a:p>
          <a:p>
            <a:pPr algn="ctr"/>
            <a:r>
              <a:rPr kumimoji="1" lang="ja-JP" altLang="en-US" dirty="0">
                <a:latin typeface="游ゴシック" panose="020B0400000000000000" pitchFamily="50" charset="-128"/>
                <a:ea typeface="游ゴシック" panose="020B0400000000000000" pitchFamily="50" charset="-128"/>
              </a:rPr>
              <a:t>複写用</a:t>
            </a:r>
            <a:r>
              <a:rPr kumimoji="1" lang="ja-JP" altLang="en-US" dirty="0" smtClean="0">
                <a:latin typeface="游ゴシック" panose="020B0400000000000000" pitchFamily="50" charset="-128"/>
                <a:ea typeface="游ゴシック" panose="020B0400000000000000" pitchFamily="50" charset="-128"/>
              </a:rPr>
              <a:t>コピー機</a:t>
            </a:r>
            <a:endParaRPr kumimoji="1" lang="en-US" altLang="ja-JP" dirty="0" smtClean="0">
              <a:latin typeface="游ゴシック" panose="020B0400000000000000" pitchFamily="50" charset="-128"/>
              <a:ea typeface="游ゴシック" panose="020B0400000000000000" pitchFamily="50" charset="-128"/>
            </a:endParaRPr>
          </a:p>
          <a:p>
            <a:pPr algn="ctr"/>
            <a:r>
              <a:rPr lang="ja-JP" altLang="en-US" dirty="0" smtClean="0">
                <a:latin typeface="游ゴシック" panose="020B0400000000000000" pitchFamily="50" charset="-128"/>
                <a:ea typeface="游ゴシック" panose="020B0400000000000000" pitchFamily="50" charset="-128"/>
              </a:rPr>
              <a:t>（私費用）</a:t>
            </a:r>
            <a:endParaRPr kumimoji="1" lang="ja-JP" altLang="en-US" dirty="0">
              <a:latin typeface="游ゴシック" panose="020B0400000000000000" pitchFamily="50" charset="-128"/>
              <a:ea typeface="游ゴシック" panose="020B0400000000000000" pitchFamily="50" charset="-128"/>
            </a:endParaRPr>
          </a:p>
        </p:txBody>
      </p:sp>
      <p:sp>
        <p:nvSpPr>
          <p:cNvPr id="11" name="下矢印吹き出し 10"/>
          <p:cNvSpPr/>
          <p:nvPr/>
        </p:nvSpPr>
        <p:spPr>
          <a:xfrm>
            <a:off x="5436096" y="2156663"/>
            <a:ext cx="1965965" cy="984305"/>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444242" y="2271182"/>
            <a:ext cx="1999265" cy="369332"/>
          </a:xfrm>
          <a:prstGeom prst="rect">
            <a:avLst/>
          </a:prstGeom>
          <a:noFill/>
        </p:spPr>
        <p:txBody>
          <a:bodyPr wrap="none" rtlCol="0">
            <a:spAutoFit/>
          </a:bodyPr>
          <a:lstStyle/>
          <a:p>
            <a:r>
              <a:rPr kumimoji="1" lang="en-US" altLang="ja-JP" dirty="0">
                <a:latin typeface="游ゴシック" panose="020B0400000000000000" pitchFamily="50" charset="-128"/>
                <a:ea typeface="游ゴシック" panose="020B0400000000000000" pitchFamily="50" charset="-128"/>
              </a:rPr>
              <a:t>OPAC</a:t>
            </a:r>
            <a:r>
              <a:rPr kumimoji="1" lang="ja-JP" altLang="en-US" dirty="0">
                <a:latin typeface="游ゴシック" panose="020B0400000000000000" pitchFamily="50" charset="-128"/>
                <a:ea typeface="游ゴシック" panose="020B0400000000000000" pitchFamily="50" charset="-128"/>
              </a:rPr>
              <a:t>検索用端末</a:t>
            </a:r>
          </a:p>
        </p:txBody>
      </p:sp>
      <p:sp>
        <p:nvSpPr>
          <p:cNvPr id="13" name="右矢印 12"/>
          <p:cNvSpPr/>
          <p:nvPr/>
        </p:nvSpPr>
        <p:spPr>
          <a:xfrm>
            <a:off x="5868144" y="4973370"/>
            <a:ext cx="2989035" cy="1407958"/>
          </a:xfrm>
          <a:prstGeom prst="righ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948841" y="5477162"/>
            <a:ext cx="2799623" cy="400110"/>
          </a:xfrm>
          <a:prstGeom prst="rect">
            <a:avLst/>
          </a:prstGeom>
          <a:noFill/>
        </p:spPr>
        <p:txBody>
          <a:bodyPr wrap="square" rtlCol="0">
            <a:spAutoFit/>
          </a:bodyPr>
          <a:lstStyle/>
          <a:p>
            <a:pPr algn="ctr"/>
            <a:r>
              <a:rPr lang="ja-JP" altLang="en-US" sz="2000" b="1" dirty="0">
                <a:latin typeface="游ゴシック" panose="020B0400000000000000" pitchFamily="50" charset="-128"/>
                <a:ea typeface="游ゴシック" panose="020B0400000000000000" pitchFamily="50" charset="-128"/>
              </a:rPr>
              <a:t>日本語雑誌コーナー</a:t>
            </a:r>
            <a:r>
              <a:rPr kumimoji="1" lang="ja-JP" altLang="en-US" sz="2000" b="1" dirty="0">
                <a:latin typeface="游ゴシック" panose="020B0400000000000000" pitchFamily="50" charset="-128"/>
                <a:ea typeface="游ゴシック" panose="020B0400000000000000" pitchFamily="50" charset="-128"/>
              </a:rPr>
              <a:t>へ</a:t>
            </a:r>
          </a:p>
        </p:txBody>
      </p:sp>
      <p:sp>
        <p:nvSpPr>
          <p:cNvPr id="15" name="右矢印 14"/>
          <p:cNvSpPr/>
          <p:nvPr/>
        </p:nvSpPr>
        <p:spPr>
          <a:xfrm>
            <a:off x="5292080" y="3933056"/>
            <a:ext cx="2016224" cy="648073"/>
          </a:xfrm>
          <a:prstGeom prst="rightArrow">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304827" y="4077072"/>
            <a:ext cx="1800493"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文献複写申込書</a:t>
            </a:r>
          </a:p>
        </p:txBody>
      </p:sp>
      <p:sp>
        <p:nvSpPr>
          <p:cNvPr id="16" name="スライド番号プレースホルダー 1"/>
          <p:cNvSpPr>
            <a:spLocks noGrp="1"/>
          </p:cNvSpPr>
          <p:nvPr>
            <p:ph type="sldNum" sz="quarter" idx="12"/>
          </p:nvPr>
        </p:nvSpPr>
        <p:spPr>
          <a:xfrm>
            <a:off x="6553200" y="6356350"/>
            <a:ext cx="2133600" cy="365125"/>
          </a:xfrm>
        </p:spPr>
        <p:txBody>
          <a:bodyPr/>
          <a:lstStyle/>
          <a:p>
            <a:r>
              <a:rPr lang="en-US" altLang="ja-JP" dirty="0">
                <a:latin typeface="游ゴシック" panose="020B0400000000000000" pitchFamily="50" charset="-128"/>
                <a:ea typeface="游ゴシック" panose="020B0400000000000000" pitchFamily="50" charset="-128"/>
              </a:rPr>
              <a:t>6</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95304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8371"/>
            <a:ext cx="8229600" cy="1143000"/>
          </a:xfrm>
        </p:spPr>
        <p:txBody>
          <a:bodyPr/>
          <a:lstStyle/>
          <a:p>
            <a:r>
              <a:rPr kumimoji="1" lang="ja-JP" altLang="en-US" dirty="0" smtClean="0">
                <a:latin typeface="游ゴシック Medium" panose="020B0500000000000000" pitchFamily="50" charset="-128"/>
                <a:ea typeface="游ゴシック Medium" panose="020B0500000000000000" pitchFamily="50" charset="-128"/>
              </a:rPr>
              <a:t>日本語雑誌コーナー</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1500" y="1600200"/>
            <a:ext cx="6061000" cy="4525963"/>
          </a:xfr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480" y="4221163"/>
            <a:ext cx="1905000" cy="1905000"/>
          </a:xfrm>
          <a:prstGeom prst="rect">
            <a:avLst/>
          </a:prstGeom>
        </p:spPr>
      </p:pic>
      <p:sp>
        <p:nvSpPr>
          <p:cNvPr id="11" name="角丸四角形吹き出し 10"/>
          <p:cNvSpPr/>
          <p:nvPr/>
        </p:nvSpPr>
        <p:spPr>
          <a:xfrm>
            <a:off x="5094977" y="2457527"/>
            <a:ext cx="3620604" cy="1382818"/>
          </a:xfrm>
          <a:prstGeom prst="wedgeRoundRectCallout">
            <a:avLst>
              <a:gd name="adj1" fmla="val 30146"/>
              <a:gd name="adj2" fmla="val 7068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5311001" y="2564904"/>
            <a:ext cx="3165994" cy="1236968"/>
          </a:xfrm>
          <a:prstGeom prst="rect">
            <a:avLst/>
          </a:prstGeom>
          <a:noFill/>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雑誌はタイトルのアルファベット順に並んでいます。</a:t>
            </a:r>
            <a:endParaRPr kumimoji="1"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ただし大学紀要類は大学名で並んでいます。</a:t>
            </a:r>
            <a:endParaRPr kumimoji="1" lang="ja-JP" altLang="en-US" dirty="0">
              <a:latin typeface="游ゴシック" panose="020B0400000000000000" pitchFamily="50" charset="-128"/>
              <a:ea typeface="游ゴシック" panose="020B0400000000000000" pitchFamily="50" charset="-128"/>
            </a:endParaRPr>
          </a:p>
        </p:txBody>
      </p:sp>
      <p:sp>
        <p:nvSpPr>
          <p:cNvPr id="13" name="角丸四角形吹き出し 12"/>
          <p:cNvSpPr/>
          <p:nvPr/>
        </p:nvSpPr>
        <p:spPr>
          <a:xfrm>
            <a:off x="457200" y="2454189"/>
            <a:ext cx="2458616" cy="1080120"/>
          </a:xfrm>
          <a:prstGeom prst="wedgeRoundRectCallout">
            <a:avLst>
              <a:gd name="adj1" fmla="val 11827"/>
              <a:gd name="adj2" fmla="val -98075"/>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555429" y="2532584"/>
            <a:ext cx="2262158" cy="923330"/>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左側の書架から</a:t>
            </a:r>
            <a:endParaRPr kumimoji="1"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アルファベット順に</a:t>
            </a:r>
            <a:endParaRPr lang="en-US" altLang="ja-JP"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並んでいます。</a:t>
            </a:r>
          </a:p>
        </p:txBody>
      </p:sp>
      <p:sp>
        <p:nvSpPr>
          <p:cNvPr id="16" name="上矢印吹き出し 15"/>
          <p:cNvSpPr/>
          <p:nvPr/>
        </p:nvSpPr>
        <p:spPr>
          <a:xfrm>
            <a:off x="3419872" y="4293766"/>
            <a:ext cx="2520280" cy="2159570"/>
          </a:xfrm>
          <a:prstGeom prst="upArrowCallout">
            <a:avLst>
              <a:gd name="adj1" fmla="val 25000"/>
              <a:gd name="adj2" fmla="val 25000"/>
              <a:gd name="adj3" fmla="val 25000"/>
              <a:gd name="adj4" fmla="val 41071"/>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3744099" y="5673442"/>
            <a:ext cx="1980029" cy="707886"/>
          </a:xfrm>
          <a:prstGeom prst="rect">
            <a:avLst/>
          </a:prstGeom>
          <a:noFill/>
        </p:spPr>
        <p:txBody>
          <a:bodyPr wrap="none" rtlCol="0">
            <a:spAutoFit/>
          </a:bodyPr>
          <a:lstStyle/>
          <a:p>
            <a:r>
              <a:rPr kumimoji="1" lang="ja-JP" altLang="en-US" sz="2000" b="1" dirty="0">
                <a:latin typeface="游ゴシック" panose="020B0400000000000000" pitchFamily="50" charset="-128"/>
                <a:ea typeface="游ゴシック" panose="020B0400000000000000" pitchFamily="50" charset="-128"/>
              </a:rPr>
              <a:t>法科大学院</a:t>
            </a:r>
            <a:endParaRPr kumimoji="1" lang="en-US" altLang="ja-JP" sz="2000" b="1" dirty="0">
              <a:latin typeface="游ゴシック" panose="020B0400000000000000" pitchFamily="50" charset="-128"/>
              <a:ea typeface="游ゴシック" panose="020B0400000000000000" pitchFamily="50" charset="-128"/>
            </a:endParaRPr>
          </a:p>
          <a:p>
            <a:r>
              <a:rPr kumimoji="1" lang="ja-JP" altLang="en-US" sz="2000" b="1" dirty="0">
                <a:latin typeface="游ゴシック" panose="020B0400000000000000" pitchFamily="50" charset="-128"/>
                <a:ea typeface="游ゴシック" panose="020B0400000000000000" pitchFamily="50" charset="-128"/>
              </a:rPr>
              <a:t>図書コーナーへ</a:t>
            </a:r>
          </a:p>
        </p:txBody>
      </p:sp>
      <p:sp>
        <p:nvSpPr>
          <p:cNvPr id="18" name="テキスト ボックス 17"/>
          <p:cNvSpPr txBox="1"/>
          <p:nvPr/>
        </p:nvSpPr>
        <p:spPr>
          <a:xfrm>
            <a:off x="2533621" y="1105626"/>
            <a:ext cx="4076757" cy="369332"/>
          </a:xfrm>
          <a:prstGeom prst="rect">
            <a:avLst/>
          </a:prstGeom>
          <a:noFill/>
        </p:spPr>
        <p:txBody>
          <a:bodyPr wrap="none" rtlCol="0">
            <a:spAutoFit/>
          </a:bodyPr>
          <a:lstStyle/>
          <a:p>
            <a:r>
              <a:rPr kumimoji="1" lang="en-US" altLang="ja-JP" b="1" dirty="0">
                <a:latin typeface="游ゴシック" panose="020B0400000000000000" pitchFamily="50" charset="-128"/>
                <a:ea typeface="游ゴシック" panose="020B0400000000000000" pitchFamily="50" charset="-128"/>
              </a:rPr>
              <a:t>OPAC</a:t>
            </a:r>
            <a:r>
              <a:rPr lang="ja-JP" altLang="en-US" b="1" dirty="0">
                <a:latin typeface="游ゴシック" panose="020B0400000000000000" pitchFamily="50" charset="-128"/>
                <a:ea typeface="游ゴシック" panose="020B0400000000000000" pitchFamily="50" charset="-128"/>
              </a:rPr>
              <a:t>の配架場所表示は</a:t>
            </a:r>
            <a:r>
              <a:rPr kumimoji="1" lang="ja-JP" altLang="en-US" b="1" dirty="0">
                <a:solidFill>
                  <a:srgbClr val="FF0000"/>
                </a:solidFill>
                <a:latin typeface="游ゴシック" panose="020B0400000000000000" pitchFamily="50" charset="-128"/>
                <a:ea typeface="游ゴシック" panose="020B0400000000000000" pitchFamily="50" charset="-128"/>
              </a:rPr>
              <a:t>「法・雑誌」</a:t>
            </a:r>
          </a:p>
        </p:txBody>
      </p:sp>
      <p:sp>
        <p:nvSpPr>
          <p:cNvPr id="15" name="スライド番号プレースホルダー 1"/>
          <p:cNvSpPr>
            <a:spLocks noGrp="1"/>
          </p:cNvSpPr>
          <p:nvPr>
            <p:ph type="sldNum" sz="quarter" idx="12"/>
          </p:nvPr>
        </p:nvSpPr>
        <p:spPr>
          <a:xfrm>
            <a:off x="6553200" y="6356350"/>
            <a:ext cx="2133600" cy="365125"/>
          </a:xfrm>
        </p:spPr>
        <p:txBody>
          <a:bodyPr/>
          <a:lstStyle/>
          <a:p>
            <a:r>
              <a:rPr lang="en-US" altLang="ja-JP" dirty="0">
                <a:latin typeface="游ゴシック" panose="020B0400000000000000" pitchFamily="50" charset="-128"/>
                <a:ea typeface="游ゴシック" panose="020B0400000000000000" pitchFamily="50" charset="-128"/>
              </a:rPr>
              <a:t>7</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00721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9723"/>
            <a:ext cx="8229600" cy="1143000"/>
          </a:xfrm>
        </p:spPr>
        <p:txBody>
          <a:bodyPr/>
          <a:lstStyle/>
          <a:p>
            <a:r>
              <a:rPr kumimoji="1" lang="ja-JP" altLang="en-US" dirty="0" smtClean="0">
                <a:latin typeface="游ゴシック Medium" panose="020B0500000000000000" pitchFamily="50" charset="-128"/>
                <a:ea typeface="游ゴシック Medium" panose="020B0500000000000000" pitchFamily="50" charset="-128"/>
              </a:rPr>
              <a:t>法科大学院図書コーナー</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5" name="コンテンツ プレースホルダー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3528" y="1627182"/>
            <a:ext cx="6056944" cy="4525963"/>
          </a:xfrm>
        </p:spPr>
      </p:pic>
      <p:sp>
        <p:nvSpPr>
          <p:cNvPr id="4" name="テキスト ボックス 3"/>
          <p:cNvSpPr txBox="1"/>
          <p:nvPr/>
        </p:nvSpPr>
        <p:spPr>
          <a:xfrm>
            <a:off x="2843808" y="1110196"/>
            <a:ext cx="4076757" cy="369332"/>
          </a:xfrm>
          <a:prstGeom prst="rect">
            <a:avLst/>
          </a:prstGeom>
          <a:noFill/>
        </p:spPr>
        <p:txBody>
          <a:bodyPr wrap="none" rtlCol="0">
            <a:spAutoFit/>
          </a:bodyPr>
          <a:lstStyle/>
          <a:p>
            <a:r>
              <a:rPr kumimoji="1" lang="en-US" altLang="ja-JP" b="1" dirty="0">
                <a:latin typeface="游ゴシック" panose="020B0400000000000000" pitchFamily="50" charset="-128"/>
                <a:ea typeface="游ゴシック" panose="020B0400000000000000" pitchFamily="50" charset="-128"/>
              </a:rPr>
              <a:t>OPAC</a:t>
            </a:r>
            <a:r>
              <a:rPr lang="ja-JP" altLang="en-US" b="1" dirty="0">
                <a:latin typeface="游ゴシック" panose="020B0400000000000000" pitchFamily="50" charset="-128"/>
                <a:ea typeface="游ゴシック" panose="020B0400000000000000" pitchFamily="50" charset="-128"/>
              </a:rPr>
              <a:t>の配架場所表示は</a:t>
            </a:r>
            <a:r>
              <a:rPr kumimoji="1" lang="ja-JP" altLang="en-US" b="1" dirty="0">
                <a:solidFill>
                  <a:srgbClr val="FF0000"/>
                </a:solidFill>
                <a:latin typeface="游ゴシック" panose="020B0400000000000000" pitchFamily="50" charset="-128"/>
                <a:ea typeface="游ゴシック" panose="020B0400000000000000" pitchFamily="50" charset="-128"/>
              </a:rPr>
              <a:t>「法・法科」</a:t>
            </a:r>
          </a:p>
        </p:txBody>
      </p:sp>
      <p:sp>
        <p:nvSpPr>
          <p:cNvPr id="6" name="楕円 5"/>
          <p:cNvSpPr/>
          <p:nvPr/>
        </p:nvSpPr>
        <p:spPr>
          <a:xfrm>
            <a:off x="1763688" y="1196752"/>
            <a:ext cx="730424" cy="720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游ゴシック" panose="020B0400000000000000" pitchFamily="50" charset="-128"/>
                <a:ea typeface="游ゴシック" panose="020B0400000000000000" pitchFamily="50" charset="-128"/>
              </a:rPr>
              <a:t>法科</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260304"/>
            <a:ext cx="1905000" cy="1905000"/>
          </a:xfrm>
          <a:prstGeom prst="rect">
            <a:avLst/>
          </a:prstGeom>
        </p:spPr>
      </p:pic>
      <p:sp>
        <p:nvSpPr>
          <p:cNvPr id="8" name="角丸四角形吹き出し 7"/>
          <p:cNvSpPr/>
          <p:nvPr/>
        </p:nvSpPr>
        <p:spPr>
          <a:xfrm>
            <a:off x="204890" y="2222909"/>
            <a:ext cx="3431006" cy="1518464"/>
          </a:xfrm>
          <a:prstGeom prst="wedgeRoundRectCallout">
            <a:avLst>
              <a:gd name="adj1" fmla="val -28262"/>
              <a:gd name="adj2" fmla="val 76091"/>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33005" y="2423110"/>
            <a:ext cx="3086867" cy="1200329"/>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こちらのコーナーの図書は、図書室内での閲覧・複写（著作権法の範囲内）のみ可能です。</a:t>
            </a:r>
            <a:endParaRPr lang="en-US" altLang="ja-JP" dirty="0">
              <a:latin typeface="游ゴシック" panose="020B0400000000000000" pitchFamily="50" charset="-128"/>
              <a:ea typeface="游ゴシック" panose="020B0400000000000000" pitchFamily="50" charset="-128"/>
            </a:endParaRPr>
          </a:p>
        </p:txBody>
      </p:sp>
      <p:sp>
        <p:nvSpPr>
          <p:cNvPr id="10" name="下矢印吹き出し 9"/>
          <p:cNvSpPr/>
          <p:nvPr/>
        </p:nvSpPr>
        <p:spPr>
          <a:xfrm>
            <a:off x="3203848" y="5589240"/>
            <a:ext cx="2016224" cy="1084455"/>
          </a:xfrm>
          <a:prstGeom prst="downArrowCallout">
            <a:avLst>
              <a:gd name="adj1" fmla="val 25000"/>
              <a:gd name="adj2" fmla="val 25000"/>
              <a:gd name="adj3" fmla="val 25846"/>
              <a:gd name="adj4" fmla="val 6497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3240812" y="5743907"/>
            <a:ext cx="1980029" cy="400110"/>
          </a:xfrm>
          <a:prstGeom prst="rect">
            <a:avLst/>
          </a:prstGeom>
          <a:noFill/>
        </p:spPr>
        <p:txBody>
          <a:bodyPr wrap="none" rtlCol="0">
            <a:spAutoFit/>
          </a:bodyPr>
          <a:lstStyle/>
          <a:p>
            <a:r>
              <a:rPr kumimoji="1" lang="ja-JP" altLang="en-US" sz="2000" b="1" dirty="0">
                <a:latin typeface="游ゴシック" panose="020B0400000000000000" pitchFamily="50" charset="-128"/>
                <a:ea typeface="游ゴシック" panose="020B0400000000000000" pitchFamily="50" charset="-128"/>
              </a:rPr>
              <a:t>カウンター前へ</a:t>
            </a:r>
          </a:p>
        </p:txBody>
      </p:sp>
      <p:sp>
        <p:nvSpPr>
          <p:cNvPr id="12" name="スライド番号プレースホルダー 1"/>
          <p:cNvSpPr>
            <a:spLocks noGrp="1"/>
          </p:cNvSpPr>
          <p:nvPr>
            <p:ph type="sldNum" sz="quarter" idx="12"/>
          </p:nvPr>
        </p:nvSpPr>
        <p:spPr>
          <a:xfrm>
            <a:off x="6553200" y="6356350"/>
            <a:ext cx="2133600" cy="365125"/>
          </a:xfrm>
        </p:spPr>
        <p:txBody>
          <a:bodyPr/>
          <a:lstStyle/>
          <a:p>
            <a:r>
              <a:rPr lang="en-US" altLang="ja-JP" dirty="0">
                <a:latin typeface="游ゴシック" panose="020B0400000000000000" pitchFamily="50" charset="-128"/>
                <a:ea typeface="游ゴシック" panose="020B0400000000000000" pitchFamily="50" charset="-128"/>
              </a:rPr>
              <a:t>8</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74473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338"/>
            <a:ext cx="8229600" cy="960608"/>
          </a:xfrm>
        </p:spPr>
        <p:txBody>
          <a:bodyPr/>
          <a:lstStyle/>
          <a:p>
            <a:r>
              <a:rPr kumimoji="1" lang="ja-JP" altLang="en-US" dirty="0" smtClean="0">
                <a:latin typeface="游ゴシック Medium" panose="020B0500000000000000" pitchFamily="50" charset="-128"/>
                <a:ea typeface="游ゴシック Medium" panose="020B0500000000000000" pitchFamily="50" charset="-128"/>
              </a:rPr>
              <a:t>図書室カウンター</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5" name="コンテンツ プレースホルダー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039155" y="1713957"/>
            <a:ext cx="3685679" cy="4273056"/>
          </a:xfr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4354612"/>
            <a:ext cx="1905000" cy="1905000"/>
          </a:xfrm>
          <a:prstGeom prst="rect">
            <a:avLst/>
          </a:prstGeom>
        </p:spPr>
      </p:pic>
      <p:sp>
        <p:nvSpPr>
          <p:cNvPr id="8" name="角丸四角形吹き出し 7"/>
          <p:cNvSpPr/>
          <p:nvPr/>
        </p:nvSpPr>
        <p:spPr>
          <a:xfrm>
            <a:off x="4894988" y="2206228"/>
            <a:ext cx="3863054" cy="1582812"/>
          </a:xfrm>
          <a:prstGeom prst="wedgeRoundRectCallout">
            <a:avLst>
              <a:gd name="adj1" fmla="val -3344"/>
              <a:gd name="adj2" fmla="val 86866"/>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5017752" y="2278236"/>
            <a:ext cx="3693660" cy="1477328"/>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カウンターでは</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資料の当日貸出や取り置き手続き、</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取り寄せ資料の受け渡し、</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他大学図書館への紹介状発行</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などを行っています。</a:t>
            </a:r>
            <a:endParaRPr lang="en-US" altLang="ja-JP" dirty="0">
              <a:latin typeface="游ゴシック" panose="020B0400000000000000" pitchFamily="50" charset="-128"/>
              <a:ea typeface="游ゴシック" panose="020B0400000000000000" pitchFamily="50" charset="-128"/>
            </a:endParaRPr>
          </a:p>
        </p:txBody>
      </p:sp>
      <p:sp>
        <p:nvSpPr>
          <p:cNvPr id="15" name="左矢印 14"/>
          <p:cNvSpPr/>
          <p:nvPr/>
        </p:nvSpPr>
        <p:spPr>
          <a:xfrm>
            <a:off x="395536" y="5661248"/>
            <a:ext cx="2363695" cy="1008112"/>
          </a:xfrm>
          <a:prstGeom prst="lef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522722" y="5965249"/>
            <a:ext cx="2236510" cy="400110"/>
          </a:xfrm>
          <a:prstGeom prst="rect">
            <a:avLst/>
          </a:prstGeom>
          <a:noFill/>
        </p:spPr>
        <p:txBody>
          <a:bodyPr wrap="none" rtlCol="0">
            <a:spAutoFit/>
          </a:bodyPr>
          <a:lstStyle/>
          <a:p>
            <a:r>
              <a:rPr kumimoji="1" lang="ja-JP" altLang="en-US" sz="2000" b="1" dirty="0">
                <a:latin typeface="游ゴシック" panose="020B0400000000000000" pitchFamily="50" charset="-128"/>
                <a:ea typeface="游ゴシック" panose="020B0400000000000000" pitchFamily="50" charset="-128"/>
              </a:rPr>
              <a:t>カウンター左手へ</a:t>
            </a:r>
          </a:p>
        </p:txBody>
      </p:sp>
      <p:sp>
        <p:nvSpPr>
          <p:cNvPr id="10" name="スライド番号プレースホルダー 1"/>
          <p:cNvSpPr>
            <a:spLocks noGrp="1"/>
          </p:cNvSpPr>
          <p:nvPr>
            <p:ph type="sldNum" sz="quarter" idx="12"/>
          </p:nvPr>
        </p:nvSpPr>
        <p:spPr>
          <a:xfrm>
            <a:off x="6553200" y="6356350"/>
            <a:ext cx="2133600" cy="365125"/>
          </a:xfrm>
        </p:spPr>
        <p:txBody>
          <a:bodyPr/>
          <a:lstStyle/>
          <a:p>
            <a:r>
              <a:rPr lang="en-US" altLang="ja-JP" dirty="0">
                <a:latin typeface="游ゴシック" panose="020B0400000000000000" pitchFamily="50" charset="-128"/>
                <a:ea typeface="游ゴシック" panose="020B0400000000000000" pitchFamily="50" charset="-128"/>
              </a:rPr>
              <a:t>9</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7419106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4D2872BCBA23C4BAAD1BF88D93FED03" ma:contentTypeVersion="7" ma:contentTypeDescription="新しいドキュメントを作成します。" ma:contentTypeScope="" ma:versionID="765e25c5cca5fc1e34eaba769477ad29">
  <xsd:schema xmlns:xsd="http://www.w3.org/2001/XMLSchema" xmlns:xs="http://www.w3.org/2001/XMLSchema" xmlns:p="http://schemas.microsoft.com/office/2006/metadata/properties" xmlns:ns3="f4fdc32f-7e05-408e-bb95-0f10c95c91bd" targetNamespace="http://schemas.microsoft.com/office/2006/metadata/properties" ma:root="true" ma:fieldsID="103b058bb413bf5ed42e8008a8a57314" ns3:_="">
    <xsd:import namespace="f4fdc32f-7e05-408e-bb95-0f10c95c91b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fdc32f-7e05-408e-bb95-0f10c95c91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365A61-417F-4D39-A752-A93311ED125F}">
  <ds:schemaRefs>
    <ds:schemaRef ds:uri="http://schemas.microsoft.com/office/2006/documentManagement/types"/>
    <ds:schemaRef ds:uri="http://purl.org/dc/dcmitype/"/>
    <ds:schemaRef ds:uri="http://www.w3.org/XML/1998/namespace"/>
    <ds:schemaRef ds:uri="http://schemas.microsoft.com/office/infopath/2007/PartnerControls"/>
    <ds:schemaRef ds:uri="http://purl.org/dc/elements/1.1/"/>
    <ds:schemaRef ds:uri="http://schemas.openxmlformats.org/package/2006/metadata/core-properties"/>
    <ds:schemaRef ds:uri="f4fdc32f-7e05-408e-bb95-0f10c95c91bd"/>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FF1164AB-B791-43B8-B24B-6255AB16E0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fdc32f-7e05-408e-bb95-0f10c95c91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4A06C1-D6E6-4FB6-AD28-0EE4DA90CD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1527</TotalTime>
  <Words>1935</Words>
  <Application>Microsoft Office PowerPoint</Application>
  <PresentationFormat>画面に合わせる (4:3)</PresentationFormat>
  <Paragraphs>208</Paragraphs>
  <Slides>18</Slides>
  <Notes>18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HGS明朝E</vt:lpstr>
      <vt:lpstr>ＭＳ Ｐゴシック</vt:lpstr>
      <vt:lpstr>ＭＳ ゴシック</vt:lpstr>
      <vt:lpstr>游ゴシック</vt:lpstr>
      <vt:lpstr>游ゴシック Medium</vt:lpstr>
      <vt:lpstr>Arial</vt:lpstr>
      <vt:lpstr>Calibri</vt:lpstr>
      <vt:lpstr>Wingdings</vt:lpstr>
      <vt:lpstr>Office ​​テーマ</vt:lpstr>
      <vt:lpstr>ご入学おめでとうございます</vt:lpstr>
      <vt:lpstr>法学部研究室図書室</vt:lpstr>
      <vt:lpstr>図書室カウンター</vt:lpstr>
      <vt:lpstr>入退室時刻の記録について</vt:lpstr>
      <vt:lpstr>利用者用ロッカー</vt:lpstr>
      <vt:lpstr>閲覧室</vt:lpstr>
      <vt:lpstr>日本語雑誌コーナー</vt:lpstr>
      <vt:lpstr>法科大学院図書コーナー</vt:lpstr>
      <vt:lpstr>図書室カウンター</vt:lpstr>
      <vt:lpstr>外国法令判例資料室＆ 日本語雑誌コーナー（続き）</vt:lpstr>
      <vt:lpstr>公費用コピー機</vt:lpstr>
      <vt:lpstr>図書室Ｌ５階</vt:lpstr>
      <vt:lpstr>図書室Ｌ４階</vt:lpstr>
      <vt:lpstr>Ｌ４階書庫入口</vt:lpstr>
      <vt:lpstr>電動書架の使い方</vt:lpstr>
      <vt:lpstr>ブックポスト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may</dc:creator>
  <cp:lastModifiedBy>橘　風吉</cp:lastModifiedBy>
  <cp:revision>40</cp:revision>
  <cp:lastPrinted>2020-06-30T07:20:04Z</cp:lastPrinted>
  <dcterms:created xsi:type="dcterms:W3CDTF">2020-03-12T00:37:19Z</dcterms:created>
  <dcterms:modified xsi:type="dcterms:W3CDTF">2023-03-23T08:35:04Z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0x010100E4D2872BCBA23C4BAAD1BF88D93FED03</vt:lpwstr>
  </property>
</Properties>
</file>