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75" r:id="rId4"/>
    <p:sldId id="270" r:id="rId5"/>
    <p:sldId id="271" r:id="rId6"/>
    <p:sldId id="257" r:id="rId7"/>
    <p:sldId id="272" r:id="rId8"/>
    <p:sldId id="274" r:id="rId9"/>
    <p:sldId id="260" r:id="rId10"/>
    <p:sldId id="276" r:id="rId11"/>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99"/>
    <a:srgbClr val="FFCCFF"/>
    <a:srgbClr val="FF66CC"/>
    <a:srgbClr val="FF00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5233C-055C-48EA-B421-8CCB91148F32}" v="10" dt="2022-03-15T06:35:49.08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889" autoAdjust="0"/>
  </p:normalViewPr>
  <p:slideViewPr>
    <p:cSldViewPr>
      <p:cViewPr varScale="1">
        <p:scale>
          <a:sx n="97" d="100"/>
          <a:sy n="97" d="100"/>
        </p:scale>
        <p:origin x="184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18" d="100"/>
          <a:sy n="118" d="100"/>
        </p:scale>
        <p:origin x="1758" y="102"/>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谷　芽生子" userId="fb05febc-a287-4565-83dd-bfc8c48e9f98" providerId="ADAL" clId="{6965233C-055C-48EA-B421-8CCB91148F32}"/>
    <pc:docChg chg="undo custSel modSld">
      <pc:chgData name="三谷　芽生子" userId="fb05febc-a287-4565-83dd-bfc8c48e9f98" providerId="ADAL" clId="{6965233C-055C-48EA-B421-8CCB91148F32}" dt="2022-03-15T06:47:58.818" v="179" actId="20577"/>
      <pc:docMkLst>
        <pc:docMk/>
      </pc:docMkLst>
      <pc:sldChg chg="modSp mod">
        <pc:chgData name="三谷　芽生子" userId="fb05febc-a287-4565-83dd-bfc8c48e9f98" providerId="ADAL" clId="{6965233C-055C-48EA-B421-8CCB91148F32}" dt="2022-03-15T06:47:58.818" v="179" actId="20577"/>
        <pc:sldMkLst>
          <pc:docMk/>
          <pc:sldMk cId="1356314271" sldId="256"/>
        </pc:sldMkLst>
        <pc:spChg chg="mod">
          <ac:chgData name="三谷　芽生子" userId="fb05febc-a287-4565-83dd-bfc8c48e9f98" providerId="ADAL" clId="{6965233C-055C-48EA-B421-8CCB91148F32}" dt="2022-03-15T06:47:58.818" v="179" actId="20577"/>
          <ac:spMkLst>
            <pc:docMk/>
            <pc:sldMk cId="1356314271" sldId="256"/>
            <ac:spMk id="3" creationId="{00000000-0000-0000-0000-000000000000}"/>
          </ac:spMkLst>
        </pc:spChg>
      </pc:sldChg>
      <pc:sldChg chg="addSp delSp modSp mod modNotesTx">
        <pc:chgData name="三谷　芽生子" userId="fb05febc-a287-4565-83dd-bfc8c48e9f98" providerId="ADAL" clId="{6965233C-055C-48EA-B421-8CCB91148F32}" dt="2022-03-15T06:46:39.671" v="175" actId="20577"/>
        <pc:sldMkLst>
          <pc:docMk/>
          <pc:sldMk cId="788481347" sldId="257"/>
        </pc:sldMkLst>
        <pc:spChg chg="mod">
          <ac:chgData name="三谷　芽生子" userId="fb05febc-a287-4565-83dd-bfc8c48e9f98" providerId="ADAL" clId="{6965233C-055C-48EA-B421-8CCB91148F32}" dt="2022-03-15T06:46:25.372" v="172" actId="20577"/>
          <ac:spMkLst>
            <pc:docMk/>
            <pc:sldMk cId="788481347" sldId="257"/>
            <ac:spMk id="6" creationId="{00000000-0000-0000-0000-000000000000}"/>
          </ac:spMkLst>
        </pc:spChg>
        <pc:spChg chg="add del mod">
          <ac:chgData name="三谷　芽生子" userId="fb05febc-a287-4565-83dd-bfc8c48e9f98" providerId="ADAL" clId="{6965233C-055C-48EA-B421-8CCB91148F32}" dt="2022-03-15T06:34:02.386" v="3"/>
          <ac:spMkLst>
            <pc:docMk/>
            <pc:sldMk cId="788481347" sldId="257"/>
            <ac:spMk id="15" creationId="{76572440-5260-407E-BA16-E4BCBFBCC3B3}"/>
          </ac:spMkLst>
        </pc:spChg>
        <pc:spChg chg="add del mod">
          <ac:chgData name="三谷　芽生子" userId="fb05febc-a287-4565-83dd-bfc8c48e9f98" providerId="ADAL" clId="{6965233C-055C-48EA-B421-8CCB91148F32}" dt="2022-03-15T06:34:14.321" v="6"/>
          <ac:spMkLst>
            <pc:docMk/>
            <pc:sldMk cId="788481347" sldId="257"/>
            <ac:spMk id="62" creationId="{08D0DEE5-2CAE-4B92-9FD5-A628FF4931E3}"/>
          </ac:spMkLst>
        </pc:spChg>
        <pc:spChg chg="add del mod">
          <ac:chgData name="三谷　芽生子" userId="fb05febc-a287-4565-83dd-bfc8c48e9f98" providerId="ADAL" clId="{6965233C-055C-48EA-B421-8CCB91148F32}" dt="2022-03-15T06:41:16.656" v="134" actId="1036"/>
          <ac:spMkLst>
            <pc:docMk/>
            <pc:sldMk cId="788481347" sldId="257"/>
            <ac:spMk id="63" creationId="{111F0A2E-175F-4C27-84CB-E1BF2CD9F0D6}"/>
          </ac:spMkLst>
        </pc:spChg>
        <pc:spChg chg="add del">
          <ac:chgData name="三谷　芽生子" userId="fb05febc-a287-4565-83dd-bfc8c48e9f98" providerId="ADAL" clId="{6965233C-055C-48EA-B421-8CCB91148F32}" dt="2022-03-15T06:35:34.653" v="51" actId="478"/>
          <ac:spMkLst>
            <pc:docMk/>
            <pc:sldMk cId="788481347" sldId="257"/>
            <ac:spMk id="2048" creationId="{613C72A9-61CB-468D-B858-85E70D5E596E}"/>
          </ac:spMkLst>
        </pc:spChg>
        <pc:spChg chg="add del">
          <ac:chgData name="三谷　芽生子" userId="fb05febc-a287-4565-83dd-bfc8c48e9f98" providerId="ADAL" clId="{6965233C-055C-48EA-B421-8CCB91148F32}" dt="2022-03-15T06:35:49.086" v="54" actId="478"/>
          <ac:spMkLst>
            <pc:docMk/>
            <pc:sldMk cId="788481347" sldId="257"/>
            <ac:spMk id="2049" creationId="{091DF6BA-5D4A-4B99-A8CE-3B475C86A141}"/>
          </ac:spMkLst>
        </pc:spChg>
        <pc:grpChg chg="del">
          <ac:chgData name="三谷　芽生子" userId="fb05febc-a287-4565-83dd-bfc8c48e9f98" providerId="ADAL" clId="{6965233C-055C-48EA-B421-8CCB91148F32}" dt="2022-03-15T06:33:01.087" v="0" actId="478"/>
          <ac:grpSpMkLst>
            <pc:docMk/>
            <pc:sldMk cId="788481347" sldId="257"/>
            <ac:grpSpMk id="9"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7047" cy="340360"/>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4" y="2"/>
            <a:ext cx="4307047" cy="340360"/>
          </a:xfrm>
          <a:prstGeom prst="rect">
            <a:avLst/>
          </a:prstGeom>
        </p:spPr>
        <p:txBody>
          <a:bodyPr vert="horz" lIns="91420" tIns="45710" rIns="91420" bIns="45710" rtlCol="0"/>
          <a:lstStyle>
            <a:lvl1pPr algn="r">
              <a:defRPr sz="1200"/>
            </a:lvl1pPr>
          </a:lstStyle>
          <a:p>
            <a:fld id="{8D091C08-3EC2-42C6-9F96-5720041CD45F}" type="datetimeFigureOut">
              <a:rPr kumimoji="1" lang="ja-JP" altLang="en-US" smtClean="0"/>
              <a:t>2023/3/23</a:t>
            </a:fld>
            <a:endParaRPr kumimoji="1" lang="ja-JP" altLang="en-US"/>
          </a:p>
        </p:txBody>
      </p:sp>
      <p:sp>
        <p:nvSpPr>
          <p:cNvPr id="4" name="フッター プレースホルダー 3"/>
          <p:cNvSpPr>
            <a:spLocks noGrp="1"/>
          </p:cNvSpPr>
          <p:nvPr>
            <p:ph type="ftr" sz="quarter" idx="2"/>
          </p:nvPr>
        </p:nvSpPr>
        <p:spPr>
          <a:xfrm>
            <a:off x="2" y="6465660"/>
            <a:ext cx="4307047" cy="340360"/>
          </a:xfrm>
          <a:prstGeom prst="rect">
            <a:avLst/>
          </a:prstGeom>
        </p:spPr>
        <p:txBody>
          <a:bodyPr vert="horz" lIns="91420" tIns="45710" rIns="91420"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4" y="6465660"/>
            <a:ext cx="4307047" cy="340360"/>
          </a:xfrm>
          <a:prstGeom prst="rect">
            <a:avLst/>
          </a:prstGeom>
        </p:spPr>
        <p:txBody>
          <a:bodyPr vert="horz" lIns="91420" tIns="45710" rIns="91420" bIns="45710" rtlCol="0" anchor="b"/>
          <a:lstStyle>
            <a:lvl1pPr algn="r">
              <a:defRPr sz="1200"/>
            </a:lvl1pPr>
          </a:lstStyle>
          <a:p>
            <a:fld id="{EC54A0A4-B1D3-4F37-B6C0-2176E3E01D28}" type="slidenum">
              <a:rPr kumimoji="1" lang="ja-JP" altLang="en-US" smtClean="0"/>
              <a:t>‹#›</a:t>
            </a:fld>
            <a:endParaRPr kumimoji="1" lang="ja-JP" altLang="en-US"/>
          </a:p>
        </p:txBody>
      </p:sp>
    </p:spTree>
    <p:extLst>
      <p:ext uri="{BB962C8B-B14F-4D97-AF65-F5344CB8AC3E}">
        <p14:creationId xmlns:p14="http://schemas.microsoft.com/office/powerpoint/2010/main" val="125160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7047" cy="340360"/>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4" y="2"/>
            <a:ext cx="4307047" cy="340360"/>
          </a:xfrm>
          <a:prstGeom prst="rect">
            <a:avLst/>
          </a:prstGeom>
        </p:spPr>
        <p:txBody>
          <a:bodyPr vert="horz" lIns="91420" tIns="45710" rIns="91420" bIns="45710" rtlCol="0"/>
          <a:lstStyle>
            <a:lvl1pPr algn="r">
              <a:defRPr sz="1200"/>
            </a:lvl1pPr>
          </a:lstStyle>
          <a:p>
            <a:fld id="{55AD7934-1743-4106-8647-CE6B20F5FE23}"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649189" y="340362"/>
            <a:ext cx="5613201" cy="4209172"/>
          </a:xfrm>
          <a:prstGeom prst="rect">
            <a:avLst/>
          </a:prstGeom>
          <a:noFill/>
          <a:ln w="12700">
            <a:solidFill>
              <a:prstClr val="black"/>
            </a:solidFill>
          </a:ln>
        </p:spPr>
        <p:txBody>
          <a:bodyPr vert="horz" lIns="91420" tIns="45710" rIns="91420" bIns="45710" rtlCol="0" anchor="ctr"/>
          <a:lstStyle/>
          <a:p>
            <a:endParaRPr lang="ja-JP" altLang="en-US"/>
          </a:p>
        </p:txBody>
      </p:sp>
      <p:sp>
        <p:nvSpPr>
          <p:cNvPr id="5" name="ノート プレースホルダー 4"/>
          <p:cNvSpPr>
            <a:spLocks noGrp="1"/>
          </p:cNvSpPr>
          <p:nvPr>
            <p:ph type="body" sz="quarter" idx="3"/>
          </p:nvPr>
        </p:nvSpPr>
        <p:spPr>
          <a:xfrm>
            <a:off x="649189" y="4699744"/>
            <a:ext cx="8928992" cy="2016224"/>
          </a:xfrm>
          <a:prstGeom prst="rect">
            <a:avLst/>
          </a:prstGeom>
        </p:spPr>
        <p:txBody>
          <a:bodyPr vert="horz" lIns="91420" tIns="45710" rIns="91420"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5660"/>
            <a:ext cx="4307047" cy="340360"/>
          </a:xfrm>
          <a:prstGeom prst="rect">
            <a:avLst/>
          </a:prstGeom>
        </p:spPr>
        <p:txBody>
          <a:bodyPr vert="horz" lIns="91420" tIns="45710" rIns="91420"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4" y="6465660"/>
            <a:ext cx="4307047" cy="340360"/>
          </a:xfrm>
          <a:prstGeom prst="rect">
            <a:avLst/>
          </a:prstGeom>
        </p:spPr>
        <p:txBody>
          <a:bodyPr vert="horz" lIns="91420" tIns="45710" rIns="91420" bIns="45710" rtlCol="0" anchor="b"/>
          <a:lstStyle>
            <a:lvl1pPr algn="r">
              <a:defRPr sz="1200"/>
            </a:lvl1pPr>
          </a:lstStyle>
          <a:p>
            <a:fld id="{D3055AB4-AA4A-4249-B915-E9F18B694B3B}" type="slidenum">
              <a:rPr kumimoji="1" lang="ja-JP" altLang="en-US" smtClean="0"/>
              <a:t>‹#›</a:t>
            </a:fld>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339725"/>
            <a:ext cx="5613400" cy="4210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a:t>
            </a:fld>
            <a:endParaRPr kumimoji="1" lang="ja-JP" altLang="en-US"/>
          </a:p>
        </p:txBody>
      </p:sp>
    </p:spTree>
    <p:extLst>
      <p:ext uri="{BB962C8B-B14F-4D97-AF65-F5344CB8AC3E}">
        <p14:creationId xmlns:p14="http://schemas.microsoft.com/office/powerpoint/2010/main" val="259094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339725"/>
            <a:ext cx="5613400" cy="4210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83033">
              <a:defRPr/>
            </a:pPr>
            <a:fld id="{D3055AB4-AA4A-4249-B915-E9F18B694B3B}" type="slidenum">
              <a:rPr lang="ja-JP" altLang="en-US">
                <a:solidFill>
                  <a:prstClr val="black"/>
                </a:solidFill>
                <a:latin typeface="Calibri"/>
                <a:ea typeface="ＭＳ Ｐゴシック" panose="020B0600070205080204" pitchFamily="50" charset="-128"/>
              </a:rPr>
              <a:pPr defTabSz="883033">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5881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339725"/>
            <a:ext cx="5613400" cy="4210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3</a:t>
            </a:fld>
            <a:endParaRPr kumimoji="1" lang="ja-JP" altLang="en-US"/>
          </a:p>
        </p:txBody>
      </p:sp>
    </p:spTree>
    <p:extLst>
      <p:ext uri="{BB962C8B-B14F-4D97-AF65-F5344CB8AC3E}">
        <p14:creationId xmlns:p14="http://schemas.microsoft.com/office/powerpoint/2010/main" val="62703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339725"/>
            <a:ext cx="5613400" cy="4210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4</a:t>
            </a:fld>
            <a:endParaRPr kumimoji="1" lang="ja-JP" altLang="en-US"/>
          </a:p>
        </p:txBody>
      </p:sp>
    </p:spTree>
    <p:extLst>
      <p:ext uri="{BB962C8B-B14F-4D97-AF65-F5344CB8AC3E}">
        <p14:creationId xmlns:p14="http://schemas.microsoft.com/office/powerpoint/2010/main" val="364608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339725"/>
            <a:ext cx="5613400" cy="4210050"/>
          </a:xfrm>
        </p:spPr>
      </p:sp>
      <p:sp>
        <p:nvSpPr>
          <p:cNvPr id="3" name="ノート プレースホルダー 2"/>
          <p:cNvSpPr>
            <a:spLocks noGrp="1"/>
          </p:cNvSpPr>
          <p:nvPr>
            <p:ph type="body" idx="1"/>
          </p:nvPr>
        </p:nvSpPr>
        <p:spPr>
          <a:xfrm>
            <a:off x="625684" y="4672400"/>
            <a:ext cx="8928992" cy="1963440"/>
          </a:xfrm>
        </p:spPr>
        <p:txBody>
          <a:bodyPr/>
          <a:lstStyle/>
          <a:p>
            <a:pPr marL="171450" indent="-171450">
              <a:buFont typeface="Arial" panose="020B0604020202020204" pitchFamily="34" charset="0"/>
              <a:buChar char="•"/>
            </a:pPr>
            <a:r>
              <a:rPr kumimoji="1" lang="en-US" altLang="ja-JP" dirty="0">
                <a:solidFill>
                  <a:schemeClr val="tx1"/>
                </a:solidFill>
              </a:rPr>
              <a:t>There are 6 floors in the library, from L1F to L6F. </a:t>
            </a:r>
            <a:endParaRPr kumimoji="1" lang="en-US" altLang="ja-JP" dirty="0" smtClean="0">
              <a:solidFill>
                <a:schemeClr val="tx1"/>
              </a:solidFill>
            </a:endParaRPr>
          </a:p>
          <a:p>
            <a:pPr marL="171450" indent="-171450">
              <a:buFont typeface="Arial" panose="020B0604020202020204" pitchFamily="34" charset="0"/>
              <a:buChar char="•"/>
            </a:pPr>
            <a:r>
              <a:rPr kumimoji="1" lang="en-US" altLang="ja-JP" dirty="0" smtClean="0">
                <a:solidFill>
                  <a:schemeClr val="tx1"/>
                </a:solidFill>
              </a:rPr>
              <a:t>The </a:t>
            </a:r>
            <a:r>
              <a:rPr kumimoji="1" lang="en-US" altLang="ja-JP" dirty="0">
                <a:solidFill>
                  <a:schemeClr val="tx1"/>
                </a:solidFill>
              </a:rPr>
              <a:t>L6F of the library is located on the 4F in the Faculty of Law Bldg. </a:t>
            </a:r>
            <a:r>
              <a:rPr kumimoji="1" lang="en-US" altLang="ja-JP" dirty="0" smtClean="0">
                <a:solidFill>
                  <a:schemeClr val="tx1"/>
                </a:solidFill>
              </a:rPr>
              <a:t>No.3.</a:t>
            </a:r>
          </a:p>
          <a:p>
            <a:pPr marL="171450" indent="-171450">
              <a:buFont typeface="Arial" panose="020B0604020202020204" pitchFamily="34" charset="0"/>
              <a:buChar char="•"/>
            </a:pPr>
            <a:r>
              <a:rPr lang="en-US" altLang="ja-JP" dirty="0" smtClean="0">
                <a:solidFill>
                  <a:schemeClr val="tx1"/>
                </a:solidFill>
              </a:rPr>
              <a:t>The </a:t>
            </a:r>
            <a:r>
              <a:rPr lang="en-US" altLang="ja-JP" dirty="0">
                <a:solidFill>
                  <a:schemeClr val="tx1"/>
                </a:solidFill>
              </a:rPr>
              <a:t>library is open from </a:t>
            </a:r>
            <a:r>
              <a:rPr lang="en-US" altLang="ja-JP" dirty="0" smtClean="0">
                <a:solidFill>
                  <a:schemeClr val="tx1"/>
                </a:solidFill>
              </a:rPr>
              <a:t>9:00</a:t>
            </a:r>
            <a:r>
              <a:rPr lang="ja-JP" altLang="en-US" dirty="0" smtClean="0">
                <a:solidFill>
                  <a:schemeClr val="tx1"/>
                </a:solidFill>
              </a:rPr>
              <a:t> </a:t>
            </a:r>
            <a:r>
              <a:rPr lang="en-US" altLang="ja-JP" dirty="0" smtClean="0">
                <a:solidFill>
                  <a:schemeClr val="tx1"/>
                </a:solidFill>
              </a:rPr>
              <a:t>am </a:t>
            </a:r>
            <a:r>
              <a:rPr lang="en-US" altLang="ja-JP" dirty="0">
                <a:solidFill>
                  <a:schemeClr val="tx1"/>
                </a:solidFill>
              </a:rPr>
              <a:t>to </a:t>
            </a:r>
            <a:r>
              <a:rPr lang="en-US" altLang="ja-JP" dirty="0" smtClean="0">
                <a:solidFill>
                  <a:schemeClr val="tx1"/>
                </a:solidFill>
              </a:rPr>
              <a:t>9:00 pm </a:t>
            </a:r>
            <a:r>
              <a:rPr lang="en-US" altLang="ja-JP" dirty="0">
                <a:solidFill>
                  <a:schemeClr val="tx1"/>
                </a:solidFill>
              </a:rPr>
              <a:t>on Weekdays</a:t>
            </a:r>
            <a:r>
              <a:rPr lang="en-US" altLang="ja-JP" b="0" dirty="0">
                <a:solidFill>
                  <a:schemeClr val="tx1"/>
                </a:solidFill>
              </a:rPr>
              <a:t> and </a:t>
            </a:r>
            <a:r>
              <a:rPr lang="en-US" altLang="ja-JP" dirty="0">
                <a:solidFill>
                  <a:schemeClr val="tx1"/>
                </a:solidFill>
              </a:rPr>
              <a:t>from </a:t>
            </a:r>
            <a:r>
              <a:rPr lang="en-US" altLang="ja-JP" dirty="0" smtClean="0">
                <a:solidFill>
                  <a:schemeClr val="tx1"/>
                </a:solidFill>
              </a:rPr>
              <a:t>9:00 am </a:t>
            </a:r>
            <a:r>
              <a:rPr lang="en-US" altLang="ja-JP" dirty="0">
                <a:solidFill>
                  <a:schemeClr val="tx1"/>
                </a:solidFill>
              </a:rPr>
              <a:t>to </a:t>
            </a:r>
            <a:r>
              <a:rPr lang="en-US" altLang="ja-JP" dirty="0" smtClean="0">
                <a:solidFill>
                  <a:schemeClr val="tx1"/>
                </a:solidFill>
              </a:rPr>
              <a:t>5:30 pm </a:t>
            </a:r>
            <a:r>
              <a:rPr lang="en-US" altLang="ja-JP" dirty="0">
                <a:solidFill>
                  <a:schemeClr val="tx1"/>
                </a:solidFill>
              </a:rPr>
              <a:t>on Saturday as of </a:t>
            </a:r>
            <a:r>
              <a:rPr lang="en-US" altLang="ja-JP" dirty="0" smtClean="0">
                <a:solidFill>
                  <a:schemeClr val="tx1"/>
                </a:solidFill>
              </a:rPr>
              <a:t>2023.4.</a:t>
            </a:r>
          </a:p>
          <a:p>
            <a:pPr marL="171450" indent="-171450">
              <a:buFont typeface="Arial" panose="020B0604020202020204" pitchFamily="34" charset="0"/>
              <a:buChar char="•"/>
            </a:pPr>
            <a:r>
              <a:rPr lang="en-US" altLang="ja-JP" dirty="0" smtClean="0">
                <a:solidFill>
                  <a:schemeClr val="tx1"/>
                </a:solidFill>
              </a:rPr>
              <a:t>There's </a:t>
            </a:r>
            <a:r>
              <a:rPr lang="en-US" altLang="ja-JP" dirty="0">
                <a:solidFill>
                  <a:schemeClr val="tx1"/>
                </a:solidFill>
              </a:rPr>
              <a:t>a possibility that library hours may change. </a:t>
            </a:r>
            <a:r>
              <a:rPr lang="en-US" altLang="ja-JP" dirty="0" smtClean="0">
                <a:solidFill>
                  <a:schemeClr val="tx1"/>
                </a:solidFill>
              </a:rPr>
              <a:t>Please </a:t>
            </a:r>
            <a:r>
              <a:rPr lang="en-US" altLang="ja-JP" dirty="0">
                <a:solidFill>
                  <a:schemeClr val="tx1"/>
                </a:solidFill>
              </a:rPr>
              <a:t>check the latest information when using the </a:t>
            </a:r>
            <a:r>
              <a:rPr lang="en-US" altLang="ja-JP" dirty="0" smtClean="0">
                <a:solidFill>
                  <a:schemeClr val="tx1"/>
                </a:solidFill>
              </a:rPr>
              <a:t>library.</a:t>
            </a:r>
          </a:p>
          <a:p>
            <a:pPr marL="171450" indent="-171450">
              <a:buFont typeface="Arial" panose="020B0604020202020204" pitchFamily="34" charset="0"/>
              <a:buChar char="•"/>
            </a:pPr>
            <a:r>
              <a:rPr lang="en-US" altLang="ja-JP" dirty="0" smtClean="0">
                <a:solidFill>
                  <a:schemeClr val="tx1"/>
                </a:solidFill>
              </a:rPr>
              <a:t>You </a:t>
            </a:r>
            <a:r>
              <a:rPr lang="en-US" altLang="ja-JP" dirty="0">
                <a:solidFill>
                  <a:schemeClr val="tx1"/>
                </a:solidFill>
              </a:rPr>
              <a:t>can receive various services at the desk. For </a:t>
            </a:r>
            <a:r>
              <a:rPr lang="en-US" altLang="ja-JP" dirty="0" smtClean="0">
                <a:solidFill>
                  <a:schemeClr val="tx1"/>
                </a:solidFill>
              </a:rPr>
              <a:t>example,</a:t>
            </a:r>
          </a:p>
          <a:p>
            <a:pPr marL="628650" lvl="1" indent="-171450">
              <a:buFont typeface="Wingdings" panose="05000000000000000000" pitchFamily="2" charset="2"/>
              <a:buChar char="Ø"/>
            </a:pPr>
            <a:r>
              <a:rPr lang="en-US" altLang="ja-JP" dirty="0" smtClean="0">
                <a:solidFill>
                  <a:schemeClr val="tx1"/>
                </a:solidFill>
              </a:rPr>
              <a:t>You </a:t>
            </a:r>
            <a:r>
              <a:rPr lang="en-US" altLang="ja-JP" dirty="0">
                <a:solidFill>
                  <a:schemeClr val="tx1"/>
                </a:solidFill>
              </a:rPr>
              <a:t>can borrow and return books and other materials at the service </a:t>
            </a:r>
            <a:r>
              <a:rPr lang="en-US" altLang="ja-JP" dirty="0" smtClean="0">
                <a:solidFill>
                  <a:schemeClr val="tx1"/>
                </a:solidFill>
              </a:rPr>
              <a:t>desk. When </a:t>
            </a:r>
            <a:r>
              <a:rPr lang="en-US" altLang="ja-JP" dirty="0">
                <a:solidFill>
                  <a:schemeClr val="tx1"/>
                </a:solidFill>
              </a:rPr>
              <a:t>you need to take out the materials temporarily, please follow </a:t>
            </a:r>
            <a:r>
              <a:rPr lang="en-US" altLang="ja-JP" dirty="0" smtClean="0">
                <a:solidFill>
                  <a:schemeClr val="tx1"/>
                </a:solidFill>
              </a:rPr>
              <a:t>the </a:t>
            </a:r>
            <a:r>
              <a:rPr lang="en-US" altLang="ja-JP" dirty="0">
                <a:solidFill>
                  <a:schemeClr val="tx1"/>
                </a:solidFill>
              </a:rPr>
              <a:t>necessary procedure at the service </a:t>
            </a:r>
            <a:r>
              <a:rPr lang="en-US" altLang="ja-JP" dirty="0" smtClean="0">
                <a:solidFill>
                  <a:schemeClr val="tx1"/>
                </a:solidFill>
              </a:rPr>
              <a:t>desk.</a:t>
            </a:r>
          </a:p>
          <a:p>
            <a:pPr marL="628650" lvl="1" indent="-171450">
              <a:buFont typeface="Wingdings" panose="05000000000000000000" pitchFamily="2" charset="2"/>
              <a:buChar char="Ø"/>
            </a:pPr>
            <a:r>
              <a:rPr lang="en-US" altLang="ja-JP" dirty="0" smtClean="0">
                <a:solidFill>
                  <a:schemeClr val="tx1"/>
                </a:solidFill>
              </a:rPr>
              <a:t>If </a:t>
            </a:r>
            <a:r>
              <a:rPr lang="en-US" altLang="ja-JP" dirty="0">
                <a:solidFill>
                  <a:schemeClr val="tx1"/>
                </a:solidFill>
              </a:rPr>
              <a:t>you borrow materials or request photocopies of literatures from other universities through </a:t>
            </a:r>
            <a:r>
              <a:rPr lang="en-US" altLang="ja-JP" dirty="0" err="1">
                <a:solidFill>
                  <a:schemeClr val="tx1"/>
                </a:solidFill>
              </a:rPr>
              <a:t>MyOPAC</a:t>
            </a:r>
            <a:r>
              <a:rPr lang="en-US" altLang="ja-JP" dirty="0">
                <a:solidFill>
                  <a:schemeClr val="tx1"/>
                </a:solidFill>
              </a:rPr>
              <a:t>, please pick them up at the service </a:t>
            </a:r>
            <a:r>
              <a:rPr lang="en-US" altLang="ja-JP" dirty="0" smtClean="0">
                <a:solidFill>
                  <a:schemeClr val="tx1"/>
                </a:solidFill>
              </a:rPr>
              <a:t>desk.</a:t>
            </a:r>
            <a:endParaRPr lang="en-US" altLang="ja-JP" dirty="0">
              <a:solidFill>
                <a:schemeClr val="tx1"/>
              </a:solidFill>
            </a:endParaRPr>
          </a:p>
          <a:p>
            <a:pPr marL="171450" lvl="0" indent="-171450">
              <a:buFont typeface="Arial" panose="020B0604020202020204" pitchFamily="34" charset="0"/>
              <a:buChar char="•"/>
            </a:pPr>
            <a:r>
              <a:rPr lang="en-US" altLang="ja-JP" dirty="0" smtClean="0">
                <a:solidFill>
                  <a:schemeClr val="tx1"/>
                </a:solidFill>
              </a:rPr>
              <a:t>If </a:t>
            </a:r>
            <a:r>
              <a:rPr lang="en-US" altLang="ja-JP" dirty="0">
                <a:solidFill>
                  <a:schemeClr val="tx1"/>
                </a:solidFill>
              </a:rPr>
              <a:t>you have any questions about the use of the library, please ask one of the service desk staff</a:t>
            </a:r>
            <a:r>
              <a:rPr lang="en-US" altLang="ja-JP" dirty="0" smtClean="0">
                <a:solidFill>
                  <a:schemeClr val="tx1"/>
                </a:solidFill>
              </a:rPr>
              <a:t>.</a:t>
            </a:r>
            <a:endParaRPr lang="ja-JP" altLang="ja-JP"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5</a:t>
            </a:fld>
            <a:endParaRPr kumimoji="1" lang="ja-JP" altLang="en-US"/>
          </a:p>
        </p:txBody>
      </p:sp>
    </p:spTree>
    <p:extLst>
      <p:ext uri="{BB962C8B-B14F-4D97-AF65-F5344CB8AC3E}">
        <p14:creationId xmlns:p14="http://schemas.microsoft.com/office/powerpoint/2010/main" val="355313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339725"/>
            <a:ext cx="5613400" cy="4210050"/>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smtClean="0">
                <a:solidFill>
                  <a:schemeClr val="tx1"/>
                </a:solidFill>
              </a:rPr>
              <a:t>Please </a:t>
            </a:r>
            <a:r>
              <a:rPr lang="en-US" altLang="ja-JP" dirty="0">
                <a:solidFill>
                  <a:schemeClr val="tx1"/>
                </a:solidFill>
              </a:rPr>
              <a:t>record the</a:t>
            </a:r>
            <a:r>
              <a:rPr lang="en-US" altLang="ja-JP" baseline="0" dirty="0">
                <a:solidFill>
                  <a:schemeClr val="tx1"/>
                </a:solidFill>
              </a:rPr>
              <a:t> entering/leaving room time by </a:t>
            </a:r>
            <a:r>
              <a:rPr lang="en-US" altLang="ja-JP" baseline="0" dirty="0" smtClean="0">
                <a:solidFill>
                  <a:schemeClr val="tx1"/>
                </a:solidFill>
              </a:rPr>
              <a:t>tablet </a:t>
            </a:r>
            <a:r>
              <a:rPr lang="en-US" altLang="ja-JP" baseline="0" dirty="0">
                <a:solidFill>
                  <a:schemeClr val="tx1"/>
                </a:solidFill>
              </a:rPr>
              <a:t>when you enter and leave the library.</a:t>
            </a:r>
            <a:endParaRPr lang="ja-JP"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pPr defTabSz="883033">
              <a:defRPr/>
            </a:pPr>
            <a:fld id="{D3055AB4-AA4A-4249-B915-E9F18B694B3B}" type="slidenum">
              <a:rPr lang="ja-JP" altLang="en-US">
                <a:solidFill>
                  <a:prstClr val="black"/>
                </a:solidFill>
                <a:latin typeface="Calibri"/>
                <a:ea typeface="ＭＳ Ｐゴシック" panose="020B0600070205080204" pitchFamily="50" charset="-128"/>
              </a:rPr>
              <a:pPr defTabSz="883033">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7887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339725"/>
            <a:ext cx="5613400" cy="4210050"/>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Here is copiers for private expense and OPAC terminals in the Reading Room. </a:t>
            </a:r>
            <a:endParaRPr lang="en-US" altLang="ja-JP" dirty="0" smtClean="0"/>
          </a:p>
          <a:p>
            <a:pPr marL="171450" indent="-171450">
              <a:buFont typeface="Arial" panose="020B0604020202020204" pitchFamily="34" charset="0"/>
              <a:buChar char="•"/>
            </a:pPr>
            <a:r>
              <a:rPr lang="en-US" altLang="ja-JP" dirty="0" smtClean="0"/>
              <a:t>These </a:t>
            </a:r>
            <a:r>
              <a:rPr lang="en-US" altLang="ja-JP" dirty="0"/>
              <a:t>copiers have card-operated and </a:t>
            </a:r>
            <a:r>
              <a:rPr lang="en-US" altLang="ja-JP" dirty="0" smtClean="0"/>
              <a:t>coin-operated.</a:t>
            </a:r>
          </a:p>
          <a:p>
            <a:pPr marL="171450" indent="-171450">
              <a:buFont typeface="Arial" panose="020B0604020202020204" pitchFamily="34" charset="0"/>
              <a:buChar char="•"/>
            </a:pPr>
            <a:r>
              <a:rPr lang="en-US" altLang="ja-JP" dirty="0" smtClean="0"/>
              <a:t>Please </a:t>
            </a:r>
            <a:r>
              <a:rPr lang="en-US" altLang="ja-JP" dirty="0"/>
              <a:t>fill out the application form before making a photocopy and submit it to the service desk with the materials that you would like to photocopy</a:t>
            </a:r>
            <a:r>
              <a:rPr lang="en-US" altLang="ja-JP" dirty="0" smtClean="0"/>
              <a:t>.</a:t>
            </a:r>
          </a:p>
          <a:p>
            <a:pPr marL="171450" indent="-171450">
              <a:buFont typeface="Arial" panose="020B0604020202020204" pitchFamily="34" charset="0"/>
              <a:buChar char="•"/>
            </a:pPr>
            <a:r>
              <a:rPr lang="en-US" altLang="ja-JP" dirty="0" smtClean="0"/>
              <a:t>It </a:t>
            </a:r>
            <a:r>
              <a:rPr lang="en-US" altLang="ja-JP" dirty="0"/>
              <a:t>costs 10 yen for a black and white copy and 50 yen for a color </a:t>
            </a:r>
            <a:r>
              <a:rPr lang="en-US" altLang="ja-JP" dirty="0" smtClean="0"/>
              <a:t>copy.</a:t>
            </a:r>
            <a:endParaRPr lang="en-US" altLang="ja-JP" dirty="0"/>
          </a:p>
          <a:p>
            <a:pPr marL="171450" indent="-171450">
              <a:buFont typeface="Arial" panose="020B0604020202020204" pitchFamily="34" charset="0"/>
              <a:buChar char="•"/>
            </a:pPr>
            <a:r>
              <a:rPr lang="en-US" altLang="ja-JP" dirty="0" smtClean="0"/>
              <a:t>You </a:t>
            </a:r>
            <a:r>
              <a:rPr lang="en-US" altLang="ja-JP" dirty="0"/>
              <a:t>can use wireless LAN</a:t>
            </a:r>
            <a:r>
              <a:rPr lang="ja-JP" altLang="ja-JP" dirty="0"/>
              <a:t>（</a:t>
            </a:r>
            <a:r>
              <a:rPr lang="en-US" altLang="ja-JP" dirty="0" err="1"/>
              <a:t>UTokyo</a:t>
            </a:r>
            <a:r>
              <a:rPr lang="en-US" altLang="ja-JP" dirty="0"/>
              <a:t> </a:t>
            </a:r>
            <a:r>
              <a:rPr lang="en-US" altLang="ja-JP" dirty="0" err="1"/>
              <a:t>WiFi</a:t>
            </a:r>
            <a:r>
              <a:rPr lang="ja-JP" altLang="ja-JP" dirty="0"/>
              <a:t>）</a:t>
            </a:r>
            <a:r>
              <a:rPr lang="en-US" altLang="ja-JP" dirty="0"/>
              <a:t>in the library free of </a:t>
            </a:r>
            <a:r>
              <a:rPr lang="en-US" altLang="ja-JP" dirty="0" smtClean="0"/>
              <a:t>charge.</a:t>
            </a:r>
          </a:p>
          <a:p>
            <a:pPr marL="171450" indent="-171450">
              <a:buFont typeface="Arial" panose="020B0604020202020204" pitchFamily="34" charset="0"/>
              <a:buChar char="•"/>
            </a:pPr>
            <a:r>
              <a:rPr lang="en-US" altLang="ja-JP" dirty="0" smtClean="0"/>
              <a:t>There </a:t>
            </a:r>
            <a:r>
              <a:rPr lang="en-US" altLang="ja-JP" dirty="0"/>
              <a:t>are electrical outlets on the window-side desks so you can use your own </a:t>
            </a:r>
            <a:r>
              <a:rPr lang="en-US" altLang="ja-JP" dirty="0" smtClean="0"/>
              <a:t>PCs.</a:t>
            </a:r>
            <a:endParaRPr lang="en-US" altLang="ja-JP" dirty="0"/>
          </a:p>
          <a:p>
            <a:pPr marL="171450" indent="-171450">
              <a:buFont typeface="Arial" panose="020B0604020202020204" pitchFamily="34" charset="0"/>
              <a:buChar char="•"/>
            </a:pPr>
            <a:r>
              <a:rPr lang="en-US" altLang="ja-JP" dirty="0" smtClean="0"/>
              <a:t>You </a:t>
            </a:r>
            <a:r>
              <a:rPr lang="en-US" altLang="ja-JP" dirty="0"/>
              <a:t>can find OPAC terminals on each floor.</a:t>
            </a:r>
            <a:endParaRPr lang="ja-JP" altLang="ja-JP" dirty="0"/>
          </a:p>
        </p:txBody>
      </p:sp>
      <p:sp>
        <p:nvSpPr>
          <p:cNvPr id="4" name="スライド番号プレースホルダー 3"/>
          <p:cNvSpPr>
            <a:spLocks noGrp="1"/>
          </p:cNvSpPr>
          <p:nvPr>
            <p:ph type="sldNum" sz="quarter" idx="10"/>
          </p:nvPr>
        </p:nvSpPr>
        <p:spPr/>
        <p:txBody>
          <a:bodyPr/>
          <a:lstStyle/>
          <a:p>
            <a:pPr defTabSz="883033">
              <a:defRPr/>
            </a:pPr>
            <a:fld id="{D3055AB4-AA4A-4249-B915-E9F18B694B3B}" type="slidenum">
              <a:rPr lang="ja-JP" altLang="en-US">
                <a:solidFill>
                  <a:prstClr val="black"/>
                </a:solidFill>
                <a:latin typeface="Calibri"/>
                <a:ea typeface="ＭＳ Ｐゴシック" panose="020B0600070205080204" pitchFamily="50" charset="-128"/>
              </a:rPr>
              <a:pPr defTabSz="883033">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6847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a:xfrm>
            <a:off x="649288" y="307975"/>
            <a:ext cx="7202487" cy="5400675"/>
          </a:xfrm>
          <a:ln/>
        </p:spPr>
      </p:sp>
      <p:sp>
        <p:nvSpPr>
          <p:cNvPr id="819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5809" indent="-2745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03077" indent="-22061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44307" indent="-22061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85537" indent="-22061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42639" indent="-2206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99741" indent="-2206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56843" indent="-2206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13945" indent="-2206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204" fontAlgn="base">
              <a:spcBef>
                <a:spcPct val="0"/>
              </a:spcBef>
              <a:spcAft>
                <a:spcPct val="0"/>
              </a:spcAft>
              <a:defRPr/>
            </a:pPr>
            <a:fld id="{80C9BC1A-1F5F-4D38-81E5-66F99773E7ED}" type="slidenum">
              <a:rPr lang="en-US" altLang="ja-JP">
                <a:solidFill>
                  <a:srgbClr val="000000"/>
                </a:solidFill>
                <a:ea typeface="ＭＳ Ｐゴシック" panose="020B0600070205080204" pitchFamily="50" charset="-128"/>
              </a:rPr>
              <a:pPr defTabSz="914204" fontAlgn="base">
                <a:spcBef>
                  <a:spcPct val="0"/>
                </a:spcBef>
                <a:spcAft>
                  <a:spcPct val="0"/>
                </a:spcAft>
                <a:defRPr/>
              </a:pPr>
              <a:t>8</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4310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9288" y="339725"/>
            <a:ext cx="7200900" cy="5400675"/>
          </a:xfrm>
        </p:spPr>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9</a:t>
            </a:fld>
            <a:endParaRPr kumimoji="1" lang="ja-JP" altLang="en-US"/>
          </a:p>
        </p:txBody>
      </p:sp>
    </p:spTree>
    <p:extLst>
      <p:ext uri="{BB962C8B-B14F-4D97-AF65-F5344CB8AC3E}">
        <p14:creationId xmlns:p14="http://schemas.microsoft.com/office/powerpoint/2010/main" val="262629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35303" y="1932277"/>
            <a:ext cx="7200086" cy="1333300"/>
          </a:xfrm>
        </p:spPr>
        <p:txBody>
          <a:bodyPr/>
          <a:lstStyle/>
          <a:p>
            <a:r>
              <a:rPr lang="ja-JP" altLang="en-US"/>
              <a:t>マスター タイトルの書式設定</a:t>
            </a:r>
          </a:p>
        </p:txBody>
      </p:sp>
      <p:sp>
        <p:nvSpPr>
          <p:cNvPr id="3" name="サブタイトル 2"/>
          <p:cNvSpPr>
            <a:spLocks noGrp="1"/>
          </p:cNvSpPr>
          <p:nvPr>
            <p:ph type="subTitle" idx="1"/>
          </p:nvPr>
        </p:nvSpPr>
        <p:spPr>
          <a:xfrm>
            <a:off x="1270607" y="3524759"/>
            <a:ext cx="5929482" cy="1589593"/>
          </a:xfrm>
        </p:spPr>
        <p:txBody>
          <a:bodyPr/>
          <a:lstStyle>
            <a:lvl1pPr marL="0" indent="0" algn="ctr">
              <a:buNone/>
              <a:defRPr/>
            </a:lvl1pPr>
            <a:lvl2pPr marL="382784" indent="0" algn="ctr">
              <a:buNone/>
              <a:defRPr/>
            </a:lvl2pPr>
            <a:lvl3pPr marL="765569" indent="0" algn="ctr">
              <a:buNone/>
              <a:defRPr/>
            </a:lvl3pPr>
            <a:lvl4pPr marL="1148354" indent="0" algn="ctr">
              <a:buNone/>
              <a:defRPr/>
            </a:lvl4pPr>
            <a:lvl5pPr marL="1531140" indent="0" algn="ctr">
              <a:buNone/>
              <a:defRPr/>
            </a:lvl5pPr>
            <a:lvl6pPr marL="1913923" indent="0" algn="ctr">
              <a:buNone/>
              <a:defRPr/>
            </a:lvl6pPr>
            <a:lvl7pPr marL="2296706" indent="0" algn="ctr">
              <a:buNone/>
              <a:defRPr/>
            </a:lvl7pPr>
            <a:lvl8pPr marL="2679491" indent="0" algn="ctr">
              <a:buNone/>
              <a:defRPr/>
            </a:lvl8pPr>
            <a:lvl9pPr marL="3062277"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C7FB218-0379-4B26-8325-31D2F3E880EB}" type="slidenum">
              <a:rPr lang="en-US" altLang="ja-JP"/>
              <a:pPr>
                <a:defRPr/>
              </a:pPr>
              <a:t>‹#›</a:t>
            </a:fld>
            <a:endParaRPr lang="en-US" altLang="ja-JP"/>
          </a:p>
        </p:txBody>
      </p:sp>
    </p:spTree>
    <p:extLst>
      <p:ext uri="{BB962C8B-B14F-4D97-AF65-F5344CB8AC3E}">
        <p14:creationId xmlns:p14="http://schemas.microsoft.com/office/powerpoint/2010/main" val="331955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005C9A8-FE80-4B7E-A038-9BD3FE106089}" type="slidenum">
              <a:rPr lang="en-US" altLang="ja-JP"/>
              <a:pPr>
                <a:defRPr/>
              </a:pPr>
              <a:t>‹#›</a:t>
            </a:fld>
            <a:endParaRPr lang="en-US" altLang="ja-JP"/>
          </a:p>
        </p:txBody>
      </p:sp>
    </p:spTree>
    <p:extLst>
      <p:ext uri="{BB962C8B-B14F-4D97-AF65-F5344CB8AC3E}">
        <p14:creationId xmlns:p14="http://schemas.microsoft.com/office/powerpoint/2010/main" val="2925367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69241" y="3997021"/>
            <a:ext cx="7200086" cy="1235390"/>
          </a:xfrm>
        </p:spPr>
        <p:txBody>
          <a:bodyPr anchor="t"/>
          <a:lstStyle>
            <a:lvl1pPr algn="l">
              <a:defRPr sz="334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669241" y="2636373"/>
            <a:ext cx="7200086" cy="1360657"/>
          </a:xfrm>
        </p:spPr>
        <p:txBody>
          <a:bodyPr anchor="b"/>
          <a:lstStyle>
            <a:lvl1pPr marL="0" indent="0">
              <a:buNone/>
              <a:defRPr sz="1675"/>
            </a:lvl1pPr>
            <a:lvl2pPr marL="382784" indent="0">
              <a:buNone/>
              <a:defRPr sz="1507"/>
            </a:lvl2pPr>
            <a:lvl3pPr marL="765569" indent="0">
              <a:buNone/>
              <a:defRPr sz="1339"/>
            </a:lvl3pPr>
            <a:lvl4pPr marL="1148354" indent="0">
              <a:buNone/>
              <a:defRPr sz="1173"/>
            </a:lvl4pPr>
            <a:lvl5pPr marL="1531140" indent="0">
              <a:buNone/>
              <a:defRPr sz="1173"/>
            </a:lvl5pPr>
            <a:lvl6pPr marL="1913923" indent="0">
              <a:buNone/>
              <a:defRPr sz="1173"/>
            </a:lvl6pPr>
            <a:lvl7pPr marL="2296706" indent="0">
              <a:buNone/>
              <a:defRPr sz="1173"/>
            </a:lvl7pPr>
            <a:lvl8pPr marL="2679491" indent="0">
              <a:buNone/>
              <a:defRPr sz="1173"/>
            </a:lvl8pPr>
            <a:lvl9pPr marL="3062277" indent="0">
              <a:buNone/>
              <a:defRPr sz="1173"/>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9C47023-4F6F-4F8F-9AA4-4F2A2078C624}" type="slidenum">
              <a:rPr lang="en-US" altLang="ja-JP"/>
              <a:pPr>
                <a:defRPr/>
              </a:pPr>
              <a:t>‹#›</a:t>
            </a:fld>
            <a:endParaRPr lang="en-US" altLang="ja-JP"/>
          </a:p>
        </p:txBody>
      </p:sp>
    </p:spTree>
    <p:extLst>
      <p:ext uri="{BB962C8B-B14F-4D97-AF65-F5344CB8AC3E}">
        <p14:creationId xmlns:p14="http://schemas.microsoft.com/office/powerpoint/2010/main" val="82713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23538" y="1451370"/>
            <a:ext cx="3746651" cy="4105009"/>
          </a:xfrm>
        </p:spPr>
        <p:txBody>
          <a:bodyPr/>
          <a:lstStyle>
            <a:lvl1pPr>
              <a:defRPr sz="2345"/>
            </a:lvl1pPr>
            <a:lvl2pPr>
              <a:defRPr sz="2010"/>
            </a:lvl2pPr>
            <a:lvl3pPr>
              <a:defRPr sz="1675"/>
            </a:lvl3pPr>
            <a:lvl4pPr>
              <a:defRPr sz="1507"/>
            </a:lvl4pPr>
            <a:lvl5pPr>
              <a:defRPr sz="1507"/>
            </a:lvl5pPr>
            <a:lvl6pPr>
              <a:defRPr sz="1507"/>
            </a:lvl6pPr>
            <a:lvl7pPr>
              <a:defRPr sz="1507"/>
            </a:lvl7pPr>
            <a:lvl8pPr>
              <a:defRPr sz="1507"/>
            </a:lvl8pPr>
            <a:lvl9pPr>
              <a:defRPr sz="150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300506" y="1451370"/>
            <a:ext cx="3746651" cy="4105009"/>
          </a:xfrm>
        </p:spPr>
        <p:txBody>
          <a:bodyPr/>
          <a:lstStyle>
            <a:lvl1pPr>
              <a:defRPr sz="2345"/>
            </a:lvl1pPr>
            <a:lvl2pPr>
              <a:defRPr sz="2010"/>
            </a:lvl2pPr>
            <a:lvl3pPr>
              <a:defRPr sz="1675"/>
            </a:lvl3pPr>
            <a:lvl4pPr>
              <a:defRPr sz="1507"/>
            </a:lvl4pPr>
            <a:lvl5pPr>
              <a:defRPr sz="1507"/>
            </a:lvl5pPr>
            <a:lvl6pPr>
              <a:defRPr sz="1507"/>
            </a:lvl6pPr>
            <a:lvl7pPr>
              <a:defRPr sz="1507"/>
            </a:lvl7pPr>
            <a:lvl8pPr>
              <a:defRPr sz="1507"/>
            </a:lvl8pPr>
            <a:lvl9pPr>
              <a:defRPr sz="150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4FF861E-D15E-46C8-9DB3-558607D7105E}" type="slidenum">
              <a:rPr lang="en-US" altLang="ja-JP"/>
              <a:pPr>
                <a:defRPr/>
              </a:pPr>
              <a:t>‹#›</a:t>
            </a:fld>
            <a:endParaRPr lang="en-US" altLang="ja-JP"/>
          </a:p>
        </p:txBody>
      </p:sp>
    </p:spTree>
    <p:extLst>
      <p:ext uri="{BB962C8B-B14F-4D97-AF65-F5344CB8AC3E}">
        <p14:creationId xmlns:p14="http://schemas.microsoft.com/office/powerpoint/2010/main" val="419122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23538" y="1392343"/>
            <a:ext cx="3742578" cy="580259"/>
          </a:xfrm>
        </p:spPr>
        <p:txBody>
          <a:bodyPr anchor="b"/>
          <a:lstStyle>
            <a:lvl1pPr marL="0" indent="0">
              <a:buNone/>
              <a:defRPr sz="2010" b="1"/>
            </a:lvl1pPr>
            <a:lvl2pPr marL="382784" indent="0">
              <a:buNone/>
              <a:defRPr sz="1675" b="1"/>
            </a:lvl2pPr>
            <a:lvl3pPr marL="765569" indent="0">
              <a:buNone/>
              <a:defRPr sz="1507" b="1"/>
            </a:lvl3pPr>
            <a:lvl4pPr marL="1148354" indent="0">
              <a:buNone/>
              <a:defRPr sz="1339" b="1"/>
            </a:lvl4pPr>
            <a:lvl5pPr marL="1531140" indent="0">
              <a:buNone/>
              <a:defRPr sz="1339" b="1"/>
            </a:lvl5pPr>
            <a:lvl6pPr marL="1913923" indent="0">
              <a:buNone/>
              <a:defRPr sz="1339" b="1"/>
            </a:lvl6pPr>
            <a:lvl7pPr marL="2296706" indent="0">
              <a:buNone/>
              <a:defRPr sz="1339" b="1"/>
            </a:lvl7pPr>
            <a:lvl8pPr marL="2679491" indent="0">
              <a:buNone/>
              <a:defRPr sz="1339" b="1"/>
            </a:lvl8pPr>
            <a:lvl9pPr marL="3062277" indent="0">
              <a:buNone/>
              <a:defRPr sz="1339"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23538" y="1972593"/>
            <a:ext cx="3742578" cy="3583784"/>
          </a:xfrm>
        </p:spPr>
        <p:txBody>
          <a:bodyPr/>
          <a:lstStyle>
            <a:lvl1pPr>
              <a:defRPr sz="2010"/>
            </a:lvl1pPr>
            <a:lvl2pPr>
              <a:defRPr sz="1675"/>
            </a:lvl2pPr>
            <a:lvl3pPr>
              <a:defRPr sz="1507"/>
            </a:lvl3pPr>
            <a:lvl4pPr>
              <a:defRPr sz="1339"/>
            </a:lvl4pPr>
            <a:lvl5pPr>
              <a:defRPr sz="1339"/>
            </a:lvl5pPr>
            <a:lvl6pPr>
              <a:defRPr sz="1339"/>
            </a:lvl6pPr>
            <a:lvl7pPr>
              <a:defRPr sz="1339"/>
            </a:lvl7pPr>
            <a:lvl8pPr>
              <a:defRPr sz="1339"/>
            </a:lvl8pPr>
            <a:lvl9pPr>
              <a:defRPr sz="1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303222" y="1392343"/>
            <a:ext cx="3743936" cy="580259"/>
          </a:xfrm>
        </p:spPr>
        <p:txBody>
          <a:bodyPr anchor="b"/>
          <a:lstStyle>
            <a:lvl1pPr marL="0" indent="0">
              <a:buNone/>
              <a:defRPr sz="2010" b="1"/>
            </a:lvl1pPr>
            <a:lvl2pPr marL="382784" indent="0">
              <a:buNone/>
              <a:defRPr sz="1675" b="1"/>
            </a:lvl2pPr>
            <a:lvl3pPr marL="765569" indent="0">
              <a:buNone/>
              <a:defRPr sz="1507" b="1"/>
            </a:lvl3pPr>
            <a:lvl4pPr marL="1148354" indent="0">
              <a:buNone/>
              <a:defRPr sz="1339" b="1"/>
            </a:lvl4pPr>
            <a:lvl5pPr marL="1531140" indent="0">
              <a:buNone/>
              <a:defRPr sz="1339" b="1"/>
            </a:lvl5pPr>
            <a:lvl6pPr marL="1913923" indent="0">
              <a:buNone/>
              <a:defRPr sz="1339" b="1"/>
            </a:lvl6pPr>
            <a:lvl7pPr marL="2296706" indent="0">
              <a:buNone/>
              <a:defRPr sz="1339" b="1"/>
            </a:lvl7pPr>
            <a:lvl8pPr marL="2679491" indent="0">
              <a:buNone/>
              <a:defRPr sz="1339" b="1"/>
            </a:lvl8pPr>
            <a:lvl9pPr marL="3062277" indent="0">
              <a:buNone/>
              <a:defRPr sz="1339"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303222" y="1972593"/>
            <a:ext cx="3743936" cy="3583784"/>
          </a:xfrm>
        </p:spPr>
        <p:txBody>
          <a:bodyPr/>
          <a:lstStyle>
            <a:lvl1pPr>
              <a:defRPr sz="2010"/>
            </a:lvl1pPr>
            <a:lvl2pPr>
              <a:defRPr sz="1675"/>
            </a:lvl2pPr>
            <a:lvl3pPr>
              <a:defRPr sz="1507"/>
            </a:lvl3pPr>
            <a:lvl4pPr>
              <a:defRPr sz="1339"/>
            </a:lvl4pPr>
            <a:lvl5pPr>
              <a:defRPr sz="1339"/>
            </a:lvl5pPr>
            <a:lvl6pPr>
              <a:defRPr sz="1339"/>
            </a:lvl6pPr>
            <a:lvl7pPr>
              <a:defRPr sz="1339"/>
            </a:lvl7pPr>
            <a:lvl8pPr>
              <a:defRPr sz="1339"/>
            </a:lvl8pPr>
            <a:lvl9pPr>
              <a:defRPr sz="1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D3B1278-AC42-401A-9B76-8E492A061E86}" type="slidenum">
              <a:rPr lang="en-US" altLang="ja-JP"/>
              <a:pPr>
                <a:defRPr/>
              </a:pPr>
              <a:t>‹#›</a:t>
            </a:fld>
            <a:endParaRPr lang="en-US" altLang="ja-JP"/>
          </a:p>
        </p:txBody>
      </p:sp>
    </p:spTree>
    <p:extLst>
      <p:ext uri="{BB962C8B-B14F-4D97-AF65-F5344CB8AC3E}">
        <p14:creationId xmlns:p14="http://schemas.microsoft.com/office/powerpoint/2010/main" val="254008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73F2820-9880-4C97-A11C-0D25EFC241FE}" type="slidenum">
              <a:rPr lang="en-US" altLang="ja-JP"/>
              <a:pPr>
                <a:defRPr/>
              </a:pPr>
              <a:t>‹#›</a:t>
            </a:fld>
            <a:endParaRPr lang="en-US" altLang="ja-JP"/>
          </a:p>
        </p:txBody>
      </p:sp>
    </p:spTree>
    <p:extLst>
      <p:ext uri="{BB962C8B-B14F-4D97-AF65-F5344CB8AC3E}">
        <p14:creationId xmlns:p14="http://schemas.microsoft.com/office/powerpoint/2010/main" val="2599911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49AE763-7E62-46FC-8DF9-731FE2307908}" type="slidenum">
              <a:rPr lang="en-US" altLang="ja-JP"/>
              <a:pPr>
                <a:defRPr/>
              </a:pPr>
              <a:t>‹#›</a:t>
            </a:fld>
            <a:endParaRPr lang="en-US" altLang="ja-JP"/>
          </a:p>
        </p:txBody>
      </p:sp>
    </p:spTree>
    <p:extLst>
      <p:ext uri="{BB962C8B-B14F-4D97-AF65-F5344CB8AC3E}">
        <p14:creationId xmlns:p14="http://schemas.microsoft.com/office/powerpoint/2010/main" val="1194114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3537" y="247663"/>
            <a:ext cx="2786912" cy="1053969"/>
          </a:xfrm>
        </p:spPr>
        <p:txBody>
          <a:bodyPr anchor="b"/>
          <a:lstStyle>
            <a:lvl1pPr algn="l">
              <a:defRPr sz="1675" b="1"/>
            </a:lvl1pPr>
          </a:lstStyle>
          <a:p>
            <a:r>
              <a:rPr lang="ja-JP" altLang="en-US"/>
              <a:t>マスター タイトルの書式設定</a:t>
            </a:r>
          </a:p>
        </p:txBody>
      </p:sp>
      <p:sp>
        <p:nvSpPr>
          <p:cNvPr id="3" name="コンテンツ プレースホルダー 2"/>
          <p:cNvSpPr>
            <a:spLocks noGrp="1"/>
          </p:cNvSpPr>
          <p:nvPr>
            <p:ph idx="1"/>
          </p:nvPr>
        </p:nvSpPr>
        <p:spPr>
          <a:xfrm>
            <a:off x="3312259" y="247662"/>
            <a:ext cx="4734899" cy="5308723"/>
          </a:xfrm>
        </p:spPr>
        <p:txBody>
          <a:bodyPr/>
          <a:lstStyle>
            <a:lvl1pPr>
              <a:defRPr sz="2680"/>
            </a:lvl1pPr>
            <a:lvl2pPr>
              <a:defRPr sz="2345"/>
            </a:lvl2pPr>
            <a:lvl3pPr>
              <a:defRPr sz="2010"/>
            </a:lvl3pPr>
            <a:lvl4pPr>
              <a:defRPr sz="1675"/>
            </a:lvl4pPr>
            <a:lvl5pPr>
              <a:defRPr sz="1675"/>
            </a:lvl5pPr>
            <a:lvl6pPr>
              <a:defRPr sz="1675"/>
            </a:lvl6pPr>
            <a:lvl7pPr>
              <a:defRPr sz="1675"/>
            </a:lvl7pPr>
            <a:lvl8pPr>
              <a:defRPr sz="1675"/>
            </a:lvl8pPr>
            <a:lvl9pPr>
              <a:defRPr sz="16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23537" y="1301629"/>
            <a:ext cx="2786912" cy="4254753"/>
          </a:xfrm>
        </p:spPr>
        <p:txBody>
          <a:bodyPr/>
          <a:lstStyle>
            <a:lvl1pPr marL="0" indent="0">
              <a:buNone/>
              <a:defRPr sz="1173"/>
            </a:lvl1pPr>
            <a:lvl2pPr marL="382784" indent="0">
              <a:buNone/>
              <a:defRPr sz="1004"/>
            </a:lvl2pPr>
            <a:lvl3pPr marL="765569" indent="0">
              <a:buNone/>
              <a:defRPr sz="838"/>
            </a:lvl3pPr>
            <a:lvl4pPr marL="1148354" indent="0">
              <a:buNone/>
              <a:defRPr sz="753"/>
            </a:lvl4pPr>
            <a:lvl5pPr marL="1531140" indent="0">
              <a:buNone/>
              <a:defRPr sz="753"/>
            </a:lvl5pPr>
            <a:lvl6pPr marL="1913923" indent="0">
              <a:buNone/>
              <a:defRPr sz="753"/>
            </a:lvl6pPr>
            <a:lvl7pPr marL="2296706" indent="0">
              <a:buNone/>
              <a:defRPr sz="753"/>
            </a:lvl7pPr>
            <a:lvl8pPr marL="2679491" indent="0">
              <a:buNone/>
              <a:defRPr sz="753"/>
            </a:lvl8pPr>
            <a:lvl9pPr marL="3062277" indent="0">
              <a:buNone/>
              <a:defRPr sz="75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96E5443-C441-4511-93D8-F82E4688AF96}" type="slidenum">
              <a:rPr lang="en-US" altLang="ja-JP"/>
              <a:pPr>
                <a:defRPr/>
              </a:pPr>
              <a:t>‹#›</a:t>
            </a:fld>
            <a:endParaRPr lang="en-US" altLang="ja-JP"/>
          </a:p>
        </p:txBody>
      </p:sp>
    </p:spTree>
    <p:extLst>
      <p:ext uri="{BB962C8B-B14F-4D97-AF65-F5344CB8AC3E}">
        <p14:creationId xmlns:p14="http://schemas.microsoft.com/office/powerpoint/2010/main" val="238393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660204" y="4354103"/>
            <a:ext cx="5082414" cy="514026"/>
          </a:xfrm>
        </p:spPr>
        <p:txBody>
          <a:bodyPr anchor="b"/>
          <a:lstStyle>
            <a:lvl1pPr algn="l">
              <a:defRPr sz="1675" b="1"/>
            </a:lvl1pPr>
          </a:lstStyle>
          <a:p>
            <a:r>
              <a:rPr lang="ja-JP" altLang="en-US"/>
              <a:t>マスター タイトルの書式設定</a:t>
            </a:r>
          </a:p>
        </p:txBody>
      </p:sp>
      <p:sp>
        <p:nvSpPr>
          <p:cNvPr id="3" name="図プレースホルダー 2"/>
          <p:cNvSpPr>
            <a:spLocks noGrp="1"/>
          </p:cNvSpPr>
          <p:nvPr>
            <p:ph type="pic" idx="1"/>
          </p:nvPr>
        </p:nvSpPr>
        <p:spPr>
          <a:xfrm>
            <a:off x="1660204" y="555782"/>
            <a:ext cx="5082414" cy="3732088"/>
          </a:xfrm>
        </p:spPr>
        <p:txBody>
          <a:bodyPr lIns="91440" tIns="45720" rIns="91440" bIns="45720"/>
          <a:lstStyle>
            <a:lvl1pPr marL="0" indent="0">
              <a:buNone/>
              <a:defRPr sz="2680"/>
            </a:lvl1pPr>
            <a:lvl2pPr marL="382784" indent="0">
              <a:buNone/>
              <a:defRPr sz="2345"/>
            </a:lvl2pPr>
            <a:lvl3pPr marL="765569" indent="0">
              <a:buNone/>
              <a:defRPr sz="2010"/>
            </a:lvl3pPr>
            <a:lvl4pPr marL="1148354" indent="0">
              <a:buNone/>
              <a:defRPr sz="1675"/>
            </a:lvl4pPr>
            <a:lvl5pPr marL="1531140" indent="0">
              <a:buNone/>
              <a:defRPr sz="1675"/>
            </a:lvl5pPr>
            <a:lvl6pPr marL="1913923" indent="0">
              <a:buNone/>
              <a:defRPr sz="1675"/>
            </a:lvl6pPr>
            <a:lvl7pPr marL="2296706" indent="0">
              <a:buNone/>
              <a:defRPr sz="1675"/>
            </a:lvl7pPr>
            <a:lvl8pPr marL="2679491" indent="0">
              <a:buNone/>
              <a:defRPr sz="1675"/>
            </a:lvl8pPr>
            <a:lvl9pPr marL="3062277" indent="0">
              <a:buNone/>
              <a:defRPr sz="1675"/>
            </a:lvl9pPr>
          </a:lstStyle>
          <a:p>
            <a:pPr lvl="0"/>
            <a:endParaRPr lang="ja-JP" altLang="en-US" noProof="0"/>
          </a:p>
        </p:txBody>
      </p:sp>
      <p:sp>
        <p:nvSpPr>
          <p:cNvPr id="4" name="テキスト プレースホルダー 3"/>
          <p:cNvSpPr>
            <a:spLocks noGrp="1"/>
          </p:cNvSpPr>
          <p:nvPr>
            <p:ph type="body" sz="half" idx="2"/>
          </p:nvPr>
        </p:nvSpPr>
        <p:spPr>
          <a:xfrm>
            <a:off x="1660204" y="4868137"/>
            <a:ext cx="5082414" cy="730003"/>
          </a:xfrm>
        </p:spPr>
        <p:txBody>
          <a:bodyPr/>
          <a:lstStyle>
            <a:lvl1pPr marL="0" indent="0">
              <a:buNone/>
              <a:defRPr sz="1173"/>
            </a:lvl1pPr>
            <a:lvl2pPr marL="382784" indent="0">
              <a:buNone/>
              <a:defRPr sz="1004"/>
            </a:lvl2pPr>
            <a:lvl3pPr marL="765569" indent="0">
              <a:buNone/>
              <a:defRPr sz="838"/>
            </a:lvl3pPr>
            <a:lvl4pPr marL="1148354" indent="0">
              <a:buNone/>
              <a:defRPr sz="753"/>
            </a:lvl4pPr>
            <a:lvl5pPr marL="1531140" indent="0">
              <a:buNone/>
              <a:defRPr sz="753"/>
            </a:lvl5pPr>
            <a:lvl6pPr marL="1913923" indent="0">
              <a:buNone/>
              <a:defRPr sz="753"/>
            </a:lvl6pPr>
            <a:lvl7pPr marL="2296706" indent="0">
              <a:buNone/>
              <a:defRPr sz="753"/>
            </a:lvl7pPr>
            <a:lvl8pPr marL="2679491" indent="0">
              <a:buNone/>
              <a:defRPr sz="753"/>
            </a:lvl8pPr>
            <a:lvl9pPr marL="3062277" indent="0">
              <a:buNone/>
              <a:defRPr sz="75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DD1FAB0-528A-44E0-9C64-7EDC021FEBFB}" type="slidenum">
              <a:rPr lang="en-US" altLang="ja-JP"/>
              <a:pPr>
                <a:defRPr/>
              </a:pPr>
              <a:t>‹#›</a:t>
            </a:fld>
            <a:endParaRPr lang="en-US" altLang="ja-JP"/>
          </a:p>
        </p:txBody>
      </p:sp>
    </p:spTree>
    <p:extLst>
      <p:ext uri="{BB962C8B-B14F-4D97-AF65-F5344CB8AC3E}">
        <p14:creationId xmlns:p14="http://schemas.microsoft.com/office/powerpoint/2010/main" val="235108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5D23125-DC5E-4315-BD7E-F902A7AF954F}" type="slidenum">
              <a:rPr lang="en-US" altLang="ja-JP"/>
              <a:pPr>
                <a:defRPr/>
              </a:pPr>
              <a:t>‹#›</a:t>
            </a:fld>
            <a:endParaRPr lang="en-US" altLang="ja-JP"/>
          </a:p>
        </p:txBody>
      </p:sp>
    </p:spTree>
    <p:extLst>
      <p:ext uri="{BB962C8B-B14F-4D97-AF65-F5344CB8AC3E}">
        <p14:creationId xmlns:p14="http://schemas.microsoft.com/office/powerpoint/2010/main" val="876802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141255" y="249095"/>
            <a:ext cx="1905906" cy="530728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23537" y="249095"/>
            <a:ext cx="5587398" cy="530728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1AD7A3B-EF71-47C6-B5A1-A8B9CD1A7C69}" type="slidenum">
              <a:rPr lang="en-US" altLang="ja-JP"/>
              <a:pPr>
                <a:defRPr/>
              </a:pPr>
              <a:t>‹#›</a:t>
            </a:fld>
            <a:endParaRPr lang="en-US" altLang="ja-JP"/>
          </a:p>
        </p:txBody>
      </p:sp>
    </p:spTree>
    <p:extLst>
      <p:ext uri="{BB962C8B-B14F-4D97-AF65-F5344CB8AC3E}">
        <p14:creationId xmlns:p14="http://schemas.microsoft.com/office/powerpoint/2010/main" val="65616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2023/3/23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3D1F-2EFF-4C3E-BECD-4964EA4A00DD}" type="datetimeFigureOut">
              <a:rPr kumimoji="1" lang="ja-JP" altLang="en-US" smtClean="0"/>
              <a:t>2023/3/23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72" y="275012"/>
            <a:ext cx="8229057" cy="114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8" tIns="49094" rIns="98188" bIns="49094"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472" y="1599673"/>
            <a:ext cx="8229057" cy="452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8" tIns="49094" rIns="98188" bIns="4909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475" y="6244634"/>
            <a:ext cx="2132604"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8" tIns="49094" rIns="98188" bIns="49094" numCol="1" anchor="t" anchorCtr="0" compatLnSpc="1">
            <a:prstTxWarp prst="textNoShape">
              <a:avLst/>
            </a:prstTxWarp>
          </a:bodyPr>
          <a:lstStyle>
            <a:lvl1pPr defTabSz="822721" eaLnBrk="1" hangingPunct="1">
              <a:defRPr sz="1258">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3572" y="6244634"/>
            <a:ext cx="2896866"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8" tIns="49094" rIns="98188" bIns="49094" numCol="1" anchor="t" anchorCtr="0" compatLnSpc="1">
            <a:prstTxWarp prst="textNoShape">
              <a:avLst/>
            </a:prstTxWarp>
          </a:bodyPr>
          <a:lstStyle>
            <a:lvl1pPr algn="ctr" defTabSz="822721" eaLnBrk="1" hangingPunct="1">
              <a:defRPr sz="1258">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927" y="6244634"/>
            <a:ext cx="2132605"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8" tIns="49094" rIns="98188" bIns="49094" numCol="1" anchor="t" anchorCtr="0" compatLnSpc="1">
            <a:prstTxWarp prst="textNoShape">
              <a:avLst/>
            </a:prstTxWarp>
          </a:bodyPr>
          <a:lstStyle>
            <a:lvl1pPr algn="r" defTabSz="822721" eaLnBrk="1" hangingPunct="1">
              <a:defRPr sz="1258" smtClean="0"/>
            </a:lvl1pPr>
          </a:lstStyle>
          <a:p>
            <a:pPr>
              <a:defRPr/>
            </a:pPr>
            <a:fld id="{515DC374-5C83-4C1D-8E2D-A3653140F5EA}" type="slidenum">
              <a:rPr lang="en-US" altLang="ja-JP"/>
              <a:pPr>
                <a:defRPr/>
              </a:pPr>
              <a:t>‹#›</a:t>
            </a:fld>
            <a:endParaRPr lang="en-US" altLang="ja-JP"/>
          </a:p>
        </p:txBody>
      </p:sp>
    </p:spTree>
    <p:extLst>
      <p:ext uri="{BB962C8B-B14F-4D97-AF65-F5344CB8AC3E}">
        <p14:creationId xmlns:p14="http://schemas.microsoft.com/office/powerpoint/2010/main" val="4032211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22721" rtl="0" eaLnBrk="0" fontAlgn="base" hangingPunct="0">
        <a:spcBef>
          <a:spcPct val="0"/>
        </a:spcBef>
        <a:spcAft>
          <a:spcPct val="0"/>
        </a:spcAft>
        <a:defRPr kumimoji="1" sz="3936">
          <a:solidFill>
            <a:schemeClr val="tx2"/>
          </a:solidFill>
          <a:latin typeface="+mj-lt"/>
          <a:ea typeface="+mj-ea"/>
          <a:cs typeface="+mj-cs"/>
        </a:defRPr>
      </a:lvl1pPr>
      <a:lvl2pPr algn="ctr" defTabSz="822721" rtl="0" eaLnBrk="0" fontAlgn="base" hangingPunct="0">
        <a:spcBef>
          <a:spcPct val="0"/>
        </a:spcBef>
        <a:spcAft>
          <a:spcPct val="0"/>
        </a:spcAft>
        <a:defRPr kumimoji="1" sz="3936">
          <a:solidFill>
            <a:schemeClr val="tx2"/>
          </a:solidFill>
          <a:latin typeface="Arial" pitchFamily="34" charset="0"/>
          <a:ea typeface="ＭＳ Ｐゴシック" pitchFamily="50" charset="-128"/>
        </a:defRPr>
      </a:lvl2pPr>
      <a:lvl3pPr algn="ctr" defTabSz="822721" rtl="0" eaLnBrk="0" fontAlgn="base" hangingPunct="0">
        <a:spcBef>
          <a:spcPct val="0"/>
        </a:spcBef>
        <a:spcAft>
          <a:spcPct val="0"/>
        </a:spcAft>
        <a:defRPr kumimoji="1" sz="3936">
          <a:solidFill>
            <a:schemeClr val="tx2"/>
          </a:solidFill>
          <a:latin typeface="Arial" pitchFamily="34" charset="0"/>
          <a:ea typeface="ＭＳ Ｐゴシック" pitchFamily="50" charset="-128"/>
        </a:defRPr>
      </a:lvl3pPr>
      <a:lvl4pPr algn="ctr" defTabSz="822721" rtl="0" eaLnBrk="0" fontAlgn="base" hangingPunct="0">
        <a:spcBef>
          <a:spcPct val="0"/>
        </a:spcBef>
        <a:spcAft>
          <a:spcPct val="0"/>
        </a:spcAft>
        <a:defRPr kumimoji="1" sz="3936">
          <a:solidFill>
            <a:schemeClr val="tx2"/>
          </a:solidFill>
          <a:latin typeface="Arial" pitchFamily="34" charset="0"/>
          <a:ea typeface="ＭＳ Ｐゴシック" pitchFamily="50" charset="-128"/>
        </a:defRPr>
      </a:lvl4pPr>
      <a:lvl5pPr algn="ctr" defTabSz="822721" rtl="0" eaLnBrk="0" fontAlgn="base" hangingPunct="0">
        <a:spcBef>
          <a:spcPct val="0"/>
        </a:spcBef>
        <a:spcAft>
          <a:spcPct val="0"/>
        </a:spcAft>
        <a:defRPr kumimoji="1" sz="3936">
          <a:solidFill>
            <a:schemeClr val="tx2"/>
          </a:solidFill>
          <a:latin typeface="Arial" pitchFamily="34" charset="0"/>
          <a:ea typeface="ＭＳ Ｐゴシック" pitchFamily="50" charset="-128"/>
        </a:defRPr>
      </a:lvl5pPr>
      <a:lvl6pPr marL="382784" algn="ctr" rtl="0" fontAlgn="base">
        <a:spcBef>
          <a:spcPct val="0"/>
        </a:spcBef>
        <a:spcAft>
          <a:spcPct val="0"/>
        </a:spcAft>
        <a:defRPr kumimoji="1" sz="3684">
          <a:solidFill>
            <a:schemeClr val="tx2"/>
          </a:solidFill>
          <a:latin typeface="Arial" pitchFamily="34" charset="0"/>
          <a:ea typeface="ＭＳ Ｐゴシック" pitchFamily="50" charset="-128"/>
        </a:defRPr>
      </a:lvl6pPr>
      <a:lvl7pPr marL="765569" algn="ctr" rtl="0" fontAlgn="base">
        <a:spcBef>
          <a:spcPct val="0"/>
        </a:spcBef>
        <a:spcAft>
          <a:spcPct val="0"/>
        </a:spcAft>
        <a:defRPr kumimoji="1" sz="3684">
          <a:solidFill>
            <a:schemeClr val="tx2"/>
          </a:solidFill>
          <a:latin typeface="Arial" pitchFamily="34" charset="0"/>
          <a:ea typeface="ＭＳ Ｐゴシック" pitchFamily="50" charset="-128"/>
        </a:defRPr>
      </a:lvl7pPr>
      <a:lvl8pPr marL="1148354" algn="ctr" rtl="0" fontAlgn="base">
        <a:spcBef>
          <a:spcPct val="0"/>
        </a:spcBef>
        <a:spcAft>
          <a:spcPct val="0"/>
        </a:spcAft>
        <a:defRPr kumimoji="1" sz="3684">
          <a:solidFill>
            <a:schemeClr val="tx2"/>
          </a:solidFill>
          <a:latin typeface="Arial" pitchFamily="34" charset="0"/>
          <a:ea typeface="ＭＳ Ｐゴシック" pitchFamily="50" charset="-128"/>
        </a:defRPr>
      </a:lvl8pPr>
      <a:lvl9pPr marL="1531140" algn="ctr" rtl="0" fontAlgn="base">
        <a:spcBef>
          <a:spcPct val="0"/>
        </a:spcBef>
        <a:spcAft>
          <a:spcPct val="0"/>
        </a:spcAft>
        <a:defRPr kumimoji="1" sz="3684">
          <a:solidFill>
            <a:schemeClr val="tx2"/>
          </a:solidFill>
          <a:latin typeface="Arial" pitchFamily="34" charset="0"/>
          <a:ea typeface="ＭＳ Ｐゴシック" pitchFamily="50" charset="-128"/>
        </a:defRPr>
      </a:lvl9pPr>
    </p:titleStyle>
    <p:bodyStyle>
      <a:lvl1pPr marL="308355" indent="-308355" algn="l" defTabSz="822721" rtl="0" eaLnBrk="0" fontAlgn="base" hangingPunct="0">
        <a:spcBef>
          <a:spcPct val="20000"/>
        </a:spcBef>
        <a:spcAft>
          <a:spcPct val="0"/>
        </a:spcAft>
        <a:buChar char="•"/>
        <a:defRPr kumimoji="1" sz="2847">
          <a:solidFill>
            <a:schemeClr val="tx1"/>
          </a:solidFill>
          <a:latin typeface="+mn-lt"/>
          <a:ea typeface="+mn-ea"/>
          <a:cs typeface="+mn-cs"/>
        </a:defRPr>
      </a:lvl1pPr>
      <a:lvl2pPr marL="668543" indent="-257849" algn="l" defTabSz="822721" rtl="0" eaLnBrk="0" fontAlgn="base" hangingPunct="0">
        <a:spcBef>
          <a:spcPct val="20000"/>
        </a:spcBef>
        <a:spcAft>
          <a:spcPct val="0"/>
        </a:spcAft>
        <a:buChar char="–"/>
        <a:defRPr kumimoji="1" sz="2512">
          <a:solidFill>
            <a:schemeClr val="tx1"/>
          </a:solidFill>
          <a:latin typeface="+mn-lt"/>
          <a:ea typeface="+mn-ea"/>
        </a:defRPr>
      </a:lvl2pPr>
      <a:lvl3pPr marL="1027405" indent="-204683" algn="l" defTabSz="822721" rtl="0" eaLnBrk="0" fontAlgn="base" hangingPunct="0">
        <a:spcBef>
          <a:spcPct val="20000"/>
        </a:spcBef>
        <a:spcAft>
          <a:spcPct val="0"/>
        </a:spcAft>
        <a:buChar char="•"/>
        <a:defRPr kumimoji="1" sz="2178">
          <a:solidFill>
            <a:schemeClr val="tx1"/>
          </a:solidFill>
          <a:latin typeface="+mn-lt"/>
          <a:ea typeface="+mn-ea"/>
        </a:defRPr>
      </a:lvl3pPr>
      <a:lvl4pPr marL="1438099" indent="-204683" algn="l" defTabSz="822721" rtl="0" eaLnBrk="0" fontAlgn="base" hangingPunct="0">
        <a:spcBef>
          <a:spcPct val="20000"/>
        </a:spcBef>
        <a:spcAft>
          <a:spcPct val="0"/>
        </a:spcAft>
        <a:buChar char="–"/>
        <a:defRPr kumimoji="1" sz="1759">
          <a:solidFill>
            <a:schemeClr val="tx1"/>
          </a:solidFill>
          <a:latin typeface="+mn-lt"/>
          <a:ea typeface="+mn-ea"/>
        </a:defRPr>
      </a:lvl4pPr>
      <a:lvl5pPr marL="1850126" indent="-206014" algn="l" defTabSz="822721" rtl="0" eaLnBrk="0" fontAlgn="base" hangingPunct="0">
        <a:spcBef>
          <a:spcPct val="20000"/>
        </a:spcBef>
        <a:spcAft>
          <a:spcPct val="0"/>
        </a:spcAft>
        <a:buChar char="»"/>
        <a:defRPr kumimoji="1" sz="1759">
          <a:solidFill>
            <a:schemeClr val="tx1"/>
          </a:solidFill>
          <a:latin typeface="+mn-lt"/>
          <a:ea typeface="+mn-ea"/>
        </a:defRPr>
      </a:lvl5pPr>
      <a:lvl6pPr marL="2105315" indent="-191392" algn="l" rtl="0" fontAlgn="base">
        <a:spcBef>
          <a:spcPct val="20000"/>
        </a:spcBef>
        <a:spcAft>
          <a:spcPct val="0"/>
        </a:spcAft>
        <a:buChar char="»"/>
        <a:defRPr kumimoji="1" sz="1675">
          <a:solidFill>
            <a:schemeClr val="tx1"/>
          </a:solidFill>
          <a:latin typeface="+mn-lt"/>
          <a:ea typeface="+mn-ea"/>
        </a:defRPr>
      </a:lvl6pPr>
      <a:lvl7pPr marL="2488099" indent="-191392" algn="l" rtl="0" fontAlgn="base">
        <a:spcBef>
          <a:spcPct val="20000"/>
        </a:spcBef>
        <a:spcAft>
          <a:spcPct val="0"/>
        </a:spcAft>
        <a:buChar char="»"/>
        <a:defRPr kumimoji="1" sz="1675">
          <a:solidFill>
            <a:schemeClr val="tx1"/>
          </a:solidFill>
          <a:latin typeface="+mn-lt"/>
          <a:ea typeface="+mn-ea"/>
        </a:defRPr>
      </a:lvl7pPr>
      <a:lvl8pPr marL="2870884" indent="-191392" algn="l" rtl="0" fontAlgn="base">
        <a:spcBef>
          <a:spcPct val="20000"/>
        </a:spcBef>
        <a:spcAft>
          <a:spcPct val="0"/>
        </a:spcAft>
        <a:buChar char="»"/>
        <a:defRPr kumimoji="1" sz="1675">
          <a:solidFill>
            <a:schemeClr val="tx1"/>
          </a:solidFill>
          <a:latin typeface="+mn-lt"/>
          <a:ea typeface="+mn-ea"/>
        </a:defRPr>
      </a:lvl8pPr>
      <a:lvl9pPr marL="3253668" indent="-191392" algn="l" rtl="0" fontAlgn="base">
        <a:spcBef>
          <a:spcPct val="20000"/>
        </a:spcBef>
        <a:spcAft>
          <a:spcPct val="0"/>
        </a:spcAft>
        <a:buChar char="»"/>
        <a:defRPr kumimoji="1" sz="1675">
          <a:solidFill>
            <a:schemeClr val="tx1"/>
          </a:solidFill>
          <a:latin typeface="+mn-lt"/>
          <a:ea typeface="+mn-ea"/>
        </a:defRPr>
      </a:lvl9pPr>
    </p:bodyStyle>
    <p:otherStyle>
      <a:defPPr>
        <a:defRPr lang="ja-JP"/>
      </a:defPPr>
      <a:lvl1pPr marL="0" algn="l" defTabSz="765569" rtl="0" eaLnBrk="1" latinLnBrk="0" hangingPunct="1">
        <a:defRPr kumimoji="1" sz="1507" kern="1200">
          <a:solidFill>
            <a:schemeClr val="tx1"/>
          </a:solidFill>
          <a:latin typeface="+mn-lt"/>
          <a:ea typeface="+mn-ea"/>
          <a:cs typeface="+mn-cs"/>
        </a:defRPr>
      </a:lvl1pPr>
      <a:lvl2pPr marL="382784" algn="l" defTabSz="765569" rtl="0" eaLnBrk="1" latinLnBrk="0" hangingPunct="1">
        <a:defRPr kumimoji="1" sz="1507" kern="1200">
          <a:solidFill>
            <a:schemeClr val="tx1"/>
          </a:solidFill>
          <a:latin typeface="+mn-lt"/>
          <a:ea typeface="+mn-ea"/>
          <a:cs typeface="+mn-cs"/>
        </a:defRPr>
      </a:lvl2pPr>
      <a:lvl3pPr marL="765569" algn="l" defTabSz="765569" rtl="0" eaLnBrk="1" latinLnBrk="0" hangingPunct="1">
        <a:defRPr kumimoji="1" sz="1507" kern="1200">
          <a:solidFill>
            <a:schemeClr val="tx1"/>
          </a:solidFill>
          <a:latin typeface="+mn-lt"/>
          <a:ea typeface="+mn-ea"/>
          <a:cs typeface="+mn-cs"/>
        </a:defRPr>
      </a:lvl3pPr>
      <a:lvl4pPr marL="1148354" algn="l" defTabSz="765569" rtl="0" eaLnBrk="1" latinLnBrk="0" hangingPunct="1">
        <a:defRPr kumimoji="1" sz="1507" kern="1200">
          <a:solidFill>
            <a:schemeClr val="tx1"/>
          </a:solidFill>
          <a:latin typeface="+mn-lt"/>
          <a:ea typeface="+mn-ea"/>
          <a:cs typeface="+mn-cs"/>
        </a:defRPr>
      </a:lvl4pPr>
      <a:lvl5pPr marL="1531140" algn="l" defTabSz="765569" rtl="0" eaLnBrk="1" latinLnBrk="0" hangingPunct="1">
        <a:defRPr kumimoji="1" sz="1507" kern="1200">
          <a:solidFill>
            <a:schemeClr val="tx1"/>
          </a:solidFill>
          <a:latin typeface="+mn-lt"/>
          <a:ea typeface="+mn-ea"/>
          <a:cs typeface="+mn-cs"/>
        </a:defRPr>
      </a:lvl5pPr>
      <a:lvl6pPr marL="1913923" algn="l" defTabSz="765569" rtl="0" eaLnBrk="1" latinLnBrk="0" hangingPunct="1">
        <a:defRPr kumimoji="1" sz="1507" kern="1200">
          <a:solidFill>
            <a:schemeClr val="tx1"/>
          </a:solidFill>
          <a:latin typeface="+mn-lt"/>
          <a:ea typeface="+mn-ea"/>
          <a:cs typeface="+mn-cs"/>
        </a:defRPr>
      </a:lvl6pPr>
      <a:lvl7pPr marL="2296706" algn="l" defTabSz="765569" rtl="0" eaLnBrk="1" latinLnBrk="0" hangingPunct="1">
        <a:defRPr kumimoji="1" sz="1507" kern="1200">
          <a:solidFill>
            <a:schemeClr val="tx1"/>
          </a:solidFill>
          <a:latin typeface="+mn-lt"/>
          <a:ea typeface="+mn-ea"/>
          <a:cs typeface="+mn-cs"/>
        </a:defRPr>
      </a:lvl7pPr>
      <a:lvl8pPr marL="2679491" algn="l" defTabSz="765569" rtl="0" eaLnBrk="1" latinLnBrk="0" hangingPunct="1">
        <a:defRPr kumimoji="1" sz="1507" kern="1200">
          <a:solidFill>
            <a:schemeClr val="tx1"/>
          </a:solidFill>
          <a:latin typeface="+mn-lt"/>
          <a:ea typeface="+mn-ea"/>
          <a:cs typeface="+mn-cs"/>
        </a:defRPr>
      </a:lvl8pPr>
      <a:lvl9pPr marL="3062277" algn="l" defTabSz="765569" rtl="0" eaLnBrk="1" latinLnBrk="0" hangingPunct="1">
        <a:defRPr kumimoji="1" sz="15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www.lib.u-tokyo.ac.jp/en/library/literacy/user-guide/campus/report" TargetMode="External"/><Relationship Id="rId3" Type="http://schemas.openxmlformats.org/officeDocument/2006/relationships/hyperlink" Target="https://www.lib.j.u-tokyo.ac.jp/database.html" TargetMode="External"/><Relationship Id="rId7" Type="http://schemas.openxmlformats.org/officeDocument/2006/relationships/hyperlink" Target="https://www.lib.u-tokyo.ac.jp/en/library/literacy/user-guide/campus/offcampu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opac.dl.itc.u-tokyo.ac.jp/opac/opac_search/?lang=1" TargetMode="External"/><Relationship Id="rId5" Type="http://schemas.openxmlformats.org/officeDocument/2006/relationships/hyperlink" Target="https://vs2ga4mq9g.search.serialssolutions.com/?paramdict=en-US" TargetMode="External"/><Relationship Id="rId10" Type="http://schemas.openxmlformats.org/officeDocument/2006/relationships/hyperlink" Target="https://www.lib.u-tokyo.ac.jp/en" TargetMode="External"/><Relationship Id="rId4" Type="http://schemas.openxmlformats.org/officeDocument/2006/relationships/hyperlink" Target="https://www.lib.u-tokyo.ac.jp/en/library/contents/database" TargetMode="External"/><Relationship Id="rId9" Type="http://schemas.openxmlformats.org/officeDocument/2006/relationships/hyperlink" Target="https://www.lib.j.u-tokyo.ac.jp/english.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88640"/>
            <a:ext cx="7772400" cy="1470025"/>
          </a:xfrm>
        </p:spPr>
        <p:txBody>
          <a:bodyPr/>
          <a:lstStyle/>
          <a:p>
            <a:r>
              <a:rPr kumimoji="1" lang="en-US" altLang="ja-JP" dirty="0">
                <a:latin typeface="HGS明朝E" panose="02020900000000000000" pitchFamily="18" charset="-128"/>
                <a:ea typeface="HGS明朝E" panose="02020900000000000000" pitchFamily="18" charset="-128"/>
              </a:rPr>
              <a:t>How to Use the Faculty of Law Library</a:t>
            </a:r>
            <a:endParaRPr kumimoji="1" lang="ja-JP" altLang="en-US" dirty="0">
              <a:latin typeface="HGS明朝E" panose="02020900000000000000" pitchFamily="18" charset="-128"/>
              <a:ea typeface="HGS明朝E" panose="02020900000000000000" pitchFamily="18"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098" y="1464342"/>
            <a:ext cx="5433198" cy="5493050"/>
          </a:xfrm>
          <a:prstGeom prst="rect">
            <a:avLst/>
          </a:prstGeom>
          <a:effectLst>
            <a:softEdge rad="635000"/>
          </a:effectLst>
        </p:spPr>
      </p:pic>
      <p:sp>
        <p:nvSpPr>
          <p:cNvPr id="3" name="テキスト ボックス 2"/>
          <p:cNvSpPr txBox="1"/>
          <p:nvPr/>
        </p:nvSpPr>
        <p:spPr>
          <a:xfrm>
            <a:off x="7101816" y="6372036"/>
            <a:ext cx="1949457" cy="369332"/>
          </a:xfrm>
          <a:prstGeom prst="rect">
            <a:avLst/>
          </a:prstGeom>
          <a:noFill/>
        </p:spPr>
        <p:txBody>
          <a:bodyPr wrap="square" rtlCol="0">
            <a:spAutoFit/>
          </a:bodyPr>
          <a:lstStyle/>
          <a:p>
            <a:pPr algn="r"/>
            <a:r>
              <a:rPr kumimoji="1" lang="en-US" altLang="ja-JP" dirty="0" smtClean="0"/>
              <a:t>2023.4</a:t>
            </a:r>
            <a:endParaRPr kumimoji="1" lang="ja-JP" altLang="en-US" dirty="0"/>
          </a:p>
        </p:txBody>
      </p:sp>
      <p:pic>
        <p:nvPicPr>
          <p:cNvPr id="7" name="図 6"/>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blip>
          <a:stretch>
            <a:fillRect/>
          </a:stretch>
        </p:blipFill>
        <p:spPr>
          <a:xfrm rot="21381659">
            <a:off x="358700" y="4705966"/>
            <a:ext cx="3972992" cy="1234511"/>
          </a:xfrm>
          <a:prstGeom prst="rect">
            <a:avLst/>
          </a:prstGeom>
          <a:ln>
            <a:noFill/>
          </a:ln>
        </p:spPr>
      </p:pic>
    </p:spTree>
    <p:extLst>
      <p:ext uri="{BB962C8B-B14F-4D97-AF65-F5344CB8AC3E}">
        <p14:creationId xmlns:p14="http://schemas.microsoft.com/office/powerpoint/2010/main" val="1356314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1907704" y="188640"/>
            <a:ext cx="5544616" cy="1143000"/>
          </a:xfrm>
        </p:spPr>
        <p:txBody>
          <a:bodyPr>
            <a:normAutofit fontScale="90000"/>
          </a:bodyPr>
          <a:lstStyle/>
          <a:p>
            <a:r>
              <a:rPr lang="en-US" altLang="ja-JP" dirty="0">
                <a:latin typeface="HGS明朝E" panose="02020900000000000000" pitchFamily="18" charset="-128"/>
                <a:ea typeface="HGS明朝E" panose="02020900000000000000" pitchFamily="18" charset="-128"/>
              </a:rPr>
              <a:t>Faculty of Law Library</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5" y="1429079"/>
            <a:ext cx="3528391" cy="4520201"/>
          </a:xfrm>
          <a:prstGeom prst="rect">
            <a:avLst/>
          </a:prstGeom>
          <a:effectLst>
            <a:softEdge rad="635000"/>
          </a:effectLst>
        </p:spPr>
      </p:pic>
      <p:sp>
        <p:nvSpPr>
          <p:cNvPr id="6" name="テキスト ボックス 5"/>
          <p:cNvSpPr txBox="1"/>
          <p:nvPr/>
        </p:nvSpPr>
        <p:spPr>
          <a:xfrm>
            <a:off x="110278" y="1556792"/>
            <a:ext cx="5325818" cy="400110"/>
          </a:xfrm>
          <a:prstGeom prst="rect">
            <a:avLst/>
          </a:prstGeom>
          <a:noFill/>
        </p:spPr>
        <p:txBody>
          <a:bodyPr wrap="square" rtlCol="0">
            <a:spAutoFit/>
          </a:bodyPr>
          <a:lstStyle/>
          <a:p>
            <a:pPr lvl="0"/>
            <a:r>
              <a:rPr kumimoji="1" lang="ja-JP" altLang="en-US" sz="2000" b="0" i="1"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1"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 </a:t>
            </a:r>
            <a:r>
              <a:rPr lang="en-US" altLang="ja-JP" sz="2000" i="1" dirty="0">
                <a:solidFill>
                  <a:srgbClr val="0070C0"/>
                </a:solidFill>
                <a:latin typeface="BIZ UDゴシック" panose="020B0400000000000000" pitchFamily="49" charset="-128"/>
                <a:ea typeface="BIZ UDゴシック" panose="020B0400000000000000" pitchFamily="49" charset="-128"/>
              </a:rPr>
              <a:t>User Guide for </a:t>
            </a:r>
            <a:r>
              <a:rPr lang="en-US" altLang="ja-JP" sz="2000" i="1" dirty="0" err="1">
                <a:solidFill>
                  <a:srgbClr val="0070C0"/>
                </a:solidFill>
                <a:latin typeface="BIZ UDゴシック" panose="020B0400000000000000" pitchFamily="49" charset="-128"/>
                <a:ea typeface="BIZ UDゴシック" panose="020B0400000000000000" pitchFamily="49" charset="-128"/>
              </a:rPr>
              <a:t>GraSPP</a:t>
            </a:r>
            <a:r>
              <a:rPr lang="en-US" altLang="ja-JP" sz="2000" i="1" dirty="0">
                <a:solidFill>
                  <a:srgbClr val="0070C0"/>
                </a:solidFill>
                <a:latin typeface="BIZ UDゴシック" panose="020B0400000000000000" pitchFamily="49" charset="-128"/>
                <a:ea typeface="BIZ UDゴシック" panose="020B0400000000000000" pitchFamily="49" charset="-128"/>
              </a:rPr>
              <a:t> students</a:t>
            </a:r>
            <a:r>
              <a:rPr kumimoji="1" lang="ja-JP" altLang="en-US" sz="2000" b="0" i="1"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rPr>
              <a:t>★</a:t>
            </a:r>
          </a:p>
        </p:txBody>
      </p:sp>
      <p:sp>
        <p:nvSpPr>
          <p:cNvPr id="7" name="テキスト ボックス 6"/>
          <p:cNvSpPr txBox="1"/>
          <p:nvPr/>
        </p:nvSpPr>
        <p:spPr>
          <a:xfrm>
            <a:off x="192295" y="2128950"/>
            <a:ext cx="5544616" cy="3416320"/>
          </a:xfrm>
          <a:prstGeom prst="rect">
            <a:avLst/>
          </a:prstGeom>
          <a:noFill/>
        </p:spPr>
        <p:txBody>
          <a:bodyPr wrap="square" rtlCol="0">
            <a:spAutoFit/>
          </a:bodyPr>
          <a:lstStyle/>
          <a:p>
            <a:pPr marL="285750" lvl="0" indent="-285750">
              <a:lnSpc>
                <a:spcPct val="150000"/>
              </a:lnSpc>
              <a:buFont typeface="Wingdings" panose="05000000000000000000" pitchFamily="2" charset="2"/>
              <a:buChar char="u"/>
            </a:pPr>
            <a:r>
              <a:rPr lang="en-US" altLang="ja-JP" dirty="0">
                <a:solidFill>
                  <a:prstClr val="black"/>
                </a:solidFill>
                <a:latin typeface="Calibri" panose="020F0502020204030204" pitchFamily="34" charset="0"/>
                <a:ea typeface="BIZ UDゴシック" panose="020B0400000000000000" pitchFamily="49" charset="-128"/>
                <a:cs typeface="Calibri" panose="020F0502020204030204" pitchFamily="34" charset="0"/>
              </a:rPr>
              <a:t>No books are permitted to leave the library.</a:t>
            </a:r>
          </a:p>
          <a:p>
            <a:pPr marL="285750" lvl="0" indent="-285750">
              <a:lnSpc>
                <a:spcPct val="150000"/>
              </a:lnSpc>
              <a:buFont typeface="Wingdings" panose="05000000000000000000" pitchFamily="2" charset="2"/>
              <a:buChar char="u"/>
            </a:pPr>
            <a:r>
              <a:rPr lang="en-US" altLang="ja-JP" dirty="0">
                <a:solidFill>
                  <a:prstClr val="black"/>
                </a:solidFill>
                <a:latin typeface="Calibri" panose="020F0502020204030204" pitchFamily="34" charset="0"/>
                <a:ea typeface="BIZ UDゴシック" panose="020B0400000000000000" pitchFamily="49" charset="-128"/>
                <a:cs typeface="Calibri" panose="020F0502020204030204" pitchFamily="34" charset="0"/>
              </a:rPr>
              <a:t>You can check some books and journals out of the library in order to use them in your study room on the day. You can keep some books on the in-library loan shelves if you use them for longer than one day.</a:t>
            </a:r>
          </a:p>
          <a:p>
            <a:pPr marL="285750" lvl="0" indent="-285750">
              <a:lnSpc>
                <a:spcPct val="150000"/>
              </a:lnSpc>
              <a:buFont typeface="Wingdings" panose="05000000000000000000" pitchFamily="2" charset="2"/>
              <a:buChar char="u"/>
            </a:pPr>
            <a:r>
              <a:rPr lang="en-US" altLang="ja-JP" noProof="0" dirty="0">
                <a:solidFill>
                  <a:prstClr val="black"/>
                </a:solidFill>
                <a:latin typeface="Calibri" panose="020F0502020204030204" pitchFamily="34" charset="0"/>
                <a:ea typeface="BIZ UDゴシック" panose="020B0400000000000000" pitchFamily="49" charset="-128"/>
                <a:cs typeface="Calibri" panose="020F0502020204030204" pitchFamily="34" charset="0"/>
              </a:rPr>
              <a:t>You can enter the closed stacks by your student ID.</a:t>
            </a:r>
            <a:endPar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BIZ UDゴシック" panose="020B0400000000000000" pitchFamily="49" charset="-128"/>
              <a:cs typeface="Calibri" panose="020F0502020204030204" pitchFamily="34" charset="0"/>
            </a:endParaRPr>
          </a:p>
          <a:p>
            <a:pPr marL="285750" lvl="0" indent="-285750">
              <a:lnSpc>
                <a:spcPct val="150000"/>
              </a:lnSpc>
              <a:buFont typeface="Wingdings" panose="05000000000000000000" pitchFamily="2" charset="2"/>
              <a:buChar char="u"/>
            </a:pPr>
            <a:r>
              <a:rPr lang="en-US" altLang="ja-JP" dirty="0"/>
              <a:t>Interlibrary loan / photocopy service is available(*).</a:t>
            </a:r>
          </a:p>
          <a:p>
            <a:pPr marL="285750" lvl="0" indent="-285750">
              <a:lnSpc>
                <a:spcPct val="150000"/>
              </a:lnSpc>
              <a:buFont typeface="Wingdings" panose="05000000000000000000" pitchFamily="2" charset="2"/>
              <a:buChar char="u"/>
            </a:pPr>
            <a:r>
              <a:rPr lang="en-US" altLang="ja-JP" dirty="0">
                <a:solidFill>
                  <a:prstClr val="black"/>
                </a:solidFill>
                <a:latin typeface="Calibri" panose="020F0502020204030204" pitchFamily="34" charset="0"/>
                <a:ea typeface="BIZ UDゴシック" panose="020B0400000000000000" pitchFamily="49" charset="-128"/>
                <a:cs typeface="Calibri" panose="020F0502020204030204" pitchFamily="34" charset="0"/>
              </a:rPr>
              <a:t>Reference service</a:t>
            </a:r>
            <a:r>
              <a:rPr lang="ja-JP" altLang="en-US" dirty="0">
                <a:solidFill>
                  <a:prstClr val="black"/>
                </a:solidFill>
                <a:latin typeface="Calibri" panose="020F0502020204030204" pitchFamily="34" charset="0"/>
                <a:ea typeface="BIZ UDゴシック" panose="020B0400000000000000" pitchFamily="49" charset="-128"/>
                <a:cs typeface="Calibri" panose="020F0502020204030204" pitchFamily="34" charset="0"/>
              </a:rPr>
              <a:t> </a:t>
            </a:r>
            <a:r>
              <a:rPr lang="en-US" altLang="ja-JP" dirty="0">
                <a:solidFill>
                  <a:prstClr val="black"/>
                </a:solidFill>
                <a:latin typeface="Calibri" panose="020F0502020204030204" pitchFamily="34" charset="0"/>
                <a:ea typeface="BIZ UDゴシック" panose="020B0400000000000000" pitchFamily="49" charset="-128"/>
                <a:cs typeface="Calibri" panose="020F0502020204030204" pitchFamily="34" charset="0"/>
              </a:rPr>
              <a:t>is available.</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BIZ UDゴシック" panose="020B0400000000000000" pitchFamily="49" charset="-128"/>
              <a:cs typeface="Calibri" panose="020F0502020204030204" pitchFamily="34" charset="0"/>
            </a:endParaRPr>
          </a:p>
        </p:txBody>
      </p:sp>
      <p:sp>
        <p:nvSpPr>
          <p:cNvPr id="9" name="テキスト ボックス 8"/>
          <p:cNvSpPr txBox="1"/>
          <p:nvPr/>
        </p:nvSpPr>
        <p:spPr>
          <a:xfrm>
            <a:off x="421101" y="5784605"/>
            <a:ext cx="6887203" cy="923330"/>
          </a:xfrm>
          <a:prstGeom prst="rect">
            <a:avLst/>
          </a:prstGeom>
          <a:noFill/>
        </p:spPr>
        <p:txBody>
          <a:bodyPr wrap="square" rtlCol="0">
            <a:spAutoFit/>
          </a:bodyPr>
          <a:lstStyle/>
          <a:p>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lang="en-US" altLang="ja-JP" dirty="0"/>
              <a:t>Placing copy requests to </a:t>
            </a:r>
            <a:r>
              <a:rPr lang="en-US" altLang="ja-JP" dirty="0" err="1"/>
              <a:t>UTokyo</a:t>
            </a:r>
            <a:r>
              <a:rPr lang="en-US" altLang="ja-JP" dirty="0"/>
              <a:t> libraries and placing photocopies/book loan requests to other institutions are paid services.	</a:t>
            </a:r>
          </a:p>
        </p:txBody>
      </p:sp>
    </p:spTree>
    <p:extLst>
      <p:ext uri="{BB962C8B-B14F-4D97-AF65-F5344CB8AC3E}">
        <p14:creationId xmlns:p14="http://schemas.microsoft.com/office/powerpoint/2010/main" val="146089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55178"/>
            <a:ext cx="7848872" cy="1417638"/>
          </a:xfrm>
          <a:solidFill>
            <a:srgbClr val="FFCCFF"/>
          </a:solidFill>
          <a:ln w="25400">
            <a:solidFill>
              <a:srgbClr val="FF66CC"/>
            </a:solidFill>
          </a:ln>
        </p:spPr>
        <p:txBody>
          <a:bodyPr>
            <a:noAutofit/>
          </a:bodyPr>
          <a:lstStyle/>
          <a:p>
            <a:r>
              <a:rPr kumimoji="1" lang="en-US" altLang="ja-JP" dirty="0"/>
              <a:t>Location</a:t>
            </a:r>
            <a:br>
              <a:rPr kumimoji="1" lang="en-US" altLang="ja-JP" dirty="0"/>
            </a:br>
            <a:r>
              <a:rPr kumimoji="1" lang="en-US" altLang="ja-JP" dirty="0"/>
              <a:t> of the Faculty of Law Library</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038" y="2420888"/>
            <a:ext cx="5627924" cy="3970990"/>
          </a:xfrm>
          <a:prstGeom prst="rect">
            <a:avLst/>
          </a:prstGeom>
        </p:spPr>
      </p:pic>
      <p:sp>
        <p:nvSpPr>
          <p:cNvPr id="5" name="上矢印吹き出し 4"/>
          <p:cNvSpPr/>
          <p:nvPr/>
        </p:nvSpPr>
        <p:spPr>
          <a:xfrm>
            <a:off x="3275856" y="5661248"/>
            <a:ext cx="1872208" cy="814778"/>
          </a:xfrm>
          <a:prstGeom prst="upArrowCallout">
            <a:avLst>
              <a:gd name="adj1" fmla="val 25000"/>
              <a:gd name="adj2" fmla="val 25000"/>
              <a:gd name="adj3" fmla="val 25000"/>
              <a:gd name="adj4" fmla="val 51238"/>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46095" y="6088130"/>
            <a:ext cx="1729961" cy="400110"/>
          </a:xfrm>
          <a:prstGeom prst="rect">
            <a:avLst/>
          </a:prstGeom>
          <a:noFill/>
        </p:spPr>
        <p:txBody>
          <a:bodyPr wrap="none" rtlCol="0">
            <a:spAutoFit/>
          </a:bodyPr>
          <a:lstStyle/>
          <a:p>
            <a:r>
              <a:rPr kumimoji="1" lang="en-US" altLang="ja-JP" sz="2000" b="1" dirty="0"/>
              <a:t>Main Entrance</a:t>
            </a:r>
            <a:endParaRPr kumimoji="1" lang="ja-JP" altLang="en-US" sz="2000" b="1" dirty="0"/>
          </a:p>
        </p:txBody>
      </p:sp>
      <p:sp>
        <p:nvSpPr>
          <p:cNvPr id="7" name="左矢印 6"/>
          <p:cNvSpPr/>
          <p:nvPr/>
        </p:nvSpPr>
        <p:spPr>
          <a:xfrm rot="2530494">
            <a:off x="1135007" y="5348217"/>
            <a:ext cx="2033236" cy="746008"/>
          </a:xfrm>
          <a:prstGeom prst="lef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940152" y="5661247"/>
            <a:ext cx="2016224" cy="814779"/>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6175374" y="5882132"/>
            <a:ext cx="1296445" cy="400110"/>
          </a:xfrm>
          <a:prstGeom prst="rect">
            <a:avLst/>
          </a:prstGeom>
          <a:noFill/>
        </p:spPr>
        <p:txBody>
          <a:bodyPr wrap="none" rtlCol="0">
            <a:spAutoFit/>
          </a:bodyPr>
          <a:lstStyle/>
          <a:p>
            <a:r>
              <a:rPr kumimoji="1" lang="en-US" altLang="ja-JP" sz="2000" b="1" dirty="0"/>
              <a:t>Main Gate</a:t>
            </a:r>
            <a:endParaRPr kumimoji="1" lang="ja-JP" altLang="en-US" sz="2000" b="1" dirty="0"/>
          </a:p>
        </p:txBody>
      </p:sp>
      <p:sp>
        <p:nvSpPr>
          <p:cNvPr id="11" name="横巻き 10"/>
          <p:cNvSpPr/>
          <p:nvPr/>
        </p:nvSpPr>
        <p:spPr>
          <a:xfrm>
            <a:off x="2699792" y="2060848"/>
            <a:ext cx="3521892" cy="792088"/>
          </a:xfrm>
          <a:prstGeom prst="horizontalScroll">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2837308" y="2207731"/>
            <a:ext cx="3328142" cy="504056"/>
          </a:xfrm>
          <a:noFill/>
          <a:ln w="50800">
            <a:noFill/>
          </a:ln>
        </p:spPr>
        <p:txBody>
          <a:bodyPr>
            <a:normAutofit fontScale="92500" lnSpcReduction="10000"/>
          </a:bodyPr>
          <a:lstStyle/>
          <a:p>
            <a:pPr marL="0" indent="0" algn="ctr">
              <a:buNone/>
            </a:pPr>
            <a:r>
              <a:rPr lang="en-US" altLang="ja-JP" dirty="0"/>
              <a:t>Law Building No.3</a:t>
            </a:r>
            <a:endParaRPr kumimoji="1" lang="ja-JP" altLang="en-US" dirty="0"/>
          </a:p>
        </p:txBody>
      </p:sp>
      <p:sp>
        <p:nvSpPr>
          <p:cNvPr id="12" name="テキスト ボックス 11"/>
          <p:cNvSpPr txBox="1"/>
          <p:nvPr/>
        </p:nvSpPr>
        <p:spPr>
          <a:xfrm rot="2612402">
            <a:off x="1267956" y="5565713"/>
            <a:ext cx="1954638" cy="369332"/>
          </a:xfrm>
          <a:prstGeom prst="rect">
            <a:avLst/>
          </a:prstGeom>
          <a:noFill/>
        </p:spPr>
        <p:txBody>
          <a:bodyPr wrap="none" rtlCol="0">
            <a:spAutoFit/>
          </a:bodyPr>
          <a:lstStyle/>
          <a:p>
            <a:r>
              <a:rPr kumimoji="1" lang="en-US" altLang="ja-JP" dirty="0"/>
              <a:t>Yasuda Auditorium</a:t>
            </a:r>
            <a:endParaRPr kumimoji="1" lang="ja-JP" altLang="en-US" dirty="0"/>
          </a:p>
        </p:txBody>
      </p:sp>
    </p:spTree>
    <p:extLst>
      <p:ext uri="{BB962C8B-B14F-4D97-AF65-F5344CB8AC3E}">
        <p14:creationId xmlns:p14="http://schemas.microsoft.com/office/powerpoint/2010/main" val="3311974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99802"/>
            <a:ext cx="7704856" cy="1301006"/>
          </a:xfrm>
          <a:solidFill>
            <a:srgbClr val="FFCCFF"/>
          </a:solidFill>
          <a:ln w="25400">
            <a:solidFill>
              <a:srgbClr val="FF66CC"/>
            </a:solidFill>
          </a:ln>
        </p:spPr>
        <p:txBody>
          <a:bodyPr>
            <a:noAutofit/>
          </a:bodyPr>
          <a:lstStyle/>
          <a:p>
            <a:r>
              <a:rPr lang="en-US" altLang="ja-JP" dirty="0"/>
              <a:t>How to Enter the Library</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3560" y="2100287"/>
            <a:ext cx="6756880" cy="4137025"/>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1456" y="4581128"/>
            <a:ext cx="1905000" cy="1905000"/>
          </a:xfrm>
          <a:prstGeom prst="rect">
            <a:avLst/>
          </a:prstGeom>
        </p:spPr>
      </p:pic>
      <p:sp>
        <p:nvSpPr>
          <p:cNvPr id="6" name="角丸四角形吹き出し 5"/>
          <p:cNvSpPr/>
          <p:nvPr/>
        </p:nvSpPr>
        <p:spPr>
          <a:xfrm>
            <a:off x="2699792" y="5495890"/>
            <a:ext cx="3449325" cy="990238"/>
          </a:xfrm>
          <a:prstGeom prst="wedgeRoundRectCallout">
            <a:avLst>
              <a:gd name="adj1" fmla="val 68990"/>
              <a:gd name="adj2" fmla="val -997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9792" y="5589240"/>
            <a:ext cx="3377317" cy="830997"/>
          </a:xfrm>
          <a:prstGeom prst="rect">
            <a:avLst/>
          </a:prstGeom>
          <a:noFill/>
        </p:spPr>
        <p:txBody>
          <a:bodyPr wrap="square" rtlCol="0">
            <a:spAutoFit/>
          </a:bodyPr>
          <a:lstStyle/>
          <a:p>
            <a:r>
              <a:rPr lang="en-US" altLang="ja-JP" sz="2400" b="1" dirty="0">
                <a:latin typeface="+mn-ea"/>
              </a:rPr>
              <a:t>Please hold your ID over the card reader.</a:t>
            </a:r>
            <a:endParaRPr kumimoji="1" lang="ja-JP" altLang="en-US" sz="2400" b="1" dirty="0">
              <a:latin typeface="+mn-ea"/>
            </a:endParaRPr>
          </a:p>
        </p:txBody>
      </p:sp>
      <p:sp>
        <p:nvSpPr>
          <p:cNvPr id="8" name="楕円 7"/>
          <p:cNvSpPr/>
          <p:nvPr/>
        </p:nvSpPr>
        <p:spPr>
          <a:xfrm>
            <a:off x="3779912" y="4365104"/>
            <a:ext cx="1152128" cy="64807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6012160" y="4365104"/>
            <a:ext cx="1152128" cy="64807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矢印 14"/>
          <p:cNvSpPr/>
          <p:nvPr/>
        </p:nvSpPr>
        <p:spPr>
          <a:xfrm rot="2447886">
            <a:off x="4701182" y="4922128"/>
            <a:ext cx="665415" cy="468299"/>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矢印 15"/>
          <p:cNvSpPr/>
          <p:nvPr/>
        </p:nvSpPr>
        <p:spPr>
          <a:xfrm rot="8197993">
            <a:off x="5585686" y="4901105"/>
            <a:ext cx="634332" cy="468299"/>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吹き出し 16"/>
          <p:cNvSpPr/>
          <p:nvPr/>
        </p:nvSpPr>
        <p:spPr>
          <a:xfrm>
            <a:off x="2555776" y="3068960"/>
            <a:ext cx="2376263" cy="1015663"/>
          </a:xfrm>
          <a:prstGeom prst="rightArrowCallout">
            <a:avLst>
              <a:gd name="adj1" fmla="val 25000"/>
              <a:gd name="adj2" fmla="val 25000"/>
              <a:gd name="adj3" fmla="val 22398"/>
              <a:gd name="adj4" fmla="val 77898"/>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555776" y="3068960"/>
            <a:ext cx="2016224" cy="1015663"/>
          </a:xfrm>
          <a:prstGeom prst="rect">
            <a:avLst/>
          </a:prstGeom>
          <a:noFill/>
        </p:spPr>
        <p:txBody>
          <a:bodyPr wrap="square" rtlCol="0">
            <a:spAutoFit/>
          </a:bodyPr>
          <a:lstStyle/>
          <a:p>
            <a:r>
              <a:rPr lang="en-US" altLang="ja-JP" sz="2000" b="1" dirty="0">
                <a:latin typeface="+mn-ea"/>
              </a:rPr>
              <a:t>Please take the elevator to the 4th floor.</a:t>
            </a:r>
            <a:endParaRPr kumimoji="1" lang="ja-JP" altLang="en-US" sz="2000" b="1" dirty="0">
              <a:latin typeface="+mn-ea"/>
            </a:endParaRPr>
          </a:p>
        </p:txBody>
      </p:sp>
    </p:spTree>
    <p:extLst>
      <p:ext uri="{BB962C8B-B14F-4D97-AF65-F5344CB8AC3E}">
        <p14:creationId xmlns:p14="http://schemas.microsoft.com/office/powerpoint/2010/main" val="3994052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08926" y="126567"/>
            <a:ext cx="7531514" cy="676327"/>
          </a:xfrm>
          <a:solidFill>
            <a:srgbClr val="FFCCFF"/>
          </a:solidFill>
          <a:ln w="25400">
            <a:solidFill>
              <a:srgbClr val="FF66CC"/>
            </a:solidFill>
          </a:ln>
        </p:spPr>
        <p:txBody>
          <a:bodyPr>
            <a:normAutofit fontScale="90000"/>
          </a:bodyPr>
          <a:lstStyle/>
          <a:p>
            <a:r>
              <a:rPr lang="en-US" altLang="ja-JP" dirty="0"/>
              <a:t>At the Service Desk</a:t>
            </a:r>
            <a:endParaRPr kumimoji="1" lang="ja-JP" altLang="en-US" dirty="0"/>
          </a:p>
        </p:txBody>
      </p:sp>
      <p:pic>
        <p:nvPicPr>
          <p:cNvPr id="2050" name="Picture 2" descr="\\133.11.60.21\04係\05図書閲覧係\ガイダンス\2020\写真\編集済\図書室カウンター.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4753" y="3226164"/>
            <a:ext cx="5543551" cy="329918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841147" y="764704"/>
            <a:ext cx="6691293" cy="400110"/>
          </a:xfrm>
          <a:prstGeom prst="rect">
            <a:avLst/>
          </a:prstGeom>
          <a:noFill/>
        </p:spPr>
        <p:txBody>
          <a:bodyPr wrap="square" rtlCol="0">
            <a:spAutoFit/>
          </a:bodyPr>
          <a:lstStyle/>
          <a:p>
            <a:r>
              <a:rPr lang="en-US" altLang="ja-JP" sz="2000" b="1" dirty="0">
                <a:latin typeface="+mn-ea"/>
              </a:rPr>
              <a:t>Please show your student ID at the service desk.</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111" y="3141026"/>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1300" y="4701488"/>
            <a:ext cx="1365815" cy="1365815"/>
          </a:xfrm>
          <a:prstGeom prst="rect">
            <a:avLst/>
          </a:prstGeom>
        </p:spPr>
      </p:pic>
      <p:sp>
        <p:nvSpPr>
          <p:cNvPr id="12" name="角丸四角形吹き出し 11"/>
          <p:cNvSpPr/>
          <p:nvPr/>
        </p:nvSpPr>
        <p:spPr>
          <a:xfrm>
            <a:off x="616880" y="3298172"/>
            <a:ext cx="2947009" cy="1066932"/>
          </a:xfrm>
          <a:prstGeom prst="wedgeRoundRectCallout">
            <a:avLst>
              <a:gd name="adj1" fmla="val -24243"/>
              <a:gd name="adj2" fmla="val 8108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402" y="4764360"/>
            <a:ext cx="1905000" cy="1905000"/>
          </a:xfrm>
          <a:prstGeom prst="rect">
            <a:avLst/>
          </a:prstGeom>
        </p:spPr>
      </p:pic>
      <p:sp>
        <p:nvSpPr>
          <p:cNvPr id="5" name="テキスト ボックス 4"/>
          <p:cNvSpPr txBox="1"/>
          <p:nvPr/>
        </p:nvSpPr>
        <p:spPr>
          <a:xfrm>
            <a:off x="643361" y="3298172"/>
            <a:ext cx="2920528" cy="1015663"/>
          </a:xfrm>
          <a:prstGeom prst="rect">
            <a:avLst/>
          </a:prstGeom>
          <a:noFill/>
        </p:spPr>
        <p:txBody>
          <a:bodyPr wrap="square" rtlCol="0">
            <a:spAutoFit/>
          </a:bodyPr>
          <a:lstStyle/>
          <a:p>
            <a:r>
              <a:rPr lang="en-US" altLang="ja-JP" sz="2000" b="1" dirty="0">
                <a:latin typeface="+mn-ea"/>
              </a:rPr>
              <a:t>The L6F of the library is located on the 4F in the Faculty of Law Bldg. No.3.</a:t>
            </a:r>
            <a:endParaRPr kumimoji="1" lang="ja-JP" altLang="en-US" sz="2000" b="1" dirty="0">
              <a:latin typeface="+mn-ea"/>
            </a:endParaRPr>
          </a:p>
        </p:txBody>
      </p:sp>
      <p:sp>
        <p:nvSpPr>
          <p:cNvPr id="13" name="角丸四角形吹き出し 12"/>
          <p:cNvSpPr/>
          <p:nvPr/>
        </p:nvSpPr>
        <p:spPr>
          <a:xfrm>
            <a:off x="3131840" y="5384396"/>
            <a:ext cx="3422750" cy="780908"/>
          </a:xfrm>
          <a:prstGeom prst="wedgeRoundRectCallout">
            <a:avLst>
              <a:gd name="adj1" fmla="val -81845"/>
              <a:gd name="adj2" fmla="val 1636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3209184" y="5384396"/>
            <a:ext cx="3379040" cy="707886"/>
          </a:xfrm>
          <a:prstGeom prst="rect">
            <a:avLst/>
          </a:prstGeom>
          <a:noFill/>
        </p:spPr>
        <p:txBody>
          <a:bodyPr wrap="square" rtlCol="0" anchor="ctr" anchorCtr="0">
            <a:spAutoFit/>
          </a:bodyPr>
          <a:lstStyle/>
          <a:p>
            <a:r>
              <a:rPr lang="en-US" altLang="ja-JP" sz="2000" b="1" dirty="0">
                <a:latin typeface="+mn-ea"/>
              </a:rPr>
              <a:t>Please put your bags and other belongings in a locker. </a:t>
            </a:r>
            <a:endParaRPr kumimoji="1" lang="en-US" altLang="ja-JP" sz="2000" b="1" dirty="0">
              <a:latin typeface="+mn-ea"/>
            </a:endParaRPr>
          </a:p>
        </p:txBody>
      </p:sp>
      <p:sp>
        <p:nvSpPr>
          <p:cNvPr id="6" name="テキスト ボックス 5"/>
          <p:cNvSpPr txBox="1"/>
          <p:nvPr/>
        </p:nvSpPr>
        <p:spPr>
          <a:xfrm>
            <a:off x="755577" y="2492896"/>
            <a:ext cx="7902434" cy="584775"/>
          </a:xfrm>
          <a:prstGeom prst="rect">
            <a:avLst/>
          </a:prstGeom>
          <a:noFill/>
        </p:spPr>
        <p:txBody>
          <a:bodyPr wrap="square" rtlCol="0">
            <a:spAutoFit/>
          </a:bodyPr>
          <a:lstStyle/>
          <a:p>
            <a:r>
              <a:rPr lang="en-US" altLang="ja-JP" sz="1600" dirty="0" smtClean="0">
                <a:solidFill>
                  <a:srgbClr val="FF0000"/>
                </a:solidFill>
              </a:rPr>
              <a:t>There's </a:t>
            </a:r>
            <a:r>
              <a:rPr lang="en-US" altLang="ja-JP" sz="1600" dirty="0">
                <a:solidFill>
                  <a:srgbClr val="FF0000"/>
                </a:solidFill>
              </a:rPr>
              <a:t>a possibility that library hours may change. Please check the latest information when using the library.</a:t>
            </a:r>
          </a:p>
        </p:txBody>
      </p:sp>
      <p:sp>
        <p:nvSpPr>
          <p:cNvPr id="63" name="テキスト ボックス 62">
            <a:extLst>
              <a:ext uri="{FF2B5EF4-FFF2-40B4-BE49-F238E27FC236}">
                <a16:creationId xmlns:a16="http://schemas.microsoft.com/office/drawing/2014/main" id="{111F0A2E-175F-4C27-84CB-E1BF2CD9F0D6}"/>
              </a:ext>
            </a:extLst>
          </p:cNvPr>
          <p:cNvSpPr txBox="1"/>
          <p:nvPr/>
        </p:nvSpPr>
        <p:spPr>
          <a:xfrm>
            <a:off x="1022374" y="1220559"/>
            <a:ext cx="7368840" cy="1200329"/>
          </a:xfrm>
          <a:prstGeom prst="rect">
            <a:avLst/>
          </a:prstGeom>
          <a:noFill/>
        </p:spPr>
        <p:txBody>
          <a:bodyPr wrap="square" rtlCol="0">
            <a:spAutoFit/>
          </a:bodyPr>
          <a:lstStyle/>
          <a:p>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Library Hours     Weekdays 9:00 a.m. – 9:00 p.m.</a:t>
            </a:r>
          </a:p>
          <a:p>
            <a:r>
              <a:rPr kumimoji="1" lang="en-US" altLang="ja-JP" sz="2400" b="1" dirty="0">
                <a:solidFill>
                  <a:srgbClr val="000000"/>
                </a:solidFill>
                <a:latin typeface="ＭＳ Ｐゴシック" panose="020B0600070205080204" pitchFamily="50" charset="-128"/>
                <a:ea typeface="ＭＳ Ｐゴシック" panose="020B0600070205080204" pitchFamily="50" charset="-128"/>
              </a:rPr>
              <a:t>                        </a:t>
            </a:r>
            <a:r>
              <a:rPr kumimoji="0" lang="ja-JP" altLang="ja-JP" sz="2400" b="1" i="0" u="none" strike="noStrike" cap="none" normalizeH="0" baseline="0" dirty="0">
                <a:ln>
                  <a:noFill/>
                </a:ln>
                <a:solidFill>
                  <a:schemeClr val="tx1"/>
                </a:solidFill>
                <a:effectLst/>
                <a:latin typeface="+mj-ea"/>
                <a:ea typeface="+mj-ea"/>
              </a:rPr>
              <a:t>Saturday </a:t>
            </a:r>
            <a:r>
              <a:rPr kumimoji="0" lang="en-US" altLang="ja-JP" sz="2400" b="1" i="0" u="none" strike="noStrike" cap="none" normalizeH="0" baseline="0" dirty="0">
                <a:ln>
                  <a:noFill/>
                </a:ln>
                <a:solidFill>
                  <a:schemeClr val="tx1"/>
                </a:solidFill>
                <a:effectLst/>
                <a:latin typeface="+mj-ea"/>
                <a:ea typeface="+mj-ea"/>
              </a:rPr>
              <a:t> </a:t>
            </a:r>
            <a:r>
              <a:rPr lang="en-US" altLang="ja-JP" sz="2400" b="1" i="0" u="none" strike="noStrike" dirty="0">
                <a:solidFill>
                  <a:srgbClr val="000000"/>
                </a:solidFill>
                <a:effectLst/>
                <a:latin typeface="+mj-ea"/>
                <a:ea typeface="+mj-ea"/>
              </a:rPr>
              <a:t>9:00 a.m. – 5:30 p.m.</a:t>
            </a:r>
          </a:p>
          <a:p>
            <a:r>
              <a:rPr lang="en-US" altLang="ja-JP" sz="2400" b="1" dirty="0">
                <a:solidFill>
                  <a:srgbClr val="000000"/>
                </a:solidFill>
                <a:latin typeface="+mj-ea"/>
                <a:ea typeface="+mj-ea"/>
              </a:rPr>
              <a:t>                </a:t>
            </a:r>
            <a:r>
              <a:rPr lang="en-US" altLang="ja-JP" sz="2400" b="1" i="0" dirty="0">
                <a:solidFill>
                  <a:srgbClr val="000000"/>
                </a:solidFill>
                <a:effectLst/>
                <a:latin typeface="+mj-ea"/>
                <a:ea typeface="+mj-ea"/>
              </a:rPr>
              <a:t>Inspection days </a:t>
            </a:r>
            <a:r>
              <a:rPr lang="en-US" altLang="ja-JP" sz="2400" b="1" i="0" u="none" strike="noStrike" dirty="0">
                <a:solidFill>
                  <a:srgbClr val="000000"/>
                </a:solidFill>
                <a:effectLst/>
                <a:latin typeface="+mj-ea"/>
                <a:ea typeface="+mj-ea"/>
              </a:rPr>
              <a:t>5:00 p.m. – 9:00 p.m.</a:t>
            </a:r>
            <a:endParaRPr kumimoji="1" lang="ja-JP" altLang="en-US" sz="2400" b="1" dirty="0">
              <a:latin typeface="+mj-ea"/>
              <a:ea typeface="+mj-ea"/>
            </a:endParaRPr>
          </a:p>
        </p:txBody>
      </p:sp>
    </p:spTree>
    <p:extLst>
      <p:ext uri="{BB962C8B-B14F-4D97-AF65-F5344CB8AC3E}">
        <p14:creationId xmlns:p14="http://schemas.microsoft.com/office/powerpoint/2010/main" val="788481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467544" y="1202263"/>
            <a:ext cx="8229600" cy="707886"/>
          </a:xfrm>
          <a:prstGeom prst="rect">
            <a:avLst/>
          </a:prstGeom>
          <a:noFill/>
        </p:spPr>
        <p:txBody>
          <a:bodyPr wrap="square" rtlCol="0">
            <a:spAutoFit/>
          </a:bodyPr>
          <a:lstStyle/>
          <a:p>
            <a:pPr lvl="0" eaLnBrk="0" fontAlgn="base" hangingPunct="0">
              <a:spcBef>
                <a:spcPct val="0"/>
              </a:spcBef>
              <a:spcAft>
                <a:spcPct val="0"/>
              </a:spcAft>
            </a:pPr>
            <a:r>
              <a:rPr kumimoji="0" lang="ja-JP" altLang="ja-JP" sz="2000" dirty="0">
                <a:latin typeface="+mn-ea"/>
                <a:cs typeface="Calibri" panose="020F0502020204030204" pitchFamily="34" charset="0"/>
              </a:rPr>
              <a:t>Please record the </a:t>
            </a:r>
            <a:r>
              <a:rPr kumimoji="0" lang="en-US" altLang="ja-JP" sz="2000" dirty="0">
                <a:latin typeface="+mn-ea"/>
                <a:cs typeface="Calibri" panose="020F0502020204030204" pitchFamily="34" charset="0"/>
              </a:rPr>
              <a:t>entering/leaving room time by </a:t>
            </a:r>
            <a:r>
              <a:rPr kumimoji="0" lang="en-US" altLang="ja-JP" sz="2000" dirty="0" smtClean="0">
                <a:latin typeface="+mn-ea"/>
                <a:cs typeface="Calibri" panose="020F0502020204030204" pitchFamily="34" charset="0"/>
              </a:rPr>
              <a:t>the tablet </a:t>
            </a:r>
            <a:r>
              <a:rPr kumimoji="0" lang="en-US" altLang="ja-JP" sz="2000" dirty="0">
                <a:latin typeface="+mn-ea"/>
                <a:cs typeface="Calibri" panose="020F0502020204030204" pitchFamily="34" charset="0"/>
              </a:rPr>
              <a:t>when you enter and leave the library.</a:t>
            </a:r>
            <a:endParaRPr kumimoji="0" lang="ja-JP" altLang="ja-JP" sz="4400" dirty="0">
              <a:latin typeface="+mn-ea"/>
              <a:cs typeface="Calibri" panose="020F0502020204030204" pitchFamily="34" charset="0"/>
            </a:endParaRPr>
          </a:p>
        </p:txBody>
      </p:sp>
      <p:pic>
        <p:nvPicPr>
          <p:cNvPr id="13" name="図 12">
            <a:extLst>
              <a:ext uri="{FF2B5EF4-FFF2-40B4-BE49-F238E27FC236}">
                <a16:creationId xmlns:a16="http://schemas.microsoft.com/office/drawing/2014/main" id="{ACF614CA-1462-4BEC-A30C-E8FE5014A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917569"/>
            <a:ext cx="6657482" cy="4568559"/>
          </a:xfrm>
          <a:prstGeom prst="rect">
            <a:avLst/>
          </a:prstGeom>
        </p:spPr>
      </p:pic>
      <p:sp>
        <p:nvSpPr>
          <p:cNvPr id="20" name="右矢印 14">
            <a:extLst>
              <a:ext uri="{FF2B5EF4-FFF2-40B4-BE49-F238E27FC236}">
                <a16:creationId xmlns:a16="http://schemas.microsoft.com/office/drawing/2014/main" id="{F5F3BBB3-CA6F-4409-A7AC-4557F92B08EA}"/>
              </a:ext>
            </a:extLst>
          </p:cNvPr>
          <p:cNvSpPr/>
          <p:nvPr/>
        </p:nvSpPr>
        <p:spPr>
          <a:xfrm>
            <a:off x="3203848" y="4024830"/>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16FD9377-0D2F-496B-9FE7-A2ECDD090337}"/>
              </a:ext>
            </a:extLst>
          </p:cNvPr>
          <p:cNvSpPr txBox="1"/>
          <p:nvPr/>
        </p:nvSpPr>
        <p:spPr>
          <a:xfrm>
            <a:off x="3275856" y="4163917"/>
            <a:ext cx="15841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 card reader</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タイトル 1"/>
          <p:cNvSpPr txBox="1">
            <a:spLocks/>
          </p:cNvSpPr>
          <p:nvPr/>
        </p:nvSpPr>
        <p:spPr>
          <a:xfrm>
            <a:off x="816587" y="125238"/>
            <a:ext cx="7531514" cy="1038827"/>
          </a:xfrm>
          <a:prstGeom prst="rect">
            <a:avLst/>
          </a:prstGeom>
          <a:solidFill>
            <a:srgbClr val="FFCCFF"/>
          </a:solidFill>
          <a:ln w="25400">
            <a:solidFill>
              <a:srgbClr val="FF66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t>Record </a:t>
            </a:r>
            <a:r>
              <a:rPr lang="en-US" altLang="ja-JP" dirty="0" smtClean="0"/>
              <a:t>entering / leaving </a:t>
            </a:r>
            <a:r>
              <a:rPr lang="en-US" altLang="ja-JP" dirty="0"/>
              <a:t>time</a:t>
            </a:r>
            <a:endParaRPr lang="ja-JP" altLang="en-US" dirty="0"/>
          </a:p>
        </p:txBody>
      </p:sp>
      <p:sp>
        <p:nvSpPr>
          <p:cNvPr id="7" name="角丸四角形吹き出し 6"/>
          <p:cNvSpPr/>
          <p:nvPr/>
        </p:nvSpPr>
        <p:spPr>
          <a:xfrm>
            <a:off x="2699792" y="4720591"/>
            <a:ext cx="3449325" cy="990238"/>
          </a:xfrm>
          <a:prstGeom prst="wedgeRoundRectCallout">
            <a:avLst>
              <a:gd name="adj1" fmla="val 37946"/>
              <a:gd name="adj2" fmla="val -73152"/>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735795" y="4772792"/>
            <a:ext cx="3377317" cy="830997"/>
          </a:xfrm>
          <a:prstGeom prst="rect">
            <a:avLst/>
          </a:prstGeom>
          <a:noFill/>
        </p:spPr>
        <p:txBody>
          <a:bodyPr wrap="square" rtlCol="0">
            <a:spAutoFit/>
          </a:bodyPr>
          <a:lstStyle/>
          <a:p>
            <a:r>
              <a:rPr lang="en-US" altLang="ja-JP" sz="2400" b="1" dirty="0">
                <a:latin typeface="+mn-ea"/>
              </a:rPr>
              <a:t>Please hold your ID over the card reader.</a:t>
            </a:r>
            <a:endParaRPr kumimoji="1" lang="ja-JP" altLang="en-US" sz="2400" b="1" dirty="0">
              <a:latin typeface="+mn-ea"/>
            </a:endParaRPr>
          </a:p>
        </p:txBody>
      </p:sp>
    </p:spTree>
    <p:extLst>
      <p:ext uri="{BB962C8B-B14F-4D97-AF65-F5344CB8AC3E}">
        <p14:creationId xmlns:p14="http://schemas.microsoft.com/office/powerpoint/2010/main" val="904864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3" y="1600200"/>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1901850"/>
            <a:ext cx="4176464" cy="1671166"/>
          </a:xfrm>
          <a:prstGeom prst="wedgeRoundRectCallout">
            <a:avLst>
              <a:gd name="adj1" fmla="val -29513"/>
              <a:gd name="adj2" fmla="val 7541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ea typeface="ＭＳ Ｐゴシック" panose="020B0600070205080204" pitchFamily="50" charset="-128"/>
              <a:cs typeface="+mn-cs"/>
            </a:endParaRPr>
          </a:p>
        </p:txBody>
      </p:sp>
      <p:sp>
        <p:nvSpPr>
          <p:cNvPr id="7" name="テキスト ボックス 6"/>
          <p:cNvSpPr txBox="1"/>
          <p:nvPr/>
        </p:nvSpPr>
        <p:spPr>
          <a:xfrm>
            <a:off x="351520" y="1988840"/>
            <a:ext cx="4004456" cy="1200329"/>
          </a:xfrm>
          <a:prstGeom prst="rect">
            <a:avLst/>
          </a:prstGeom>
          <a:noFill/>
        </p:spPr>
        <p:txBody>
          <a:bodyPr wrap="square" rtlCol="0">
            <a:spAutoFit/>
          </a:bodyPr>
          <a:lstStyle/>
          <a:p>
            <a:pPr lvl="0"/>
            <a:r>
              <a:rPr lang="en-US" altLang="ja-JP" dirty="0">
                <a:solidFill>
                  <a:prstClr val="black"/>
                </a:solidFill>
                <a:ea typeface="HG丸ｺﾞｼｯｸM-PRO" panose="020F0600000000000000" pitchFamily="50" charset="-128"/>
              </a:rPr>
              <a:t>Please fill out the application form before </a:t>
            </a:r>
            <a:r>
              <a:rPr lang="en-US" altLang="ja-JP" dirty="0">
                <a:solidFill>
                  <a:prstClr val="black"/>
                </a:solidFill>
                <a:ea typeface="HG丸ｺﾞｼｯｸM-PRO" panose="020F0600000000000000" pitchFamily="50" charset="-128"/>
                <a:cs typeface="Calibri" panose="020F0502020204030204" pitchFamily="34" charset="0"/>
              </a:rPr>
              <a:t>making</a:t>
            </a:r>
            <a:r>
              <a:rPr lang="en-US" altLang="ja-JP" dirty="0">
                <a:solidFill>
                  <a:prstClr val="black"/>
                </a:solidFill>
                <a:ea typeface="HG丸ｺﾞｼｯｸM-PRO" panose="020F0600000000000000" pitchFamily="50" charset="-128"/>
              </a:rPr>
              <a:t> a photocopy and submit it to the service desk with the materials that you would like to photocopy.</a:t>
            </a:r>
            <a:endParaRPr kumimoji="1" lang="ja-JP" altLang="en-US" sz="1800" b="0" i="0" u="none" strike="noStrike" kern="1200" cap="none" spc="0" normalizeH="0" baseline="0" noProof="0" dirty="0">
              <a:ln>
                <a:noFill/>
              </a:ln>
              <a:solidFill>
                <a:prstClr val="black"/>
              </a:solidFill>
              <a:effectLst/>
              <a:uLnTx/>
              <a:uFillTx/>
              <a:ea typeface="HG丸ｺﾞｼｯｸM-PRO" panose="020F0600000000000000" pitchFamily="50" charset="-128"/>
            </a:endParaRPr>
          </a:p>
        </p:txBody>
      </p:sp>
      <p:sp>
        <p:nvSpPr>
          <p:cNvPr id="9" name="左矢印吹き出し 8"/>
          <p:cNvSpPr/>
          <p:nvPr/>
        </p:nvSpPr>
        <p:spPr>
          <a:xfrm>
            <a:off x="3076423" y="5009111"/>
            <a:ext cx="1550992" cy="469716"/>
          </a:xfrm>
          <a:prstGeom prst="leftArrowCallout">
            <a:avLst>
              <a:gd name="adj1" fmla="val 30494"/>
              <a:gd name="adj2" fmla="val 25000"/>
              <a:gd name="adj3" fmla="val 55654"/>
              <a:gd name="adj4" fmla="val 6896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ea typeface="ＭＳ Ｐゴシック" panose="020B0600070205080204" pitchFamily="50" charset="-128"/>
              <a:cs typeface="+mn-cs"/>
            </a:endParaRPr>
          </a:p>
        </p:txBody>
      </p:sp>
      <p:sp>
        <p:nvSpPr>
          <p:cNvPr id="10" name="テキスト ボックス 9"/>
          <p:cNvSpPr txBox="1"/>
          <p:nvPr/>
        </p:nvSpPr>
        <p:spPr>
          <a:xfrm>
            <a:off x="3542096" y="4989022"/>
            <a:ext cx="1118769" cy="461665"/>
          </a:xfrm>
          <a:prstGeom prst="rect">
            <a:avLst/>
          </a:prstGeom>
          <a:noFill/>
        </p:spPr>
        <p:txBody>
          <a:bodyPr wrap="none" rtlCol="0">
            <a:spAutoFit/>
          </a:bodyPr>
          <a:lstStyle/>
          <a:p>
            <a:pPr lvl="0" algn="ctr"/>
            <a:r>
              <a:rPr lang="en-US" altLang="ja-JP" sz="2400" dirty="0"/>
              <a:t>Copiers</a:t>
            </a:r>
            <a:endParaRPr kumimoji="1" lang="ja-JP" altLang="en-US" sz="2400" b="1" i="0" u="none" strike="noStrike" kern="1200" cap="none" spc="0" normalizeH="0" baseline="0" noProof="0" dirty="0">
              <a:ln>
                <a:noFill/>
              </a:ln>
              <a:solidFill>
                <a:prstClr val="black"/>
              </a:solidFill>
              <a:effectLst/>
              <a:uLnTx/>
              <a:uFillTx/>
              <a:ea typeface="ＭＳ Ｐゴシック" panose="020B0600070205080204" pitchFamily="50" charset="-128"/>
            </a:endParaRPr>
          </a:p>
        </p:txBody>
      </p:sp>
      <p:sp>
        <p:nvSpPr>
          <p:cNvPr id="11" name="下矢印吹き出し 10"/>
          <p:cNvSpPr/>
          <p:nvPr/>
        </p:nvSpPr>
        <p:spPr>
          <a:xfrm>
            <a:off x="5436096" y="2156663"/>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ea typeface="ＭＳ Ｐゴシック" panose="020B0600070205080204" pitchFamily="50" charset="-128"/>
              <a:cs typeface="+mn-cs"/>
            </a:endParaRPr>
          </a:p>
        </p:txBody>
      </p:sp>
      <p:sp>
        <p:nvSpPr>
          <p:cNvPr id="12" name="テキスト ボックス 11"/>
          <p:cNvSpPr txBox="1"/>
          <p:nvPr/>
        </p:nvSpPr>
        <p:spPr>
          <a:xfrm>
            <a:off x="5552120" y="2279483"/>
            <a:ext cx="16623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ea typeface="ＭＳ Ｐゴシック" panose="020B0600070205080204" pitchFamily="50" charset="-128"/>
                <a:cs typeface="+mn-cs"/>
              </a:rPr>
              <a:t>OPAC</a:t>
            </a:r>
            <a:r>
              <a:rPr kumimoji="1" lang="ja-JP" altLang="en-US" sz="1800" b="1" i="0" u="none" strike="noStrike" kern="1200" cap="none" spc="0" normalizeH="0" baseline="0" noProof="0" dirty="0">
                <a:ln>
                  <a:noFill/>
                </a:ln>
                <a:solidFill>
                  <a:prstClr val="black"/>
                </a:solidFill>
                <a:effectLst/>
                <a:uLnTx/>
                <a:uFillTx/>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prstClr val="black"/>
                </a:solidFill>
                <a:effectLst/>
                <a:uLnTx/>
                <a:uFillTx/>
                <a:ea typeface="ＭＳ Ｐゴシック" panose="020B0600070205080204" pitchFamily="50" charset="-128"/>
                <a:cs typeface="+mn-cs"/>
              </a:rPr>
              <a:t>terminals</a:t>
            </a:r>
            <a:endParaRPr kumimoji="1" lang="ja-JP" altLang="en-US" sz="1800" b="1"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
        <p:nvSpPr>
          <p:cNvPr id="15" name="右矢印 14"/>
          <p:cNvSpPr/>
          <p:nvPr/>
        </p:nvSpPr>
        <p:spPr>
          <a:xfrm flipV="1">
            <a:off x="4916300" y="3891059"/>
            <a:ext cx="2348872" cy="742505"/>
          </a:xfrm>
          <a:prstGeom prst="rightArrow">
            <a:avLst>
              <a:gd name="adj1" fmla="val 67829"/>
              <a:gd name="adj2" fmla="val 56758"/>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ea typeface="ＭＳ Ｐゴシック" panose="020B0600070205080204" pitchFamily="50" charset="-128"/>
              <a:cs typeface="+mn-cs"/>
            </a:endParaRPr>
          </a:p>
        </p:txBody>
      </p:sp>
      <p:sp>
        <p:nvSpPr>
          <p:cNvPr id="17" name="テキスト ボックス 16"/>
          <p:cNvSpPr txBox="1"/>
          <p:nvPr/>
        </p:nvSpPr>
        <p:spPr>
          <a:xfrm>
            <a:off x="4916300" y="4010457"/>
            <a:ext cx="2247988" cy="534762"/>
          </a:xfrm>
          <a:prstGeom prst="rect">
            <a:avLst/>
          </a:prstGeom>
          <a:no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ea typeface="ＭＳ Ｐゴシック" panose="020B0600070205080204" pitchFamily="50" charset="-128"/>
                <a:cs typeface="+mn-cs"/>
              </a:rPr>
              <a:t>Application form for </a:t>
            </a:r>
          </a:p>
          <a:p>
            <a:pPr marL="0" marR="0" lvl="0" indent="0" algn="l" defTabSz="914400" rtl="0" eaLnBrk="1" fontAlgn="auto" latinLnBrk="0" hangingPunct="1">
              <a:lnSpc>
                <a:spcPts val="17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ea typeface="ＭＳ Ｐゴシック" panose="020B0600070205080204" pitchFamily="50" charset="-128"/>
                <a:cs typeface="+mn-cs"/>
              </a:rPr>
              <a:t>the photocopying</a:t>
            </a:r>
            <a:endParaRPr kumimoji="1" lang="ja-JP" altLang="en-US" sz="1800" b="1"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
        <p:nvSpPr>
          <p:cNvPr id="16" name="タイトル 1"/>
          <p:cNvSpPr txBox="1">
            <a:spLocks/>
          </p:cNvSpPr>
          <p:nvPr/>
        </p:nvSpPr>
        <p:spPr>
          <a:xfrm>
            <a:off x="806242" y="330695"/>
            <a:ext cx="7531514" cy="1038827"/>
          </a:xfrm>
          <a:prstGeom prst="rect">
            <a:avLst/>
          </a:prstGeom>
          <a:solidFill>
            <a:srgbClr val="FFCCFF"/>
          </a:solidFill>
          <a:ln w="25400">
            <a:solidFill>
              <a:srgbClr val="FF66CC"/>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t>Reading</a:t>
            </a:r>
            <a:r>
              <a:rPr lang="en-US" altLang="ja-JP" dirty="0">
                <a:latin typeface="+mn-lt"/>
              </a:rPr>
              <a:t> Room</a:t>
            </a:r>
            <a:endParaRPr lang="ja-JP" altLang="en-US" dirty="0">
              <a:latin typeface="+mn-lt"/>
            </a:endParaRPr>
          </a:p>
        </p:txBody>
      </p:sp>
    </p:spTree>
    <p:extLst>
      <p:ext uri="{BB962C8B-B14F-4D97-AF65-F5344CB8AC3E}">
        <p14:creationId xmlns:p14="http://schemas.microsoft.com/office/powerpoint/2010/main" val="3973285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94" y="679576"/>
            <a:ext cx="5368096" cy="1608274"/>
          </a:xfrm>
          <a:prstGeom prst="rect">
            <a:avLst/>
          </a:prstGeom>
          <a:ln>
            <a:solidFill>
              <a:schemeClr val="tx1"/>
            </a:solidFill>
          </a:ln>
        </p:spPr>
      </p:pic>
      <p:pic>
        <p:nvPicPr>
          <p:cNvPr id="7206"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6873" y="1477403"/>
            <a:ext cx="257844" cy="25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表 12"/>
          <p:cNvGraphicFramePr>
            <a:graphicFrameLocks noGrp="1"/>
          </p:cNvGraphicFramePr>
          <p:nvPr>
            <p:extLst>
              <p:ext uri="{D42A27DB-BD31-4B8C-83A1-F6EECF244321}">
                <p14:modId xmlns:p14="http://schemas.microsoft.com/office/powerpoint/2010/main" val="4136193330"/>
              </p:ext>
            </p:extLst>
          </p:nvPr>
        </p:nvGraphicFramePr>
        <p:xfrm>
          <a:off x="272562" y="2981528"/>
          <a:ext cx="5134708" cy="2871413"/>
        </p:xfrm>
        <a:graphic>
          <a:graphicData uri="http://schemas.openxmlformats.org/drawingml/2006/table">
            <a:tbl>
              <a:tblPr firstRow="1" bandRow="1">
                <a:tableStyleId>{10A1B5D5-9B99-4C35-A422-299274C87663}</a:tableStyleId>
              </a:tblPr>
              <a:tblGrid>
                <a:gridCol w="1178169">
                  <a:extLst>
                    <a:ext uri="{9D8B030D-6E8A-4147-A177-3AD203B41FA5}">
                      <a16:colId xmlns:a16="http://schemas.microsoft.com/office/drawing/2014/main" val="3866974304"/>
                    </a:ext>
                  </a:extLst>
                </a:gridCol>
                <a:gridCol w="3050931">
                  <a:extLst>
                    <a:ext uri="{9D8B030D-6E8A-4147-A177-3AD203B41FA5}">
                      <a16:colId xmlns:a16="http://schemas.microsoft.com/office/drawing/2014/main" val="2093195402"/>
                    </a:ext>
                  </a:extLst>
                </a:gridCol>
                <a:gridCol w="905608">
                  <a:extLst>
                    <a:ext uri="{9D8B030D-6E8A-4147-A177-3AD203B41FA5}">
                      <a16:colId xmlns:a16="http://schemas.microsoft.com/office/drawing/2014/main" val="2204010369"/>
                    </a:ext>
                  </a:extLst>
                </a:gridCol>
              </a:tblGrid>
              <a:tr h="189810">
                <a:tc>
                  <a:txBody>
                    <a:bodyPr/>
                    <a:lstStyle/>
                    <a:p>
                      <a:pPr algn="ctr" fontAlgn="base">
                        <a:lnSpc>
                          <a:spcPts val="1445"/>
                        </a:lnSpc>
                        <a:spcAft>
                          <a:spcPts val="0"/>
                        </a:spcAft>
                      </a:pPr>
                      <a:r>
                        <a:rPr lang="en-US" sz="1000" kern="1200" dirty="0">
                          <a:effectLst/>
                          <a:latin typeface="メイリオ" panose="020B0604030504040204" pitchFamily="50" charset="-128"/>
                          <a:ea typeface="メイリオ" panose="020B0604030504040204" pitchFamily="50" charset="-128"/>
                        </a:rPr>
                        <a:t>OPAC</a:t>
                      </a:r>
                      <a:r>
                        <a:rPr lang="en-US" sz="1000" kern="1200" baseline="0" dirty="0">
                          <a:effectLst/>
                          <a:latin typeface="メイリオ" panose="020B0604030504040204" pitchFamily="50" charset="-128"/>
                          <a:ea typeface="メイリオ" panose="020B0604030504040204" pitchFamily="50" charset="-128"/>
                        </a:rPr>
                        <a:t> location</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056" marR="8056"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ts val="1445"/>
                        </a:lnSpc>
                        <a:spcAft>
                          <a:spcPts val="0"/>
                        </a:spcAft>
                      </a:pPr>
                      <a:r>
                        <a:rPr lang="en-US" altLang="ja-JP" sz="1000" kern="1200" dirty="0">
                          <a:solidFill>
                            <a:schemeClr val="lt1"/>
                          </a:solidFill>
                          <a:effectLst/>
                          <a:latin typeface="メイリオ" panose="020B0604030504040204" pitchFamily="50" charset="-128"/>
                          <a:ea typeface="メイリオ" panose="020B0604030504040204" pitchFamily="50" charset="-128"/>
                          <a:cs typeface="+mn-cs"/>
                        </a:rPr>
                        <a:t>Materials</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sz="800" dirty="0">
                        <a:effectLst/>
                        <a:latin typeface="Century" panose="02040604050505020304" pitchFamily="18" charset="0"/>
                      </a:endParaRPr>
                    </a:p>
                  </a:txBody>
                  <a:tcPr marL="77334"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95997"/>
                  </a:ext>
                </a:extLst>
              </a:tr>
              <a:tr h="220852">
                <a:tc rowSpan="2">
                  <a:txBody>
                    <a:bodyPr/>
                    <a:lstStyle/>
                    <a:p>
                      <a:pPr marL="108000" fontAlgn="base">
                        <a:lnSpc>
                          <a:spcPts val="1710"/>
                        </a:lnSpc>
                        <a:spcAft>
                          <a:spcPts val="0"/>
                        </a:spcAft>
                      </a:pPr>
                      <a:r>
                        <a:rPr lang="en-US" altLang="ja-JP" sz="900" kern="1200" baseline="0" dirty="0" err="1">
                          <a:effectLst/>
                          <a:latin typeface="メイリオ" panose="020B0604030504040204" pitchFamily="50" charset="-128"/>
                          <a:ea typeface="メイリオ" panose="020B0604030504040204" pitchFamily="50" charset="-128"/>
                          <a:cs typeface="+mn-cs"/>
                        </a:rPr>
                        <a:t>Law.Lib</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1710"/>
                        </a:lnSpc>
                        <a:spcAft>
                          <a:spcPts val="0"/>
                        </a:spcAft>
                      </a:pPr>
                      <a:r>
                        <a:rPr lang="en-US" altLang="ja-JP" sz="900" kern="1200" dirty="0">
                          <a:effectLst/>
                          <a:latin typeface="メイリオ" panose="020B0604030504040204" pitchFamily="50" charset="-128"/>
                          <a:ea typeface="メイリオ" panose="020B0604030504040204" pitchFamily="50" charset="-128"/>
                        </a:rPr>
                        <a:t>Books(Classifications:W0-W95,Y1-Y2)</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L6F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10"/>
                        </a:lnSpc>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6431"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572147"/>
                  </a:ext>
                </a:extLst>
              </a:tr>
              <a:tr h="314585">
                <a:tc vMerge="1">
                  <a:txBody>
                    <a:bodyPr/>
                    <a:lstStyle/>
                    <a:p>
                      <a:endParaRPr kumimoji="1" lang="ja-JP" altLang="en-US"/>
                    </a:p>
                  </a:txBody>
                  <a:tcPr/>
                </a:tc>
                <a:tc>
                  <a:txBody>
                    <a:bodyPr/>
                    <a:lstStyle/>
                    <a:p>
                      <a:pPr fontAlgn="base">
                        <a:lnSpc>
                          <a:spcPct val="100000"/>
                        </a:lnSpc>
                        <a:spcAft>
                          <a:spcPts val="0"/>
                        </a:spcAft>
                      </a:pPr>
                      <a:r>
                        <a:rPr lang="en-US" altLang="zh-TW" sz="900" kern="1200" dirty="0">
                          <a:effectLst/>
                          <a:latin typeface="メイリオ" panose="020B0604030504040204" pitchFamily="50" charset="-128"/>
                          <a:ea typeface="メイリオ" panose="020B0604030504040204" pitchFamily="50" charset="-128"/>
                        </a:rPr>
                        <a:t>Books</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Except Classifications:W0-W95,Y1-Y2</a:t>
                      </a:r>
                      <a:r>
                        <a:rPr lang="zh-TW" altLang="en-US" sz="900" kern="1200" dirty="0">
                          <a:effectLst/>
                          <a:latin typeface="メイリオ" panose="020B0604030504040204" pitchFamily="50" charset="-128"/>
                          <a:ea typeface="メイリオ" panose="020B0604030504040204" pitchFamily="50" charset="-128"/>
                        </a:rPr>
                        <a:t>）</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L4</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L1F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10"/>
                        </a:lnSpc>
                        <a:spcAft>
                          <a:spcPts val="0"/>
                        </a:spcAft>
                      </a:pPr>
                      <a:r>
                        <a:rPr lang="en-US" altLang="ja-JP" sz="900" kern="1200" dirty="0">
                          <a:effectLst/>
                          <a:latin typeface="メイリオ" panose="020B0604030504040204" pitchFamily="50" charset="-128"/>
                          <a:ea typeface="メイリオ" panose="020B0604030504040204" pitchFamily="50" charset="-128"/>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6431"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8943129"/>
                  </a:ext>
                </a:extLst>
              </a:tr>
              <a:tr h="314585">
                <a:tc rowSpan="2">
                  <a:txBody>
                    <a:bodyPr/>
                    <a:lstStyle/>
                    <a:p>
                      <a:pPr marL="108000">
                        <a:spcAft>
                          <a:spcPts val="0"/>
                        </a:spcAft>
                      </a:pPr>
                      <a:r>
                        <a:rPr lang="en-US" altLang="ja-JP" sz="900" kern="1200" baseline="0" dirty="0" err="1">
                          <a:effectLst/>
                          <a:latin typeface="メイリオ" panose="020B0604030504040204" pitchFamily="50" charset="-128"/>
                          <a:ea typeface="メイリオ" panose="020B0604030504040204" pitchFamily="50" charset="-128"/>
                          <a:cs typeface="+mn-cs"/>
                        </a:rPr>
                        <a:t>Law.Periodicals</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spcAft>
                          <a:spcPts val="0"/>
                        </a:spcAft>
                      </a:pPr>
                      <a:r>
                        <a:rPr lang="en-US" altLang="zh-TW" sz="900" kern="1200" dirty="0">
                          <a:effectLst/>
                          <a:latin typeface="メイリオ" panose="020B0604030504040204" pitchFamily="50" charset="-128"/>
                          <a:ea typeface="メイリオ" panose="020B0604030504040204" pitchFamily="50" charset="-128"/>
                        </a:rPr>
                        <a:t>Periodicals in Japanese</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L6</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L5F</a:t>
                      </a:r>
                    </a:p>
                    <a:p>
                      <a:pPr fontAlgn="base">
                        <a:spcAft>
                          <a:spcPts val="0"/>
                        </a:spcAft>
                      </a:pPr>
                      <a:r>
                        <a:rPr lang="en-US" altLang="zh-TW" sz="900" kern="1200" dirty="0">
                          <a:effectLst/>
                          <a:latin typeface="メイリオ" panose="020B0604030504040204" pitchFamily="50" charset="-128"/>
                          <a:ea typeface="メイリオ" panose="020B0604030504040204" pitchFamily="50" charset="-128"/>
                        </a:rPr>
                        <a:t>Periodicals in foreign languages</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1975-</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L5F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851530"/>
                  </a:ext>
                </a:extLst>
              </a:tr>
              <a:tr h="173908">
                <a:tc vMerge="1">
                  <a:txBody>
                    <a:bodyPr/>
                    <a:lstStyle/>
                    <a:p>
                      <a:endParaRPr kumimoji="1" lang="ja-JP" altLang="en-US"/>
                    </a:p>
                  </a:txBody>
                  <a:tcPr/>
                </a:tc>
                <a:tc>
                  <a:txBody>
                    <a:bodyPr/>
                    <a:lstStyle/>
                    <a:p>
                      <a:pPr fontAlgn="base">
                        <a:spcAft>
                          <a:spcPts val="0"/>
                        </a:spcAft>
                      </a:pPr>
                      <a:r>
                        <a:rPr lang="en-US" altLang="zh-TW" sz="900" kern="1200" dirty="0">
                          <a:effectLst/>
                          <a:latin typeface="メイリオ" panose="020B0604030504040204" pitchFamily="50" charset="-128"/>
                          <a:ea typeface="メイリオ" panose="020B0604030504040204" pitchFamily="50" charset="-128"/>
                        </a:rPr>
                        <a:t>Periodicals in foreign languages</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-1974</a:t>
                      </a:r>
                      <a:r>
                        <a:rPr lang="zh-TW" altLang="en-US" sz="900" kern="1200" dirty="0">
                          <a:effectLst/>
                          <a:latin typeface="メイリオ" panose="020B0604030504040204" pitchFamily="50" charset="-128"/>
                          <a:ea typeface="メイリオ" panose="020B0604030504040204" pitchFamily="50" charset="-128"/>
                        </a:rPr>
                        <a:t>）：</a:t>
                      </a:r>
                      <a:r>
                        <a:rPr lang="en-US" altLang="zh-TW" sz="900" kern="1200" dirty="0">
                          <a:effectLst/>
                          <a:latin typeface="メイリオ" panose="020B0604030504040204" pitchFamily="50" charset="-128"/>
                          <a:ea typeface="メイリオ" panose="020B0604030504040204" pitchFamily="50" charset="-128"/>
                        </a:rPr>
                        <a:t>L1F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kern="1200" dirty="0">
                          <a:effectLst/>
                          <a:latin typeface="メイリオ" panose="020B0604030504040204" pitchFamily="50" charset="-128"/>
                          <a:ea typeface="メイリオ" panose="020B0604030504040204" pitchFamily="50" charset="-128"/>
                          <a:cs typeface="+mn-cs"/>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777162"/>
                  </a:ext>
                </a:extLst>
              </a:tr>
              <a:tr h="230397">
                <a:tc>
                  <a:txBody>
                    <a:bodyPr/>
                    <a:lstStyle/>
                    <a:p>
                      <a:pPr marL="108000" fontAlgn="base">
                        <a:spcAft>
                          <a:spcPts val="0"/>
                        </a:spcAft>
                      </a:pPr>
                      <a:r>
                        <a:rPr lang="en-US" altLang="ja-JP" sz="900" kern="100" baseline="0" dirty="0" err="1">
                          <a:effectLst/>
                          <a:latin typeface="メイリオ" panose="020B0604030504040204" pitchFamily="50" charset="-128"/>
                          <a:ea typeface="メイリオ" panose="020B0604030504040204" pitchFamily="50" charset="-128"/>
                          <a:cs typeface="Times New Roman" panose="02020603050405020304" pitchFamily="18" charset="0"/>
                        </a:rPr>
                        <a:t>Law.Case</a:t>
                      </a:r>
                      <a:r>
                        <a:rPr lang="en-US" alt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rPr>
                        <a:t>/Ref</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spcAft>
                          <a:spcPts val="0"/>
                        </a:spcAft>
                      </a:pPr>
                      <a:r>
                        <a:rPr lang="en-US" altLang="ja-JP" sz="900" kern="1200" dirty="0">
                          <a:effectLst/>
                          <a:latin typeface="メイリオ" panose="020B0604030504040204" pitchFamily="50" charset="-128"/>
                          <a:ea typeface="メイリオ" panose="020B0604030504040204" pitchFamily="50" charset="-128"/>
                        </a:rPr>
                        <a:t>Case reports/Reference materials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L4F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74563"/>
                  </a:ext>
                </a:extLst>
              </a:tr>
              <a:tr h="387883">
                <a:tc>
                  <a:txBody>
                    <a:bodyPr/>
                    <a:lstStyle/>
                    <a:p>
                      <a:pPr marL="108000" fontAlgn="base">
                        <a:spcAft>
                          <a:spcPts val="0"/>
                        </a:spcAft>
                      </a:pPr>
                      <a:r>
                        <a:rPr lang="en-US" altLang="ja-JP" sz="900" kern="1200" baseline="0" dirty="0" err="1">
                          <a:effectLst/>
                          <a:latin typeface="メイリオ" panose="020B0604030504040204" pitchFamily="50" charset="-128"/>
                          <a:ea typeface="メイリオ" panose="020B0604030504040204" pitchFamily="50" charset="-128"/>
                        </a:rPr>
                        <a:t>Law.Foreign</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US" altLang="ja-JP" sz="900" kern="1200" dirty="0">
                          <a:effectLst/>
                          <a:latin typeface="メイリオ" panose="020B0604030504040204" pitchFamily="50" charset="-128"/>
                          <a:ea typeface="メイリオ" panose="020B0604030504040204" pitchFamily="50" charset="-128"/>
                        </a:rPr>
                        <a:t>Foreign law materials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L6F</a:t>
                      </a:r>
                    </a:p>
                    <a:p>
                      <a:pPr fontAlgn="base">
                        <a:spcAft>
                          <a:spcPts val="0"/>
                        </a:spcAft>
                      </a:pP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some materials is in the Bldg.#4,B1F</a:t>
                      </a:r>
                      <a:r>
                        <a:rPr lang="ja-JP" altLang="en-US" sz="900" kern="1200" dirty="0">
                          <a:effectLst/>
                          <a:latin typeface="メイリオ" panose="020B0604030504040204" pitchFamily="50" charset="-128"/>
                          <a:ea typeface="メイリオ" panose="020B0604030504040204" pitchFamily="50" charset="-128"/>
                        </a:rPr>
                        <a:t>）</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p>
                    <a:p>
                      <a:pPr algn="l" fontAlgn="base">
                        <a:spcAft>
                          <a:spcPts val="0"/>
                        </a:spcAft>
                      </a:pPr>
                      <a:r>
                        <a:rPr lang="en-US" altLang="ja-JP" sz="800" kern="1200" dirty="0">
                          <a:effectLst/>
                          <a:latin typeface="メイリオ" panose="020B0604030504040204" pitchFamily="50" charset="-128"/>
                          <a:ea typeface="メイリオ" panose="020B0604030504040204" pitchFamily="50" charset="-128"/>
                        </a:rPr>
                        <a:t>(Bldg.#4,B1: stacks)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6431" marR="30611" marT="80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713768"/>
                  </a:ext>
                </a:extLst>
              </a:tr>
              <a:tr h="230397">
                <a:tc>
                  <a:txBody>
                    <a:bodyPr/>
                    <a:lstStyle/>
                    <a:p>
                      <a:pPr marL="108000" fontAlgn="base">
                        <a:spcAft>
                          <a:spcPts val="0"/>
                        </a:spcAft>
                      </a:pPr>
                      <a:r>
                        <a:rPr lang="en-US" altLang="ja-JP" sz="900" kern="1200" baseline="0" dirty="0">
                          <a:effectLst/>
                          <a:latin typeface="メイリオ" panose="020B0604030504040204" pitchFamily="50" charset="-128"/>
                          <a:ea typeface="メイリオ" panose="020B0604030504040204" pitchFamily="50" charset="-128"/>
                        </a:rPr>
                        <a:t>Law.LS</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spcAft>
                          <a:spcPts val="0"/>
                        </a:spcAft>
                      </a:pPr>
                      <a:r>
                        <a:rPr lang="en-US" altLang="ja-JP" sz="900" kern="1200" dirty="0">
                          <a:effectLst/>
                          <a:latin typeface="メイリオ" panose="020B0604030504040204" pitchFamily="50" charset="-128"/>
                          <a:ea typeface="メイリオ" panose="020B0604030504040204" pitchFamily="50" charset="-128"/>
                        </a:rPr>
                        <a:t>Books for LS students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L6F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spcAft>
                          <a:spcPts val="0"/>
                        </a:spcAft>
                      </a:pPr>
                      <a:r>
                        <a:rPr lang="en-US" altLang="ja-JP" sz="800" kern="1200" dirty="0">
                          <a:effectLst/>
                          <a:latin typeface="メイリオ" panose="020B0604030504040204" pitchFamily="50" charset="-128"/>
                          <a:ea typeface="メイリオ" panose="020B0604030504040204" pitchFamily="50" charset="-128"/>
                        </a:rPr>
                        <a:t>Open Shelves</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624861"/>
                  </a:ext>
                </a:extLst>
              </a:tr>
              <a:tr h="218010">
                <a:tc>
                  <a:txBody>
                    <a:bodyPr/>
                    <a:lstStyle/>
                    <a:p>
                      <a:pPr marL="108000">
                        <a:spcAft>
                          <a:spcPts val="0"/>
                        </a:spcAft>
                      </a:pPr>
                      <a:r>
                        <a:rPr lang="en-US" altLang="ja-JP" sz="900" kern="1200" baseline="0" dirty="0">
                          <a:effectLst/>
                          <a:latin typeface="メイリオ" panose="020B0604030504040204" pitchFamily="50" charset="-128"/>
                          <a:ea typeface="メイリオ" panose="020B0604030504040204" pitchFamily="50" charset="-128"/>
                        </a:rPr>
                        <a:t>Law.Lib.B1</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altLang="ja-JP" sz="900" kern="1200" dirty="0">
                          <a:effectLst/>
                          <a:latin typeface="メイリオ" panose="020B0604030504040204" pitchFamily="50" charset="-128"/>
                          <a:ea typeface="メイリオ" panose="020B0604030504040204" pitchFamily="50" charset="-128"/>
                        </a:rPr>
                        <a:t>Foreign law materials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Bldg.#4,B1F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kern="1200" dirty="0">
                          <a:effectLst/>
                          <a:latin typeface="メイリオ" panose="020B0604030504040204" pitchFamily="50" charset="-128"/>
                          <a:ea typeface="メイリオ" panose="020B0604030504040204" pitchFamily="50" charset="-128"/>
                          <a:cs typeface="+mn-cs"/>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47665"/>
                  </a:ext>
                </a:extLst>
              </a:tr>
              <a:tr h="344697">
                <a:tc>
                  <a:txBody>
                    <a:bodyPr/>
                    <a:lstStyle/>
                    <a:p>
                      <a:pPr marL="108000">
                        <a:spcAft>
                          <a:spcPts val="0"/>
                        </a:spcAft>
                      </a:pPr>
                      <a:r>
                        <a:rPr lang="en-US" altLang="ja-JP" sz="900" kern="1200" baseline="0" dirty="0">
                          <a:effectLst/>
                          <a:latin typeface="メイリオ" panose="020B0604030504040204" pitchFamily="50" charset="-128"/>
                          <a:ea typeface="メイリオ" panose="020B0604030504040204" pitchFamily="50" charset="-128"/>
                        </a:rPr>
                        <a:t>Law.Lib.B2</a:t>
                      </a:r>
                      <a:endParaRPr lang="ja-JP" sz="900"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ja-JP" sz="900" kern="1200" dirty="0">
                          <a:effectLst/>
                          <a:latin typeface="メイリオ" panose="020B0604030504040204" pitchFamily="50" charset="-128"/>
                          <a:ea typeface="メイリオ" panose="020B0604030504040204" pitchFamily="50" charset="-128"/>
                        </a:rPr>
                        <a:t>Old classification books/Special collections/Old official gazettes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Bldg.#4,B2F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900" kern="1200" dirty="0">
                          <a:effectLst/>
                          <a:latin typeface="メイリオ" panose="020B0604030504040204" pitchFamily="50" charset="-128"/>
                          <a:ea typeface="メイリオ" panose="020B0604030504040204" pitchFamily="50" charset="-128"/>
                          <a:cs typeface="+mn-cs"/>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463753"/>
                  </a:ext>
                </a:extLst>
              </a:tr>
              <a:tr h="218010">
                <a:tc>
                  <a:txBody>
                    <a:bodyPr/>
                    <a:lstStyle/>
                    <a:p>
                      <a:pPr marL="108000" fontAlgn="base">
                        <a:spcAft>
                          <a:spcPts val="0"/>
                        </a:spcAft>
                      </a:pPr>
                      <a:r>
                        <a:rPr lang="en-US" altLang="ja-JP" sz="900" b="1" u="none" kern="1200" baseline="0" dirty="0" err="1">
                          <a:effectLst/>
                          <a:latin typeface="メイリオ" panose="020B0604030504040204" pitchFamily="50" charset="-128"/>
                          <a:ea typeface="メイリオ" panose="020B0604030504040204" pitchFamily="50" charset="-128"/>
                        </a:rPr>
                        <a:t>Pub.Law.Lib</a:t>
                      </a:r>
                      <a:endParaRPr lang="ja-JP" sz="900" b="1" u="none" kern="100" baseline="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spcAft>
                          <a:spcPts val="0"/>
                        </a:spcAft>
                      </a:pPr>
                      <a:r>
                        <a:rPr lang="en-US" altLang="ja-JP" sz="900" b="1" kern="1200" dirty="0">
                          <a:effectLst/>
                          <a:latin typeface="メイリオ" panose="020B0604030504040204" pitchFamily="50" charset="-128"/>
                          <a:ea typeface="メイリオ" panose="020B0604030504040204" pitchFamily="50" charset="-128"/>
                        </a:rPr>
                        <a:t>Books for </a:t>
                      </a:r>
                      <a:r>
                        <a:rPr lang="en-US" altLang="ja-JP" sz="900" b="1" kern="1200" dirty="0" err="1">
                          <a:effectLst/>
                          <a:latin typeface="メイリオ" panose="020B0604030504040204" pitchFamily="50" charset="-128"/>
                          <a:ea typeface="メイリオ" panose="020B0604030504040204" pitchFamily="50" charset="-128"/>
                        </a:rPr>
                        <a:t>GraSPP</a:t>
                      </a:r>
                      <a:r>
                        <a:rPr lang="en-US" altLang="ja-JP" sz="900" b="1" kern="1200" dirty="0">
                          <a:effectLst/>
                          <a:latin typeface="メイリオ" panose="020B0604030504040204" pitchFamily="50" charset="-128"/>
                          <a:ea typeface="メイリオ" panose="020B0604030504040204" pitchFamily="50" charset="-128"/>
                        </a:rPr>
                        <a:t> students</a:t>
                      </a:r>
                      <a:r>
                        <a:rPr lang="ja-JP" altLang="en-US" sz="900" kern="1200" dirty="0">
                          <a:effectLst/>
                          <a:latin typeface="メイリオ" panose="020B0604030504040204" pitchFamily="50" charset="-128"/>
                          <a:ea typeface="メイリオ" panose="020B0604030504040204" pitchFamily="50" charset="-128"/>
                        </a:rPr>
                        <a:t>：</a:t>
                      </a:r>
                      <a:r>
                        <a:rPr lang="en-US" altLang="ja-JP" sz="900" kern="1200" dirty="0">
                          <a:effectLst/>
                          <a:latin typeface="メイリオ" panose="020B0604030504040204" pitchFamily="50" charset="-128"/>
                          <a:ea typeface="メイリオ" panose="020B0604030504040204" pitchFamily="50" charset="-128"/>
                        </a:rPr>
                        <a:t>L1F</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32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altLang="ja-JP" sz="900" kern="1200" dirty="0">
                          <a:effectLst/>
                          <a:latin typeface="メイリオ" panose="020B0604030504040204" pitchFamily="50" charset="-128"/>
                          <a:ea typeface="メイリオ" panose="020B0604030504040204" pitchFamily="50" charset="-128"/>
                          <a:cs typeface="+mn-cs"/>
                        </a:rPr>
                        <a:t>Stacks</a:t>
                      </a:r>
                      <a:endParaRPr 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7334" marR="77334" marT="38667" marB="38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761996"/>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935431839"/>
              </p:ext>
            </p:extLst>
          </p:nvPr>
        </p:nvGraphicFramePr>
        <p:xfrm>
          <a:off x="2486846" y="2246270"/>
          <a:ext cx="568056" cy="672680"/>
        </p:xfrm>
        <a:graphic>
          <a:graphicData uri="http://schemas.openxmlformats.org/drawingml/2006/table">
            <a:tbl>
              <a:tblPr>
                <a:tableStyleId>{9DCAF9ED-07DC-4A11-8D7F-57B35C25682E}</a:tableStyleId>
              </a:tblPr>
              <a:tblGrid>
                <a:gridCol w="568056">
                  <a:extLst>
                    <a:ext uri="{9D8B030D-6E8A-4147-A177-3AD203B41FA5}">
                      <a16:colId xmlns:a16="http://schemas.microsoft.com/office/drawing/2014/main" val="20000"/>
                    </a:ext>
                  </a:extLst>
                </a:gridCol>
              </a:tblGrid>
              <a:tr h="207138">
                <a:tc>
                  <a:txBody>
                    <a:bodyPr/>
                    <a:lstStyle/>
                    <a:p>
                      <a:pPr algn="ctr"/>
                      <a:r>
                        <a:rPr kumimoji="1" lang="en-US" altLang="ja-JP" sz="900" dirty="0"/>
                        <a:t>T 8.6</a:t>
                      </a:r>
                      <a:endParaRPr kumimoji="1" lang="ja-JP" altLang="en-US" sz="900" dirty="0">
                        <a:latin typeface="+mn-lt"/>
                      </a:endParaRPr>
                    </a:p>
                  </a:txBody>
                  <a:tcPr marL="33231" marR="33231" marT="33231" marB="33231"/>
                </a:tc>
                <a:extLst>
                  <a:ext uri="{0D108BD9-81ED-4DB2-BD59-A6C34878D82A}">
                    <a16:rowId xmlns:a16="http://schemas.microsoft.com/office/drawing/2014/main" val="10000"/>
                  </a:ext>
                </a:extLst>
              </a:tr>
              <a:tr h="207138">
                <a:tc>
                  <a:txBody>
                    <a:bodyPr/>
                    <a:lstStyle/>
                    <a:p>
                      <a:pPr algn="ctr"/>
                      <a:r>
                        <a:rPr kumimoji="1" lang="en-US" altLang="ja-JP" sz="900" dirty="0">
                          <a:latin typeface="+mn-lt"/>
                        </a:rPr>
                        <a:t>V324</a:t>
                      </a:r>
                      <a:endParaRPr kumimoji="1" lang="ja-JP" altLang="en-US" sz="900" dirty="0">
                        <a:latin typeface="+mn-lt"/>
                      </a:endParaRPr>
                    </a:p>
                  </a:txBody>
                  <a:tcPr marL="33231" marR="33231" marT="33231" marB="33231"/>
                </a:tc>
                <a:extLst>
                  <a:ext uri="{0D108BD9-81ED-4DB2-BD59-A6C34878D82A}">
                    <a16:rowId xmlns:a16="http://schemas.microsoft.com/office/drawing/2014/main" val="10001"/>
                  </a:ext>
                </a:extLst>
              </a:tr>
              <a:tr h="258404">
                <a:tc>
                  <a:txBody>
                    <a:bodyPr/>
                    <a:lstStyle/>
                    <a:p>
                      <a:pPr algn="ctr"/>
                      <a:r>
                        <a:rPr kumimoji="1" lang="en-US" altLang="ja-JP" sz="900" dirty="0">
                          <a:latin typeface="+mn-lt"/>
                        </a:rPr>
                        <a:t>C018</a:t>
                      </a:r>
                      <a:endParaRPr kumimoji="1" lang="ja-JP" altLang="en-US" sz="900" dirty="0">
                        <a:latin typeface="+mn-lt"/>
                      </a:endParaRPr>
                    </a:p>
                  </a:txBody>
                  <a:tcPr marL="33231" marR="33231" marT="33231" marB="33231"/>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644710" y="2312125"/>
            <a:ext cx="1872762" cy="234360"/>
          </a:xfrm>
          <a:prstGeom prst="rect">
            <a:avLst/>
          </a:prstGeom>
          <a:noFill/>
        </p:spPr>
        <p:txBody>
          <a:bodyPr wrap="square" lIns="33231" rIns="33231" rtlCol="0" anchor="ctr" anchorCtr="0">
            <a:spAutoFit/>
          </a:bodyPr>
          <a:lstStyle/>
          <a:p>
            <a:pPr algn="ctr" defTabSz="843930">
              <a:defRPr/>
            </a:pPr>
            <a:r>
              <a:rPr lang="en-US" altLang="ja-JP" sz="923" dirty="0">
                <a:solidFill>
                  <a:srgbClr val="000000"/>
                </a:solidFill>
                <a:latin typeface="メイリオ" panose="020B0604030504040204" pitchFamily="50" charset="-128"/>
                <a:ea typeface="メイリオ" panose="020B0604030504040204" pitchFamily="50" charset="-128"/>
              </a:rPr>
              <a:t>【Call No. on the spine label】</a:t>
            </a:r>
            <a:endParaRPr lang="ja-JP" altLang="en-US" sz="923" dirty="0">
              <a:solidFill>
                <a:srgbClr val="000000"/>
              </a:solidFill>
              <a:latin typeface="メイリオ" panose="020B0604030504040204" pitchFamily="50" charset="-128"/>
              <a:ea typeface="メイリオ" panose="020B0604030504040204" pitchFamily="50" charset="-128"/>
            </a:endParaRPr>
          </a:p>
        </p:txBody>
      </p:sp>
      <p:graphicFrame>
        <p:nvGraphicFramePr>
          <p:cNvPr id="48" name="表 47"/>
          <p:cNvGraphicFramePr>
            <a:graphicFrameLocks noGrp="1"/>
          </p:cNvGraphicFramePr>
          <p:nvPr>
            <p:extLst>
              <p:ext uri="{D42A27DB-BD31-4B8C-83A1-F6EECF244321}">
                <p14:modId xmlns:p14="http://schemas.microsoft.com/office/powerpoint/2010/main" val="3102191387"/>
              </p:ext>
            </p:extLst>
          </p:nvPr>
        </p:nvGraphicFramePr>
        <p:xfrm>
          <a:off x="5583115" y="808596"/>
          <a:ext cx="3367454" cy="4579230"/>
        </p:xfrm>
        <a:graphic>
          <a:graphicData uri="http://schemas.openxmlformats.org/drawingml/2006/table">
            <a:tbl>
              <a:tblPr>
                <a:tableStyleId>{ED083AE6-46FA-4A59-8FB0-9F97EB10719F}</a:tableStyleId>
              </a:tblPr>
              <a:tblGrid>
                <a:gridCol w="474786">
                  <a:extLst>
                    <a:ext uri="{9D8B030D-6E8A-4147-A177-3AD203B41FA5}">
                      <a16:colId xmlns:a16="http://schemas.microsoft.com/office/drawing/2014/main" val="20000"/>
                    </a:ext>
                  </a:extLst>
                </a:gridCol>
                <a:gridCol w="2892668">
                  <a:extLst>
                    <a:ext uri="{9D8B030D-6E8A-4147-A177-3AD203B41FA5}">
                      <a16:colId xmlns:a16="http://schemas.microsoft.com/office/drawing/2014/main" val="20001"/>
                    </a:ext>
                  </a:extLst>
                </a:gridCol>
              </a:tblGrid>
              <a:tr h="1056054">
                <a:tc>
                  <a:txBody>
                    <a:bodyPr/>
                    <a:lstStyle/>
                    <a:p>
                      <a:endParaRPr lang="en-US" altLang="ja-JP" sz="1300" dirty="0">
                        <a:solidFill>
                          <a:srgbClr val="0070C0"/>
                        </a:solidFill>
                        <a:latin typeface="メイリオ" panose="020B0604030504040204" pitchFamily="50" charset="-128"/>
                        <a:ea typeface="メイリオ" panose="020B0604030504040204" pitchFamily="50" charset="-128"/>
                      </a:endParaRPr>
                    </a:p>
                    <a:p>
                      <a:r>
                        <a:rPr lang="en-US" altLang="ja-JP" sz="1300" dirty="0">
                          <a:solidFill>
                            <a:srgbClr val="0070C0"/>
                          </a:solidFill>
                          <a:latin typeface="メイリオ" panose="020B0604030504040204" pitchFamily="50" charset="-128"/>
                          <a:ea typeface="メイリオ" panose="020B0604030504040204" pitchFamily="50" charset="-128"/>
                        </a:rPr>
                        <a:t>L6F</a:t>
                      </a:r>
                      <a:endParaRPr kumimoji="1" lang="ja-JP" altLang="en-US" sz="1300" dirty="0"/>
                    </a:p>
                  </a:txBody>
                  <a:tcPr marL="84406" marR="84406" marT="42203" marB="42203"/>
                </a:tc>
                <a:tc>
                  <a:txBody>
                    <a:bodyPr/>
                    <a:lstStyle/>
                    <a:p>
                      <a:pPr marL="1008000" lvl="2" defTabSz="891259" fontAlgn="base">
                        <a:spcBef>
                          <a:spcPts val="200"/>
                        </a:spcBef>
                        <a:spcAft>
                          <a:spcPct val="0"/>
                        </a:spcAft>
                        <a:buNone/>
                      </a:pPr>
                      <a:r>
                        <a:rPr lang="en-US" altLang="zh-TW" sz="900" kern="1200" dirty="0">
                          <a:effectLst/>
                          <a:latin typeface="メイリオ" panose="020B0604030504040204" pitchFamily="50" charset="-128"/>
                          <a:ea typeface="メイリオ" panose="020B0604030504040204" pitchFamily="50" charset="-128"/>
                        </a:rPr>
                        <a:t>Periodicals in Japanese</a:t>
                      </a:r>
                      <a:r>
                        <a:rPr lang="en-US" altLang="ja-JP" sz="900" dirty="0">
                          <a:solidFill>
                            <a:srgbClr val="000000"/>
                          </a:solidFill>
                          <a:latin typeface="メイリオ" panose="020B0604030504040204" pitchFamily="50" charset="-128"/>
                          <a:ea typeface="メイリオ" panose="020B0604030504040204" pitchFamily="50" charset="-128"/>
                        </a:rPr>
                        <a:t>(A-</a:t>
                      </a:r>
                      <a:r>
                        <a:rPr lang="en-US" altLang="ja-JP" sz="900" dirty="0" err="1">
                          <a:solidFill>
                            <a:srgbClr val="000000"/>
                          </a:solidFill>
                          <a:latin typeface="メイリオ" panose="020B0604030504040204" pitchFamily="50" charset="-128"/>
                          <a:ea typeface="メイリオ" panose="020B0604030504040204" pitchFamily="50" charset="-128"/>
                        </a:rPr>
                        <a:t>Tn</a:t>
                      </a:r>
                      <a:r>
                        <a:rPr lang="en-US" altLang="ja-JP" sz="900" dirty="0">
                          <a:solidFill>
                            <a:srgbClr val="000000"/>
                          </a:solidFill>
                          <a:latin typeface="メイリオ" panose="020B0604030504040204" pitchFamily="50" charset="-128"/>
                          <a:ea typeface="メイリオ" panose="020B0604030504040204" pitchFamily="50" charset="-128"/>
                        </a:rPr>
                        <a:t>)</a:t>
                      </a:r>
                    </a:p>
                    <a:p>
                      <a:pPr marL="1008000" lvl="2" defTabSz="891259" fontAlgn="base">
                        <a:spcBef>
                          <a:spcPts val="20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Foreign law materials</a:t>
                      </a:r>
                    </a:p>
                    <a:p>
                      <a:pPr marL="1008000" lvl="2" defTabSz="891259" fontAlgn="base">
                        <a:spcBef>
                          <a:spcPts val="20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Books(</a:t>
                      </a:r>
                      <a:r>
                        <a:rPr lang="en-US" altLang="ja-JP" sz="900" dirty="0">
                          <a:solidFill>
                            <a:schemeClr val="tx1"/>
                          </a:solidFill>
                          <a:latin typeface="メイリオ" panose="020B0604030504040204" pitchFamily="50" charset="-128"/>
                          <a:ea typeface="メイリオ" panose="020B0604030504040204" pitchFamily="50" charset="-128"/>
                        </a:rPr>
                        <a:t>Classifications</a:t>
                      </a:r>
                      <a:r>
                        <a:rPr lang="en-US" altLang="ja-JP" sz="900" dirty="0">
                          <a:solidFill>
                            <a:srgbClr val="000000"/>
                          </a:solidFill>
                          <a:latin typeface="メイリオ" panose="020B0604030504040204" pitchFamily="50" charset="-128"/>
                          <a:ea typeface="メイリオ" panose="020B0604030504040204" pitchFamily="50" charset="-128"/>
                        </a:rPr>
                        <a:t>:W0-W95, Y1-Y2)</a:t>
                      </a:r>
                    </a:p>
                    <a:p>
                      <a:pPr marL="1008000" lvl="2" defTabSz="891259" fontAlgn="base">
                        <a:spcBef>
                          <a:spcPts val="20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Newspaper</a:t>
                      </a:r>
                      <a:r>
                        <a:rPr lang="ja-JP" altLang="en-US" sz="900" dirty="0">
                          <a:solidFill>
                            <a:srgbClr val="000000"/>
                          </a:solidFill>
                          <a:latin typeface="メイリオ" panose="020B0604030504040204" pitchFamily="50" charset="-128"/>
                          <a:ea typeface="メイリオ" panose="020B0604030504040204" pitchFamily="50" charset="-128"/>
                        </a:rPr>
                        <a:t>　</a:t>
                      </a:r>
                      <a:endParaRPr lang="en-US" altLang="ja-JP" sz="900" dirty="0">
                        <a:solidFill>
                          <a:srgbClr val="000000"/>
                        </a:solidFill>
                        <a:latin typeface="メイリオ" panose="020B0604030504040204" pitchFamily="50" charset="-128"/>
                        <a:ea typeface="メイリオ" panose="020B0604030504040204" pitchFamily="50" charset="-128"/>
                      </a:endParaRPr>
                    </a:p>
                    <a:p>
                      <a:pPr marL="1008000" lvl="2" defTabSz="891259" fontAlgn="base">
                        <a:spcBef>
                          <a:spcPts val="200"/>
                        </a:spcBef>
                        <a:spcAft>
                          <a:spcPct val="0"/>
                        </a:spcAft>
                        <a:buNone/>
                      </a:pPr>
                      <a:r>
                        <a:rPr lang="en-US" altLang="ja-JP" sz="900" kern="1200" dirty="0">
                          <a:effectLst/>
                          <a:latin typeface="メイリオ" panose="020B0604030504040204" pitchFamily="50" charset="-128"/>
                          <a:ea typeface="メイリオ" panose="020B0604030504040204" pitchFamily="50" charset="-128"/>
                        </a:rPr>
                        <a:t>Books for LS students</a:t>
                      </a:r>
                      <a:endParaRPr lang="en-US" altLang="ja-JP" sz="900" dirty="0">
                        <a:solidFill>
                          <a:srgbClr val="000000"/>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10000"/>
                  </a:ext>
                </a:extLst>
              </a:tr>
              <a:tr h="634674">
                <a:tc>
                  <a:txBody>
                    <a:bodyPr/>
                    <a:lstStyle/>
                    <a:p>
                      <a:r>
                        <a:rPr lang="en-US" altLang="ja-JP" sz="1300" dirty="0">
                          <a:solidFill>
                            <a:srgbClr val="77933C"/>
                          </a:solidFill>
                          <a:latin typeface="メイリオ" panose="020B0604030504040204" pitchFamily="50" charset="-128"/>
                          <a:ea typeface="メイリオ" panose="020B0604030504040204" pitchFamily="50" charset="-128"/>
                        </a:rPr>
                        <a:t>L5F</a:t>
                      </a:r>
                      <a:endParaRPr kumimoji="1" lang="ja-JP" altLang="en-US" sz="1300" dirty="0"/>
                    </a:p>
                  </a:txBody>
                  <a:tcPr marL="84406" marR="84406" marT="42203" marB="42203" anchor="ctr"/>
                </a:tc>
                <a:tc>
                  <a:txBody>
                    <a:bodyPr/>
                    <a:lstStyle/>
                    <a:p>
                      <a:pPr marL="1008000" lvl="2" defTabSz="891259" fontAlgn="base">
                        <a:spcBef>
                          <a:spcPts val="30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Periodicals in Japanese (To-Z) </a:t>
                      </a:r>
                    </a:p>
                    <a:p>
                      <a:pPr marL="1008000" lvl="2" defTabSz="891259" fontAlgn="base">
                        <a:spcBef>
                          <a:spcPts val="30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Periodicals in foreign languages (1975-)</a:t>
                      </a:r>
                      <a:endParaRPr kumimoji="1" lang="ja-JP" altLang="en-US" sz="900" dirty="0">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10001"/>
                  </a:ext>
                </a:extLst>
              </a:tr>
              <a:tr h="928468">
                <a:tc>
                  <a:txBody>
                    <a:bodyPr/>
                    <a:lstStyle/>
                    <a:p>
                      <a:pPr marL="0" marR="0" indent="0" algn="l" defTabSz="829346" rtl="0" eaLnBrk="1" fontAlgn="auto" latinLnBrk="0" hangingPunct="1">
                        <a:lnSpc>
                          <a:spcPct val="100000"/>
                        </a:lnSpc>
                        <a:spcBef>
                          <a:spcPts val="0"/>
                        </a:spcBef>
                        <a:spcAft>
                          <a:spcPts val="0"/>
                        </a:spcAft>
                        <a:buClrTx/>
                        <a:buSzTx/>
                        <a:buFontTx/>
                        <a:buNone/>
                        <a:tabLst/>
                        <a:defRPr/>
                      </a:pPr>
                      <a:r>
                        <a:rPr lang="en-US" altLang="ja-JP" sz="1300" dirty="0">
                          <a:solidFill>
                            <a:srgbClr val="FFC000"/>
                          </a:solidFill>
                          <a:latin typeface="メイリオ" panose="020B0604030504040204" pitchFamily="50" charset="-128"/>
                          <a:ea typeface="メイリオ" panose="020B0604030504040204" pitchFamily="50" charset="-128"/>
                        </a:rPr>
                        <a:t>L4F</a:t>
                      </a:r>
                      <a:endParaRPr lang="ja-JP" altLang="en-US" sz="1300" dirty="0">
                        <a:solidFill>
                          <a:srgbClr val="FFC000"/>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936000" lvl="2" defTabSz="891259" fontAlgn="base">
                        <a:spcBef>
                          <a:spcPct val="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Books(Stacks) </a:t>
                      </a:r>
                      <a:r>
                        <a:rPr lang="en-US" altLang="ja-JP" sz="900" i="0" u="none" dirty="0" err="1">
                          <a:solidFill>
                            <a:srgbClr val="FF0000"/>
                          </a:solidFill>
                          <a:uFill>
                            <a:solidFill>
                              <a:srgbClr val="FF0000"/>
                            </a:solidFill>
                          </a:uFill>
                          <a:latin typeface="メイリオ" panose="020B0604030504040204" pitchFamily="50" charset="-128"/>
                          <a:ea typeface="メイリオ" panose="020B0604030504040204" pitchFamily="50" charset="-128"/>
                        </a:rPr>
                        <a:t>Classifications</a:t>
                      </a:r>
                      <a:r>
                        <a:rPr lang="en-US" altLang="ja-JP" sz="900" i="0" u="none" dirty="0" err="1">
                          <a:solidFill>
                            <a:schemeClr val="tx1"/>
                          </a:solidFill>
                          <a:uFill>
                            <a:solidFill>
                              <a:srgbClr val="FF0000"/>
                            </a:solidFill>
                          </a:uFill>
                          <a:latin typeface="メイリオ" panose="020B0604030504040204" pitchFamily="50" charset="-128"/>
                          <a:ea typeface="メイリオ" panose="020B0604030504040204" pitchFamily="50" charset="-128"/>
                        </a:rPr>
                        <a:t>:</a:t>
                      </a:r>
                      <a:r>
                        <a:rPr lang="en-US" altLang="ja-JP" sz="900" i="0" u="none" dirty="0" err="1">
                          <a:solidFill>
                            <a:srgbClr val="000000"/>
                          </a:solidFill>
                          <a:uFill>
                            <a:solidFill>
                              <a:srgbClr val="FF0000"/>
                            </a:solidFill>
                          </a:uFill>
                          <a:latin typeface="メイリオ" panose="020B0604030504040204" pitchFamily="50" charset="-128"/>
                          <a:ea typeface="メイリオ" panose="020B0604030504040204" pitchFamily="50" charset="-128"/>
                        </a:rPr>
                        <a:t>Q</a:t>
                      </a:r>
                      <a:r>
                        <a:rPr lang="ja-JP" altLang="en-US" sz="900" i="0" u="none" baseline="0" dirty="0">
                          <a:solidFill>
                            <a:srgbClr val="000000"/>
                          </a:solidFill>
                          <a:uFill>
                            <a:solidFill>
                              <a:srgbClr val="FF0000"/>
                            </a:solidFill>
                          </a:uFill>
                          <a:latin typeface="メイリオ" panose="020B0604030504040204" pitchFamily="50" charset="-128"/>
                          <a:ea typeface="メイリオ" panose="020B0604030504040204" pitchFamily="50" charset="-128"/>
                        </a:rPr>
                        <a:t> </a:t>
                      </a:r>
                      <a:r>
                        <a:rPr lang="en-US" altLang="ja-JP" sz="900" i="0" u="none" dirty="0">
                          <a:solidFill>
                            <a:srgbClr val="000000"/>
                          </a:solidFill>
                          <a:uFill>
                            <a:solidFill>
                              <a:srgbClr val="FF0000"/>
                            </a:solidFill>
                          </a:uFill>
                          <a:latin typeface="メイリオ" panose="020B0604030504040204" pitchFamily="50" charset="-128"/>
                          <a:ea typeface="メイリオ" panose="020B0604030504040204" pitchFamily="50" charset="-128"/>
                        </a:rPr>
                        <a:t>S</a:t>
                      </a:r>
                      <a:r>
                        <a:rPr lang="ja-JP" altLang="en-US" sz="900" i="0" u="none" baseline="0" dirty="0">
                          <a:solidFill>
                            <a:srgbClr val="000000"/>
                          </a:solidFill>
                          <a:uFill>
                            <a:solidFill>
                              <a:srgbClr val="FF0000"/>
                            </a:solidFill>
                          </a:uFill>
                          <a:latin typeface="メイリオ" panose="020B0604030504040204" pitchFamily="50" charset="-128"/>
                          <a:ea typeface="メイリオ" panose="020B0604030504040204" pitchFamily="50" charset="-128"/>
                        </a:rPr>
                        <a:t> </a:t>
                      </a:r>
                      <a:r>
                        <a:rPr lang="en-US" altLang="ja-JP" sz="900" i="0" u="none" dirty="0">
                          <a:solidFill>
                            <a:srgbClr val="000000"/>
                          </a:solidFill>
                          <a:uFill>
                            <a:solidFill>
                              <a:srgbClr val="FF0000"/>
                            </a:solidFill>
                          </a:uFill>
                          <a:latin typeface="メイリオ" panose="020B0604030504040204" pitchFamily="50" charset="-128"/>
                          <a:ea typeface="メイリオ" panose="020B0604030504040204" pitchFamily="50" charset="-128"/>
                        </a:rPr>
                        <a:t>T</a:t>
                      </a:r>
                      <a:r>
                        <a:rPr lang="ja-JP" altLang="en-US" sz="900" i="0" u="none" baseline="0" dirty="0">
                          <a:solidFill>
                            <a:srgbClr val="000000"/>
                          </a:solidFill>
                          <a:uFill>
                            <a:solidFill>
                              <a:srgbClr val="FF0000"/>
                            </a:solidFill>
                          </a:uFill>
                          <a:latin typeface="メイリオ" panose="020B0604030504040204" pitchFamily="50" charset="-128"/>
                          <a:ea typeface="メイリオ" panose="020B0604030504040204" pitchFamily="50" charset="-128"/>
                        </a:rPr>
                        <a:t> </a:t>
                      </a:r>
                      <a:r>
                        <a:rPr lang="en-US" altLang="ja-JP" sz="900" i="0" u="none" dirty="0">
                          <a:solidFill>
                            <a:srgbClr val="000000"/>
                          </a:solidFill>
                          <a:uFill>
                            <a:solidFill>
                              <a:srgbClr val="FF0000"/>
                            </a:solidFill>
                          </a:uFill>
                          <a:latin typeface="メイリオ" panose="020B0604030504040204" pitchFamily="50" charset="-128"/>
                          <a:ea typeface="メイリオ" panose="020B0604030504040204" pitchFamily="50" charset="-128"/>
                        </a:rPr>
                        <a:t>U</a:t>
                      </a:r>
                    </a:p>
                    <a:p>
                      <a:pPr marL="936000" lvl="2" defTabSz="891259" fontAlgn="base">
                        <a:spcBef>
                          <a:spcPct val="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Case reports/Reference materials(Classifications:W96, W98,Y3-Y9)</a:t>
                      </a:r>
                    </a:p>
                    <a:p>
                      <a:pPr marL="936000" lvl="2" defTabSz="891259" fontAlgn="base">
                        <a:spcBef>
                          <a:spcPct val="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Card catalogue </a:t>
                      </a:r>
                    </a:p>
                  </a:txBody>
                  <a:tcPr marL="84406" marR="84406" marT="42203" marB="42203" anchor="ctr"/>
                </a:tc>
                <a:extLst>
                  <a:ext uri="{0D108BD9-81ED-4DB2-BD59-A6C34878D82A}">
                    <a16:rowId xmlns:a16="http://schemas.microsoft.com/office/drawing/2014/main" val="10002"/>
                  </a:ext>
                </a:extLst>
              </a:tr>
              <a:tr h="454791">
                <a:tc>
                  <a:txBody>
                    <a:bodyPr/>
                    <a:lstStyle/>
                    <a:p>
                      <a:pPr marL="0" marR="0" indent="0" algn="l" defTabSz="829346" rtl="0" eaLnBrk="1" fontAlgn="auto" latinLnBrk="0" hangingPunct="1">
                        <a:lnSpc>
                          <a:spcPct val="100000"/>
                        </a:lnSpc>
                        <a:spcBef>
                          <a:spcPts val="0"/>
                        </a:spcBef>
                        <a:spcAft>
                          <a:spcPts val="0"/>
                        </a:spcAft>
                        <a:buClrTx/>
                        <a:buSzTx/>
                        <a:buFontTx/>
                        <a:buNone/>
                        <a:tabLst/>
                        <a:defRPr/>
                      </a:pPr>
                      <a:r>
                        <a:rPr lang="en-US" altLang="ja-JP" sz="1300" dirty="0">
                          <a:solidFill>
                            <a:srgbClr val="E46C0A"/>
                          </a:solidFill>
                          <a:latin typeface="メイリオ" panose="020B0604030504040204" pitchFamily="50" charset="-128"/>
                          <a:ea typeface="メイリオ" panose="020B0604030504040204" pitchFamily="50" charset="-128"/>
                        </a:rPr>
                        <a:t>L3F</a:t>
                      </a:r>
                      <a:endParaRPr lang="ja-JP" altLang="en-US" sz="1300" dirty="0">
                        <a:solidFill>
                          <a:srgbClr val="E46C0A"/>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756000" marR="0" lvl="2" indent="0" algn="l" defTabSz="829346" rtl="0" eaLnBrk="1" fontAlgn="auto" latinLnBrk="0" hangingPunct="1">
                        <a:lnSpc>
                          <a:spcPct val="100000"/>
                        </a:lnSpc>
                        <a:spcBef>
                          <a:spcPts val="0"/>
                        </a:spcBef>
                        <a:spcAft>
                          <a:spcPts val="0"/>
                        </a:spcAft>
                        <a:buClrTx/>
                        <a:buSzTx/>
                        <a:buFontTx/>
                        <a:buNone/>
                        <a:tabLst/>
                        <a:defRPr/>
                      </a:pPr>
                      <a:r>
                        <a:rPr lang="en-US" altLang="ja-JP" sz="900" dirty="0">
                          <a:solidFill>
                            <a:srgbClr val="000000"/>
                          </a:solidFill>
                          <a:latin typeface="メイリオ" panose="020B0604030504040204" pitchFamily="50" charset="-128"/>
                          <a:ea typeface="メイリオ" panose="020B0604030504040204" pitchFamily="50" charset="-128"/>
                        </a:rPr>
                        <a:t>Books(Stacks) </a:t>
                      </a:r>
                      <a:r>
                        <a:rPr lang="en-US" altLang="ja-JP" sz="900" u="none" dirty="0" err="1">
                          <a:solidFill>
                            <a:srgbClr val="FF0000"/>
                          </a:solidFill>
                          <a:latin typeface="メイリオ" panose="020B0604030504040204" pitchFamily="50" charset="-128"/>
                          <a:ea typeface="メイリオ" panose="020B0604030504040204" pitchFamily="50" charset="-128"/>
                        </a:rPr>
                        <a:t>Classifications</a:t>
                      </a:r>
                      <a:r>
                        <a:rPr lang="en-US" altLang="ja-JP" sz="900" u="none" dirty="0" err="1">
                          <a:solidFill>
                            <a:srgbClr val="000000"/>
                          </a:solidFill>
                          <a:latin typeface="メイリオ" panose="020B0604030504040204" pitchFamily="50" charset="-128"/>
                          <a:ea typeface="メイリオ" panose="020B0604030504040204" pitchFamily="50" charset="-128"/>
                        </a:rPr>
                        <a:t>:</a:t>
                      </a:r>
                      <a:r>
                        <a:rPr lang="en-US" altLang="ja-JP" sz="900" u="none" dirty="0" err="1">
                          <a:solidFill>
                            <a:srgbClr val="000000"/>
                          </a:solidFill>
                          <a:effectLst/>
                          <a:latin typeface="メイリオ" panose="020B0604030504040204" pitchFamily="50" charset="-128"/>
                          <a:ea typeface="メイリオ" panose="020B0604030504040204" pitchFamily="50" charset="-128"/>
                        </a:rPr>
                        <a:t>H</a:t>
                      </a:r>
                      <a:r>
                        <a:rPr lang="ja-JP" altLang="en-US" sz="900" u="none" baseline="0" dirty="0">
                          <a:solidFill>
                            <a:srgbClr val="000000"/>
                          </a:solidFill>
                          <a:effectLst/>
                          <a:latin typeface="メイリオ" panose="020B0604030504040204" pitchFamily="50" charset="-128"/>
                          <a:ea typeface="メイリオ" panose="020B0604030504040204" pitchFamily="50" charset="-128"/>
                        </a:rPr>
                        <a:t> </a:t>
                      </a:r>
                      <a:r>
                        <a:rPr lang="en-US" altLang="ja-JP" sz="900" u="none" dirty="0">
                          <a:solidFill>
                            <a:srgbClr val="000000"/>
                          </a:solidFill>
                          <a:effectLst/>
                          <a:latin typeface="メイリオ" panose="020B0604030504040204" pitchFamily="50" charset="-128"/>
                          <a:ea typeface="メイリオ" panose="020B0604030504040204" pitchFamily="50" charset="-128"/>
                        </a:rPr>
                        <a:t>J</a:t>
                      </a:r>
                      <a:r>
                        <a:rPr lang="ja-JP" altLang="en-US" sz="900" u="none" baseline="0" dirty="0">
                          <a:solidFill>
                            <a:srgbClr val="000000"/>
                          </a:solidFill>
                          <a:effectLst/>
                          <a:latin typeface="メイリオ" panose="020B0604030504040204" pitchFamily="50" charset="-128"/>
                          <a:ea typeface="メイリオ" panose="020B0604030504040204" pitchFamily="50" charset="-128"/>
                        </a:rPr>
                        <a:t> </a:t>
                      </a:r>
                      <a:r>
                        <a:rPr lang="en-US" altLang="ja-JP" sz="900" u="none" dirty="0">
                          <a:solidFill>
                            <a:srgbClr val="000000"/>
                          </a:solidFill>
                          <a:effectLst/>
                          <a:latin typeface="メイリオ" panose="020B0604030504040204" pitchFamily="50" charset="-128"/>
                          <a:ea typeface="メイリオ" panose="020B0604030504040204" pitchFamily="50" charset="-128"/>
                        </a:rPr>
                        <a:t>P</a:t>
                      </a:r>
                      <a:r>
                        <a:rPr lang="ja-JP" altLang="en-US" sz="900" u="none" baseline="0" dirty="0">
                          <a:solidFill>
                            <a:srgbClr val="000000"/>
                          </a:solidFill>
                          <a:effectLst/>
                          <a:latin typeface="メイリオ" panose="020B0604030504040204" pitchFamily="50" charset="-128"/>
                          <a:ea typeface="メイリオ" panose="020B0604030504040204" pitchFamily="50" charset="-128"/>
                        </a:rPr>
                        <a:t> </a:t>
                      </a:r>
                      <a:r>
                        <a:rPr lang="en-US" altLang="ja-JP" sz="900" u="none" dirty="0">
                          <a:solidFill>
                            <a:srgbClr val="000000"/>
                          </a:solidFill>
                          <a:effectLst/>
                          <a:latin typeface="メイリオ" panose="020B0604030504040204" pitchFamily="50" charset="-128"/>
                          <a:ea typeface="メイリオ" panose="020B0604030504040204" pitchFamily="50" charset="-128"/>
                        </a:rPr>
                        <a:t>R</a:t>
                      </a:r>
                    </a:p>
                  </a:txBody>
                  <a:tcPr marL="84406" marR="84406" marT="42203" marB="42203" anchor="ctr"/>
                </a:tc>
                <a:extLst>
                  <a:ext uri="{0D108BD9-81ED-4DB2-BD59-A6C34878D82A}">
                    <a16:rowId xmlns:a16="http://schemas.microsoft.com/office/drawing/2014/main" val="10003"/>
                  </a:ext>
                </a:extLst>
              </a:tr>
              <a:tr h="647114">
                <a:tc>
                  <a:txBody>
                    <a:bodyPr/>
                    <a:lstStyle/>
                    <a:p>
                      <a:pPr marL="0" marR="0" indent="0" algn="l" defTabSz="829346" rtl="0" eaLnBrk="1" fontAlgn="auto" latinLnBrk="0" hangingPunct="1">
                        <a:lnSpc>
                          <a:spcPct val="100000"/>
                        </a:lnSpc>
                        <a:spcBef>
                          <a:spcPts val="0"/>
                        </a:spcBef>
                        <a:spcAft>
                          <a:spcPts val="0"/>
                        </a:spcAft>
                        <a:buClrTx/>
                        <a:buSzTx/>
                        <a:buFontTx/>
                        <a:buNone/>
                        <a:tabLst/>
                        <a:defRPr/>
                      </a:pPr>
                      <a:r>
                        <a:rPr lang="en-US" altLang="ja-JP" sz="1300" dirty="0">
                          <a:solidFill>
                            <a:srgbClr val="CC3399"/>
                          </a:solidFill>
                          <a:latin typeface="メイリオ" panose="020B0604030504040204" pitchFamily="50" charset="-128"/>
                          <a:ea typeface="メイリオ" panose="020B0604030504040204" pitchFamily="50" charset="-128"/>
                        </a:rPr>
                        <a:t>L2F</a:t>
                      </a:r>
                      <a:endParaRPr lang="ja-JP" altLang="en-US" sz="1300" dirty="0">
                        <a:solidFill>
                          <a:srgbClr val="CC3399"/>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756000" lvl="2" defTabSz="891259" fontAlgn="base">
                        <a:spcBef>
                          <a:spcPct val="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Books(Stacks) </a:t>
                      </a:r>
                      <a:r>
                        <a:rPr lang="en-US" altLang="ja-JP" sz="900" u="none" dirty="0" err="1">
                          <a:solidFill>
                            <a:srgbClr val="FF0000"/>
                          </a:solidFill>
                          <a:latin typeface="メイリオ" panose="020B0604030504040204" pitchFamily="50" charset="-128"/>
                          <a:ea typeface="メイリオ" panose="020B0604030504040204" pitchFamily="50" charset="-128"/>
                        </a:rPr>
                        <a:t>Classifications</a:t>
                      </a:r>
                      <a:r>
                        <a:rPr lang="en-US" altLang="ja-JP" sz="900" u="none" dirty="0" err="1">
                          <a:solidFill>
                            <a:srgbClr val="000000"/>
                          </a:solidFill>
                          <a:latin typeface="メイリオ" panose="020B0604030504040204" pitchFamily="50" charset="-128"/>
                          <a:ea typeface="メイリオ" panose="020B0604030504040204" pitchFamily="50" charset="-128"/>
                        </a:rPr>
                        <a:t>:D</a:t>
                      </a:r>
                      <a:r>
                        <a:rPr lang="ja-JP" altLang="en-US" sz="900" u="none" baseline="0" dirty="0">
                          <a:solidFill>
                            <a:srgbClr val="000000"/>
                          </a:solidFill>
                          <a:latin typeface="メイリオ" panose="020B0604030504040204" pitchFamily="50" charset="-128"/>
                          <a:ea typeface="メイリオ" panose="020B0604030504040204" pitchFamily="50" charset="-128"/>
                        </a:rPr>
                        <a:t> </a:t>
                      </a:r>
                      <a:r>
                        <a:rPr lang="en-US" altLang="ja-JP" sz="900" u="none" dirty="0">
                          <a:solidFill>
                            <a:srgbClr val="000000"/>
                          </a:solidFill>
                          <a:latin typeface="メイリオ" panose="020B0604030504040204" pitchFamily="50" charset="-128"/>
                          <a:ea typeface="メイリオ" panose="020B0604030504040204" pitchFamily="50" charset="-128"/>
                        </a:rPr>
                        <a:t>E</a:t>
                      </a:r>
                      <a:r>
                        <a:rPr lang="ja-JP" altLang="en-US" sz="900" u="none" baseline="0" dirty="0">
                          <a:solidFill>
                            <a:srgbClr val="000000"/>
                          </a:solidFill>
                          <a:latin typeface="メイリオ" panose="020B0604030504040204" pitchFamily="50" charset="-128"/>
                          <a:ea typeface="メイリオ" panose="020B0604030504040204" pitchFamily="50" charset="-128"/>
                        </a:rPr>
                        <a:t> </a:t>
                      </a:r>
                      <a:r>
                        <a:rPr lang="en-US" altLang="ja-JP" sz="900" u="none" dirty="0">
                          <a:solidFill>
                            <a:srgbClr val="000000"/>
                          </a:solidFill>
                          <a:latin typeface="メイリオ" panose="020B0604030504040204" pitchFamily="50" charset="-128"/>
                          <a:ea typeface="メイリオ" panose="020B0604030504040204" pitchFamily="50" charset="-128"/>
                        </a:rPr>
                        <a:t>K M N</a:t>
                      </a:r>
                      <a:r>
                        <a:rPr lang="en-US" altLang="ja-JP" sz="900" u="none" baseline="0" dirty="0">
                          <a:solidFill>
                            <a:srgbClr val="000000"/>
                          </a:solidFill>
                          <a:latin typeface="メイリオ" panose="020B0604030504040204" pitchFamily="50" charset="-128"/>
                          <a:ea typeface="メイリオ" panose="020B0604030504040204" pitchFamily="50" charset="-128"/>
                        </a:rPr>
                        <a:t> </a:t>
                      </a:r>
                      <a:r>
                        <a:rPr lang="en-US" altLang="ja-JP" sz="900" u="none" dirty="0">
                          <a:solidFill>
                            <a:srgbClr val="000000"/>
                          </a:solidFill>
                          <a:latin typeface="メイリオ" panose="020B0604030504040204" pitchFamily="50" charset="-128"/>
                          <a:ea typeface="メイリオ" panose="020B0604030504040204" pitchFamily="50" charset="-128"/>
                        </a:rPr>
                        <a:t>F</a:t>
                      </a:r>
                      <a:r>
                        <a:rPr lang="en-US" altLang="ja-JP" sz="900" dirty="0">
                          <a:solidFill>
                            <a:srgbClr val="000000"/>
                          </a:solidFill>
                          <a:latin typeface="メイリオ" panose="020B0604030504040204" pitchFamily="50" charset="-128"/>
                          <a:ea typeface="メイリオ" panose="020B0604030504040204" pitchFamily="50" charset="-128"/>
                        </a:rPr>
                        <a:t>(Official gazette)</a:t>
                      </a:r>
                    </a:p>
                    <a:p>
                      <a:pPr marL="756000" lvl="2" defTabSz="891259" fontAlgn="base">
                        <a:spcBef>
                          <a:spcPct val="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Thesis</a:t>
                      </a:r>
                    </a:p>
                    <a:p>
                      <a:pPr marL="756000" lvl="2" defTabSz="891259" fontAlgn="base">
                        <a:spcBef>
                          <a:spcPct val="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Microforms</a:t>
                      </a:r>
                      <a:r>
                        <a:rPr lang="en-US" altLang="ja-JP" sz="900" dirty="0">
                          <a:solidFill>
                            <a:schemeClr val="tx1"/>
                          </a:solidFill>
                          <a:latin typeface="メイリオ" panose="020B0604030504040204" pitchFamily="50" charset="-128"/>
                          <a:ea typeface="メイリオ" panose="020B0604030504040204" pitchFamily="50" charset="-128"/>
                        </a:rPr>
                        <a:t>(</a:t>
                      </a:r>
                      <a:r>
                        <a:rPr lang="en-US" altLang="ja-JP" sz="900" u="none" dirty="0" err="1">
                          <a:solidFill>
                            <a:srgbClr val="FF0000"/>
                          </a:solidFill>
                          <a:latin typeface="メイリオ" panose="020B0604030504040204" pitchFamily="50" charset="-128"/>
                          <a:ea typeface="メイリオ" panose="020B0604030504040204" pitchFamily="50" charset="-128"/>
                        </a:rPr>
                        <a:t>Classifications</a:t>
                      </a:r>
                      <a:r>
                        <a:rPr lang="en-US" altLang="ja-JP" sz="900" u="none" dirty="0" err="1">
                          <a:solidFill>
                            <a:srgbClr val="000000"/>
                          </a:solidFill>
                          <a:latin typeface="メイリオ" panose="020B0604030504040204" pitchFamily="50" charset="-128"/>
                          <a:ea typeface="メイリオ" panose="020B0604030504040204" pitchFamily="50" charset="-128"/>
                        </a:rPr>
                        <a:t>:</a:t>
                      </a:r>
                      <a:r>
                        <a:rPr lang="en-US" altLang="ja-JP" sz="900" u="none" baseline="0" dirty="0" err="1">
                          <a:solidFill>
                            <a:srgbClr val="000000"/>
                          </a:solidFill>
                          <a:latin typeface="メイリオ" panose="020B0604030504040204" pitchFamily="50" charset="-128"/>
                          <a:ea typeface="メイリオ" panose="020B0604030504040204" pitchFamily="50" charset="-128"/>
                        </a:rPr>
                        <a:t>A</a:t>
                      </a:r>
                      <a:r>
                        <a:rPr lang="en-US" altLang="ja-JP" sz="900" baseline="0" dirty="0">
                          <a:solidFill>
                            <a:srgbClr val="000000"/>
                          </a:solidFill>
                          <a:latin typeface="メイリオ" panose="020B0604030504040204" pitchFamily="50" charset="-128"/>
                          <a:ea typeface="メイリオ" panose="020B0604030504040204" pitchFamily="50" charset="-128"/>
                        </a:rPr>
                        <a:t>)</a:t>
                      </a:r>
                      <a:endParaRPr lang="ja-JP" altLang="en-US" sz="900" dirty="0">
                        <a:solidFill>
                          <a:srgbClr val="000000"/>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10004"/>
                  </a:ext>
                </a:extLst>
              </a:tr>
              <a:tr h="858129">
                <a:tc>
                  <a:txBody>
                    <a:bodyPr/>
                    <a:lstStyle/>
                    <a:p>
                      <a:pPr marL="0" marR="0" indent="0" algn="l" defTabSz="829346" rtl="0" eaLnBrk="1" fontAlgn="auto" latinLnBrk="0" hangingPunct="1">
                        <a:lnSpc>
                          <a:spcPct val="100000"/>
                        </a:lnSpc>
                        <a:spcBef>
                          <a:spcPts val="0"/>
                        </a:spcBef>
                        <a:spcAft>
                          <a:spcPts val="0"/>
                        </a:spcAft>
                        <a:buClrTx/>
                        <a:buSzTx/>
                        <a:buFontTx/>
                        <a:buNone/>
                        <a:tabLst/>
                        <a:defRPr/>
                      </a:pPr>
                      <a:r>
                        <a:rPr lang="en-US" altLang="ja-JP" sz="1300" dirty="0">
                          <a:solidFill>
                            <a:srgbClr val="604A7B"/>
                          </a:solidFill>
                          <a:latin typeface="メイリオ" panose="020B0604030504040204" pitchFamily="50" charset="-128"/>
                          <a:ea typeface="メイリオ" panose="020B0604030504040204" pitchFamily="50" charset="-128"/>
                        </a:rPr>
                        <a:t>L1F</a:t>
                      </a:r>
                      <a:endParaRPr lang="ja-JP" altLang="en-US" sz="1300" dirty="0">
                        <a:solidFill>
                          <a:srgbClr val="604A7B"/>
                        </a:solidFill>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1008000" lvl="2" defTabSz="891259" fontAlgn="base">
                        <a:spcBef>
                          <a:spcPts val="30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Books(Stacks) </a:t>
                      </a:r>
                      <a:r>
                        <a:rPr lang="en-US" altLang="ja-JP" sz="900" u="none" dirty="0" err="1">
                          <a:solidFill>
                            <a:srgbClr val="FF0000"/>
                          </a:solidFill>
                          <a:latin typeface="メイリオ" panose="020B0604030504040204" pitchFamily="50" charset="-128"/>
                          <a:ea typeface="メイリオ" panose="020B0604030504040204" pitchFamily="50" charset="-128"/>
                        </a:rPr>
                        <a:t>Classifications</a:t>
                      </a:r>
                      <a:r>
                        <a:rPr lang="en-US" altLang="ja-JP" sz="900" u="none" dirty="0" err="1">
                          <a:solidFill>
                            <a:srgbClr val="000000"/>
                          </a:solidFill>
                          <a:latin typeface="メイリオ" panose="020B0604030504040204" pitchFamily="50" charset="-128"/>
                          <a:ea typeface="メイリオ" panose="020B0604030504040204" pitchFamily="50" charset="-128"/>
                        </a:rPr>
                        <a:t>:F</a:t>
                      </a:r>
                      <a:r>
                        <a:rPr lang="en-US" altLang="ja-JP" sz="900" u="none" dirty="0">
                          <a:solidFill>
                            <a:srgbClr val="000000"/>
                          </a:solidFill>
                          <a:latin typeface="メイリオ" panose="020B0604030504040204" pitchFamily="50" charset="-128"/>
                          <a:ea typeface="メイリオ" panose="020B0604030504040204" pitchFamily="50" charset="-128"/>
                        </a:rPr>
                        <a:t> G</a:t>
                      </a:r>
                    </a:p>
                    <a:p>
                      <a:pPr marL="1008000" lvl="2" defTabSz="891259" fontAlgn="base">
                        <a:spcBef>
                          <a:spcPts val="30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Periodicals in foreign languages(-1974)</a:t>
                      </a:r>
                    </a:p>
                    <a:p>
                      <a:pPr marL="1008000" lvl="2" defTabSz="891259" fontAlgn="base">
                        <a:spcBef>
                          <a:spcPts val="300"/>
                        </a:spcBef>
                        <a:spcAft>
                          <a:spcPct val="0"/>
                        </a:spcAft>
                        <a:buNone/>
                      </a:pPr>
                      <a:r>
                        <a:rPr lang="en-US" altLang="ja-JP" sz="900" dirty="0">
                          <a:solidFill>
                            <a:srgbClr val="000000"/>
                          </a:solidFill>
                          <a:latin typeface="メイリオ" panose="020B0604030504040204" pitchFamily="50" charset="-128"/>
                          <a:ea typeface="メイリオ" panose="020B0604030504040204" pitchFamily="50" charset="-128"/>
                        </a:rPr>
                        <a:t>Books for </a:t>
                      </a:r>
                      <a:r>
                        <a:rPr lang="en-US" altLang="ja-JP" sz="900" dirty="0" err="1">
                          <a:solidFill>
                            <a:srgbClr val="000000"/>
                          </a:solidFill>
                          <a:latin typeface="メイリオ" panose="020B0604030504040204" pitchFamily="50" charset="-128"/>
                          <a:ea typeface="メイリオ" panose="020B0604030504040204" pitchFamily="50" charset="-128"/>
                        </a:rPr>
                        <a:t>GraSPP</a:t>
                      </a:r>
                      <a:r>
                        <a:rPr lang="en-US" altLang="ja-JP" sz="900" dirty="0">
                          <a:solidFill>
                            <a:srgbClr val="000000"/>
                          </a:solidFill>
                          <a:latin typeface="メイリオ" panose="020B0604030504040204" pitchFamily="50" charset="-128"/>
                          <a:ea typeface="メイリオ" panose="020B0604030504040204" pitchFamily="50" charset="-128"/>
                        </a:rPr>
                        <a:t> students</a:t>
                      </a:r>
                      <a:endParaRPr lang="ja-JP" altLang="en-US" sz="900" dirty="0">
                        <a:solidFill>
                          <a:srgbClr val="000000"/>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10005"/>
                  </a:ext>
                </a:extLst>
              </a:tr>
            </a:tbl>
          </a:graphicData>
        </a:graphic>
      </p:graphicFrame>
      <p:graphicFrame>
        <p:nvGraphicFramePr>
          <p:cNvPr id="50" name="表 49"/>
          <p:cNvGraphicFramePr>
            <a:graphicFrameLocks noGrp="1"/>
          </p:cNvGraphicFramePr>
          <p:nvPr>
            <p:extLst>
              <p:ext uri="{D42A27DB-BD31-4B8C-83A1-F6EECF244321}">
                <p14:modId xmlns:p14="http://schemas.microsoft.com/office/powerpoint/2010/main" val="4156017016"/>
              </p:ext>
            </p:extLst>
          </p:nvPr>
        </p:nvGraphicFramePr>
        <p:xfrm>
          <a:off x="5583115" y="5415765"/>
          <a:ext cx="3358662" cy="1268437"/>
        </p:xfrm>
        <a:graphic>
          <a:graphicData uri="http://schemas.openxmlformats.org/drawingml/2006/table">
            <a:tbl>
              <a:tblPr>
                <a:tableStyleId>{ED083AE6-46FA-4A59-8FB0-9F97EB10719F}</a:tableStyleId>
              </a:tblPr>
              <a:tblGrid>
                <a:gridCol w="905608">
                  <a:extLst>
                    <a:ext uri="{9D8B030D-6E8A-4147-A177-3AD203B41FA5}">
                      <a16:colId xmlns:a16="http://schemas.microsoft.com/office/drawing/2014/main" val="20000"/>
                    </a:ext>
                  </a:extLst>
                </a:gridCol>
                <a:gridCol w="2453054">
                  <a:extLst>
                    <a:ext uri="{9D8B030D-6E8A-4147-A177-3AD203B41FA5}">
                      <a16:colId xmlns:a16="http://schemas.microsoft.com/office/drawing/2014/main" val="20001"/>
                    </a:ext>
                  </a:extLst>
                </a:gridCol>
              </a:tblGrid>
              <a:tr h="478302">
                <a:tc>
                  <a:txBody>
                    <a:bodyPr/>
                    <a:lstStyle/>
                    <a:p>
                      <a:r>
                        <a:rPr lang="en-US" altLang="ja-JP" sz="1300" dirty="0">
                          <a:solidFill>
                            <a:srgbClr val="00B0F0"/>
                          </a:solidFill>
                          <a:latin typeface="メイリオ" panose="020B0604030504040204" pitchFamily="50" charset="-128"/>
                          <a:ea typeface="メイリオ" panose="020B0604030504040204" pitchFamily="50" charset="-128"/>
                        </a:rPr>
                        <a:t>Bldg.#4,</a:t>
                      </a:r>
                    </a:p>
                    <a:p>
                      <a:r>
                        <a:rPr lang="en-US" altLang="ja-JP" sz="1300" dirty="0">
                          <a:solidFill>
                            <a:srgbClr val="00B0F0"/>
                          </a:solidFill>
                          <a:latin typeface="メイリオ" panose="020B0604030504040204" pitchFamily="50" charset="-128"/>
                          <a:ea typeface="メイリオ" panose="020B0604030504040204" pitchFamily="50" charset="-128"/>
                        </a:rPr>
                        <a:t>B1F.</a:t>
                      </a:r>
                      <a:endParaRPr kumimoji="1" lang="ja-JP" altLang="en-US" sz="1300" dirty="0"/>
                    </a:p>
                  </a:txBody>
                  <a:tcPr marL="84406" marR="84406" marT="42203" marB="42203" anchor="ctr"/>
                </a:tc>
                <a:tc>
                  <a:txBody>
                    <a:bodyPr/>
                    <a:lstStyle/>
                    <a:p>
                      <a:pPr lvl="2"/>
                      <a:r>
                        <a:rPr kumimoji="1" lang="en-US" altLang="ja-JP" sz="900" dirty="0">
                          <a:latin typeface="メイリオ" panose="020B0604030504040204" pitchFamily="50" charset="-128"/>
                          <a:ea typeface="メイリオ" panose="020B0604030504040204" pitchFamily="50" charset="-128"/>
                        </a:rPr>
                        <a:t>Part of foreign law materials</a:t>
                      </a:r>
                      <a:endParaRPr kumimoji="1" lang="ja-JP" altLang="en-US" sz="900" dirty="0">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10000"/>
                  </a:ext>
                </a:extLst>
              </a:tr>
              <a:tr h="787791">
                <a:tc>
                  <a:txBody>
                    <a:bodyPr/>
                    <a:lstStyle/>
                    <a:p>
                      <a:r>
                        <a:rPr lang="en-US" altLang="ja-JP" sz="1300" dirty="0">
                          <a:solidFill>
                            <a:srgbClr val="00B0F0"/>
                          </a:solidFill>
                          <a:latin typeface="メイリオ" panose="020B0604030504040204" pitchFamily="50" charset="-128"/>
                          <a:ea typeface="メイリオ" panose="020B0604030504040204" pitchFamily="50" charset="-128"/>
                        </a:rPr>
                        <a:t>Bldg.#4,</a:t>
                      </a:r>
                    </a:p>
                    <a:p>
                      <a:r>
                        <a:rPr lang="en-US" altLang="ja-JP" sz="1300" dirty="0">
                          <a:solidFill>
                            <a:srgbClr val="00B0F0"/>
                          </a:solidFill>
                          <a:latin typeface="メイリオ" panose="020B0604030504040204" pitchFamily="50" charset="-128"/>
                          <a:ea typeface="メイリオ" panose="020B0604030504040204" pitchFamily="50" charset="-128"/>
                        </a:rPr>
                        <a:t>B2F</a:t>
                      </a:r>
                      <a:endParaRPr kumimoji="1" lang="ja-JP" altLang="en-US" sz="1300" dirty="0"/>
                    </a:p>
                  </a:txBody>
                  <a:tcPr marL="84406" marR="84406" marT="42203" marB="42203" anchor="ctr"/>
                </a:tc>
                <a:tc>
                  <a:txBody>
                    <a:bodyPr/>
                    <a:lstStyle/>
                    <a:p>
                      <a:pPr lvl="2"/>
                      <a:r>
                        <a:rPr kumimoji="1" lang="en-US" altLang="ja-JP" sz="900" dirty="0">
                          <a:latin typeface="メイリオ" panose="020B0604030504040204" pitchFamily="50" charset="-128"/>
                          <a:ea typeface="メイリオ" panose="020B0604030504040204" pitchFamily="50" charset="-128"/>
                        </a:rPr>
                        <a:t>Old classification books</a:t>
                      </a:r>
                    </a:p>
                    <a:p>
                      <a:pPr lvl="2"/>
                      <a:r>
                        <a:rPr kumimoji="1" lang="en-US" altLang="ja-JP" sz="900" dirty="0">
                          <a:latin typeface="メイリオ" panose="020B0604030504040204" pitchFamily="50" charset="-128"/>
                          <a:ea typeface="メイリオ" panose="020B0604030504040204" pitchFamily="50" charset="-128"/>
                        </a:rPr>
                        <a:t>(Classifications:</a:t>
                      </a:r>
                      <a:r>
                        <a:rPr kumimoji="1" lang="ja-JP" altLang="en-US" sz="900" dirty="0">
                          <a:latin typeface="メイリオ" panose="020B0604030504040204" pitchFamily="50" charset="-128"/>
                          <a:ea typeface="メイリオ" panose="020B0604030504040204" pitchFamily="50" charset="-128"/>
                        </a:rPr>
                        <a:t>甲</a:t>
                      </a: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乙</a:t>
                      </a:r>
                      <a:r>
                        <a:rPr kumimoji="1" lang="en-US" altLang="ja-JP" sz="900" dirty="0">
                          <a:latin typeface="メイリオ" panose="020B0604030504040204" pitchFamily="50" charset="-128"/>
                          <a:ea typeface="メイリオ" panose="020B0604030504040204" pitchFamily="50" charset="-128"/>
                        </a:rPr>
                        <a:t>, I, II, III, IV ,V</a:t>
                      </a:r>
                      <a:r>
                        <a:rPr kumimoji="1" lang="ja-JP" altLang="en-US" sz="900" dirty="0">
                          <a:latin typeface="メイリオ" panose="020B0604030504040204" pitchFamily="50" charset="-128"/>
                          <a:ea typeface="メイリオ" panose="020B0604030504040204" pitchFamily="50" charset="-128"/>
                        </a:rPr>
                        <a:t>）</a:t>
                      </a:r>
                    </a:p>
                    <a:p>
                      <a:pPr lvl="2"/>
                      <a:r>
                        <a:rPr kumimoji="1" lang="en-US" altLang="ja-JP" sz="900" dirty="0">
                          <a:latin typeface="メイリオ" panose="020B0604030504040204" pitchFamily="50" charset="-128"/>
                          <a:ea typeface="メイリオ" panose="020B0604030504040204" pitchFamily="50" charset="-128"/>
                        </a:rPr>
                        <a:t>Special collections</a:t>
                      </a:r>
                    </a:p>
                    <a:p>
                      <a:pPr lvl="2"/>
                      <a:r>
                        <a:rPr kumimoji="1" lang="en-US" altLang="ja-JP" sz="900" dirty="0">
                          <a:latin typeface="メイリオ" panose="020B0604030504040204" pitchFamily="50" charset="-128"/>
                          <a:ea typeface="メイリオ" panose="020B0604030504040204" pitchFamily="50" charset="-128"/>
                        </a:rPr>
                        <a:t>Old official gazettes</a:t>
                      </a:r>
                      <a:endParaRPr kumimoji="1" lang="ja-JP" altLang="en-US" sz="900" dirty="0">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10001"/>
                  </a:ext>
                </a:extLst>
              </a:tr>
            </a:tbl>
          </a:graphicData>
        </a:graphic>
      </p:graphicFrame>
      <p:sp>
        <p:nvSpPr>
          <p:cNvPr id="41" name="テキスト ボックス 40"/>
          <p:cNvSpPr txBox="1"/>
          <p:nvPr/>
        </p:nvSpPr>
        <p:spPr>
          <a:xfrm>
            <a:off x="6092209" y="2069669"/>
            <a:ext cx="950266" cy="234360"/>
          </a:xfrm>
          <a:prstGeom prst="rect">
            <a:avLst/>
          </a:prstGeom>
          <a:noFill/>
          <a:ln w="19050">
            <a:solidFill>
              <a:srgbClr val="003399"/>
            </a:solidFill>
          </a:ln>
        </p:spPr>
        <p:txBody>
          <a:bodyPr wrap="square" lIns="33231" rIns="33231" rtlCol="0" anchor="ctr" anchorCtr="0">
            <a:spAutoFit/>
          </a:bodyPr>
          <a:lstStyle/>
          <a:p>
            <a:pPr algn="ctr" defTabSz="843930">
              <a:defRPr/>
            </a:pPr>
            <a:r>
              <a:rPr lang="en-US" altLang="ja-JP" sz="923" dirty="0" err="1">
                <a:solidFill>
                  <a:srgbClr val="000000"/>
                </a:solidFill>
                <a:latin typeface="メイリオ" panose="020B0604030504040204" pitchFamily="50" charset="-128"/>
                <a:ea typeface="メイリオ" panose="020B0604030504040204" pitchFamily="50" charset="-128"/>
              </a:rPr>
              <a:t>Law.Periodicals</a:t>
            </a:r>
            <a:endParaRPr lang="ja-JP" altLang="en-US" sz="923" dirty="0">
              <a:solidFill>
                <a:srgbClr val="000000"/>
              </a:solidFill>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a:off x="6092209" y="5101442"/>
            <a:ext cx="853713" cy="234360"/>
          </a:xfrm>
          <a:prstGeom prst="rect">
            <a:avLst/>
          </a:prstGeom>
          <a:noFill/>
          <a:ln w="19050">
            <a:solidFill>
              <a:schemeClr val="tx1">
                <a:lumMod val="50000"/>
                <a:lumOff val="50000"/>
              </a:schemeClr>
            </a:solidFill>
          </a:ln>
        </p:spPr>
        <p:txBody>
          <a:bodyPr wrap="square" lIns="0" rIns="33231" rtlCol="0" anchor="ctr" anchorCtr="0">
            <a:spAutoFit/>
          </a:bodyPr>
          <a:lstStyle/>
          <a:p>
            <a:pPr algn="ctr" defTabSz="843930">
              <a:defRPr/>
            </a:pPr>
            <a:r>
              <a:rPr lang="en-US" altLang="ja-JP" sz="923" dirty="0" err="1">
                <a:solidFill>
                  <a:srgbClr val="000000"/>
                </a:solidFill>
                <a:latin typeface="メイリオ" panose="020B0604030504040204" pitchFamily="50" charset="-128"/>
                <a:ea typeface="メイリオ" panose="020B0604030504040204" pitchFamily="50" charset="-128"/>
              </a:rPr>
              <a:t>Pub.Law.Lib</a:t>
            </a:r>
            <a:endParaRPr lang="ja-JP" altLang="ja-JP" sz="923"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5" name="テキスト ボックス 44"/>
          <p:cNvSpPr txBox="1"/>
          <p:nvPr/>
        </p:nvSpPr>
        <p:spPr>
          <a:xfrm>
            <a:off x="6515099" y="5540362"/>
            <a:ext cx="738555" cy="227281"/>
          </a:xfrm>
          <a:prstGeom prst="rect">
            <a:avLst/>
          </a:prstGeom>
          <a:noFill/>
          <a:ln w="19050">
            <a:solidFill>
              <a:srgbClr val="003399"/>
            </a:solidFill>
          </a:ln>
        </p:spPr>
        <p:txBody>
          <a:bodyPr wrap="square" lIns="33231" rIns="33231" rtlCol="0" anchor="ctr" anchorCtr="0">
            <a:noAutofit/>
          </a:bodyPr>
          <a:lstStyle/>
          <a:p>
            <a:pPr defTabSz="843930">
              <a:defRPr/>
            </a:pPr>
            <a:r>
              <a:rPr lang="en-US" altLang="ja-JP" sz="923" dirty="0">
                <a:solidFill>
                  <a:srgbClr val="000000"/>
                </a:solidFill>
                <a:latin typeface="メイリオ" panose="020B0604030504040204" pitchFamily="50" charset="-128"/>
                <a:ea typeface="メイリオ" panose="020B0604030504040204" pitchFamily="50" charset="-128"/>
              </a:rPr>
              <a:t>Law.Lib.B1</a:t>
            </a:r>
          </a:p>
        </p:txBody>
      </p:sp>
      <p:sp>
        <p:nvSpPr>
          <p:cNvPr id="56" name="テキスト ボックス 55"/>
          <p:cNvSpPr txBox="1"/>
          <p:nvPr/>
        </p:nvSpPr>
        <p:spPr>
          <a:xfrm>
            <a:off x="6092209" y="843631"/>
            <a:ext cx="958362" cy="234360"/>
          </a:xfrm>
          <a:prstGeom prst="rect">
            <a:avLst/>
          </a:prstGeom>
          <a:noFill/>
          <a:ln w="19050">
            <a:solidFill>
              <a:srgbClr val="003399"/>
            </a:solidFill>
          </a:ln>
        </p:spPr>
        <p:txBody>
          <a:bodyPr wrap="square" lIns="33231" rIns="33231" rtlCol="0" anchor="ctr" anchorCtr="0">
            <a:spAutoFit/>
          </a:bodyPr>
          <a:lstStyle/>
          <a:p>
            <a:pPr algn="ctr" defTabSz="843930">
              <a:defRPr/>
            </a:pPr>
            <a:r>
              <a:rPr lang="en-US" altLang="ja-JP" sz="923" dirty="0" err="1">
                <a:solidFill>
                  <a:srgbClr val="000000"/>
                </a:solidFill>
                <a:latin typeface="メイリオ" panose="020B0604030504040204" pitchFamily="50" charset="-128"/>
                <a:ea typeface="メイリオ" panose="020B0604030504040204" pitchFamily="50" charset="-128"/>
              </a:rPr>
              <a:t>Law.Periodicals</a:t>
            </a:r>
            <a:endParaRPr lang="ja-JP" altLang="en-US" sz="923" dirty="0">
              <a:solidFill>
                <a:srgbClr val="000000"/>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6092210" y="1097289"/>
            <a:ext cx="808891" cy="234360"/>
          </a:xfrm>
          <a:prstGeom prst="rect">
            <a:avLst/>
          </a:prstGeom>
          <a:noFill/>
          <a:ln w="19050">
            <a:solidFill>
              <a:srgbClr val="FF0000"/>
            </a:solidFill>
          </a:ln>
        </p:spPr>
        <p:txBody>
          <a:bodyPr wrap="square" lIns="33231" rIns="33231" rtlCol="0" anchor="ctr" anchorCtr="0">
            <a:spAutoFit/>
          </a:bodyPr>
          <a:lstStyle/>
          <a:p>
            <a:pPr defTabSz="843930" fontAlgn="base">
              <a:defRPr/>
            </a:pPr>
            <a:r>
              <a:rPr lang="en-US" altLang="ja-JP" sz="923" dirty="0" err="1">
                <a:solidFill>
                  <a:srgbClr val="000000"/>
                </a:solidFill>
                <a:latin typeface="メイリオ" panose="020B0604030504040204" pitchFamily="50" charset="-128"/>
                <a:ea typeface="メイリオ" panose="020B0604030504040204" pitchFamily="50" charset="-128"/>
              </a:rPr>
              <a:t>Law.Foreign</a:t>
            </a:r>
            <a:endParaRPr lang="ja-JP" altLang="ja-JP" sz="923"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4" name="テキスト ボックス 43"/>
          <p:cNvSpPr txBox="1"/>
          <p:nvPr/>
        </p:nvSpPr>
        <p:spPr>
          <a:xfrm>
            <a:off x="6092209" y="1608604"/>
            <a:ext cx="487972" cy="234360"/>
          </a:xfrm>
          <a:prstGeom prst="rect">
            <a:avLst/>
          </a:prstGeom>
          <a:noFill/>
          <a:ln w="19050">
            <a:solidFill>
              <a:srgbClr val="00B050"/>
            </a:solidFill>
          </a:ln>
        </p:spPr>
        <p:txBody>
          <a:bodyPr wrap="square" lIns="0" rIns="0" rtlCol="0" anchor="ctr" anchorCtr="0">
            <a:spAutoFit/>
          </a:bodyPr>
          <a:lstStyle/>
          <a:p>
            <a:pPr algn="ctr" defTabSz="843930">
              <a:defRPr/>
            </a:pPr>
            <a:r>
              <a:rPr lang="en-US" altLang="ja-JP" sz="923" dirty="0">
                <a:solidFill>
                  <a:srgbClr val="000000"/>
                </a:solidFill>
                <a:latin typeface="メイリオ" panose="020B0604030504040204" pitchFamily="50" charset="-128"/>
                <a:ea typeface="メイリオ" panose="020B0604030504040204" pitchFamily="50" charset="-128"/>
              </a:rPr>
              <a:t>Law.LS</a:t>
            </a:r>
            <a:endParaRPr lang="ja-JP" altLang="en-US" sz="923" dirty="0">
              <a:solidFill>
                <a:srgbClr val="000000"/>
              </a:solidFill>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6092209" y="1373614"/>
            <a:ext cx="627750" cy="189411"/>
          </a:xfrm>
          <a:prstGeom prst="rect">
            <a:avLst/>
          </a:prstGeom>
          <a:noFill/>
          <a:ln w="19050">
            <a:solidFill>
              <a:srgbClr val="003399"/>
            </a:solidFill>
          </a:ln>
        </p:spPr>
        <p:txBody>
          <a:bodyPr wrap="square" lIns="33231" tIns="0" rIns="33231" bIns="0" rtlCol="0" anchor="ctr" anchorCtr="0">
            <a:spAutoFit/>
          </a:bodyPr>
          <a:lstStyle/>
          <a:p>
            <a:pPr defTabSz="843930" fontAlgn="base">
              <a:lnSpc>
                <a:spcPts val="1579"/>
              </a:lnSpc>
              <a:defRPr/>
            </a:pPr>
            <a:r>
              <a:rPr lang="en-US" altLang="ja-JP" sz="923" dirty="0" err="1">
                <a:solidFill>
                  <a:srgbClr val="000000"/>
                </a:solidFill>
                <a:latin typeface="メイリオ" panose="020B0604030504040204" pitchFamily="50" charset="-128"/>
                <a:ea typeface="メイリオ" panose="020B0604030504040204" pitchFamily="50" charset="-128"/>
              </a:rPr>
              <a:t>Law.Lib</a:t>
            </a:r>
            <a:endParaRPr lang="ja-JP" altLang="ja-JP" sz="923"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2" name="テキスト ボックス 41"/>
          <p:cNvSpPr txBox="1"/>
          <p:nvPr/>
        </p:nvSpPr>
        <p:spPr>
          <a:xfrm>
            <a:off x="6092209" y="2827474"/>
            <a:ext cx="853714" cy="376385"/>
          </a:xfrm>
          <a:prstGeom prst="rect">
            <a:avLst/>
          </a:prstGeom>
          <a:noFill/>
          <a:ln w="19050">
            <a:solidFill>
              <a:srgbClr val="FF0000"/>
            </a:solidFill>
          </a:ln>
        </p:spPr>
        <p:txBody>
          <a:bodyPr wrap="square" lIns="33231" rIns="33231" rtlCol="0" anchor="ctr" anchorCtr="0">
            <a:spAutoFit/>
          </a:bodyPr>
          <a:lstStyle/>
          <a:p>
            <a:pPr algn="ctr" defTabSz="843930">
              <a:defRPr/>
            </a:pPr>
            <a:r>
              <a:rPr lang="en-US" altLang="ja-JP" sz="923" dirty="0" err="1">
                <a:solidFill>
                  <a:srgbClr val="000000"/>
                </a:solidFill>
                <a:latin typeface="メイリオ" panose="020B0604030504040204" pitchFamily="50" charset="-128"/>
                <a:ea typeface="メイリオ" panose="020B0604030504040204" pitchFamily="50" charset="-128"/>
              </a:rPr>
              <a:t>Law.Case</a:t>
            </a:r>
            <a:r>
              <a:rPr lang="en-US" altLang="ja-JP" sz="923" dirty="0">
                <a:solidFill>
                  <a:srgbClr val="000000"/>
                </a:solidFill>
                <a:latin typeface="メイリオ" panose="020B0604030504040204" pitchFamily="50" charset="-128"/>
                <a:ea typeface="メイリオ" panose="020B0604030504040204" pitchFamily="50" charset="-128"/>
              </a:rPr>
              <a:t>/Ref</a:t>
            </a:r>
          </a:p>
        </p:txBody>
      </p:sp>
      <p:graphicFrame>
        <p:nvGraphicFramePr>
          <p:cNvPr id="10" name="表 9"/>
          <p:cNvGraphicFramePr>
            <a:graphicFrameLocks noGrp="1"/>
          </p:cNvGraphicFramePr>
          <p:nvPr>
            <p:extLst>
              <p:ext uri="{D42A27DB-BD31-4B8C-83A1-F6EECF244321}">
                <p14:modId xmlns:p14="http://schemas.microsoft.com/office/powerpoint/2010/main" val="172698234"/>
              </p:ext>
            </p:extLst>
          </p:nvPr>
        </p:nvGraphicFramePr>
        <p:xfrm>
          <a:off x="290146" y="6100975"/>
          <a:ext cx="5094413" cy="458768"/>
        </p:xfrm>
        <a:graphic>
          <a:graphicData uri="http://schemas.openxmlformats.org/drawingml/2006/table">
            <a:tbl>
              <a:tblPr firstRow="1">
                <a:tableStyleId>{ED083AE6-46FA-4A59-8FB0-9F97EB10719F}</a:tableStyleId>
              </a:tblPr>
              <a:tblGrid>
                <a:gridCol w="318401">
                  <a:extLst>
                    <a:ext uri="{9D8B030D-6E8A-4147-A177-3AD203B41FA5}">
                      <a16:colId xmlns:a16="http://schemas.microsoft.com/office/drawing/2014/main" val="20000"/>
                    </a:ext>
                  </a:extLst>
                </a:gridCol>
                <a:gridCol w="318401">
                  <a:extLst>
                    <a:ext uri="{9D8B030D-6E8A-4147-A177-3AD203B41FA5}">
                      <a16:colId xmlns:a16="http://schemas.microsoft.com/office/drawing/2014/main" val="20001"/>
                    </a:ext>
                  </a:extLst>
                </a:gridCol>
                <a:gridCol w="318401">
                  <a:extLst>
                    <a:ext uri="{9D8B030D-6E8A-4147-A177-3AD203B41FA5}">
                      <a16:colId xmlns:a16="http://schemas.microsoft.com/office/drawing/2014/main" val="20002"/>
                    </a:ext>
                  </a:extLst>
                </a:gridCol>
                <a:gridCol w="363644">
                  <a:extLst>
                    <a:ext uri="{9D8B030D-6E8A-4147-A177-3AD203B41FA5}">
                      <a16:colId xmlns:a16="http://schemas.microsoft.com/office/drawing/2014/main" val="20003"/>
                    </a:ext>
                  </a:extLst>
                </a:gridCol>
                <a:gridCol w="307731">
                  <a:extLst>
                    <a:ext uri="{9D8B030D-6E8A-4147-A177-3AD203B41FA5}">
                      <a16:colId xmlns:a16="http://schemas.microsoft.com/office/drawing/2014/main" val="20004"/>
                    </a:ext>
                  </a:extLst>
                </a:gridCol>
                <a:gridCol w="325315">
                  <a:extLst>
                    <a:ext uri="{9D8B030D-6E8A-4147-A177-3AD203B41FA5}">
                      <a16:colId xmlns:a16="http://schemas.microsoft.com/office/drawing/2014/main" val="20005"/>
                    </a:ext>
                  </a:extLst>
                </a:gridCol>
                <a:gridCol w="316523">
                  <a:extLst>
                    <a:ext uri="{9D8B030D-6E8A-4147-A177-3AD203B41FA5}">
                      <a16:colId xmlns:a16="http://schemas.microsoft.com/office/drawing/2014/main" val="20006"/>
                    </a:ext>
                  </a:extLst>
                </a:gridCol>
                <a:gridCol w="298938">
                  <a:extLst>
                    <a:ext uri="{9D8B030D-6E8A-4147-A177-3AD203B41FA5}">
                      <a16:colId xmlns:a16="http://schemas.microsoft.com/office/drawing/2014/main" val="20007"/>
                    </a:ext>
                  </a:extLst>
                </a:gridCol>
                <a:gridCol w="298252">
                  <a:extLst>
                    <a:ext uri="{9D8B030D-6E8A-4147-A177-3AD203B41FA5}">
                      <a16:colId xmlns:a16="http://schemas.microsoft.com/office/drawing/2014/main" val="20008"/>
                    </a:ext>
                  </a:extLst>
                </a:gridCol>
                <a:gridCol w="318401">
                  <a:extLst>
                    <a:ext uri="{9D8B030D-6E8A-4147-A177-3AD203B41FA5}">
                      <a16:colId xmlns:a16="http://schemas.microsoft.com/office/drawing/2014/main" val="20009"/>
                    </a:ext>
                  </a:extLst>
                </a:gridCol>
                <a:gridCol w="318401">
                  <a:extLst>
                    <a:ext uri="{9D8B030D-6E8A-4147-A177-3AD203B41FA5}">
                      <a16:colId xmlns:a16="http://schemas.microsoft.com/office/drawing/2014/main" val="20010"/>
                    </a:ext>
                  </a:extLst>
                </a:gridCol>
                <a:gridCol w="318401">
                  <a:extLst>
                    <a:ext uri="{9D8B030D-6E8A-4147-A177-3AD203B41FA5}">
                      <a16:colId xmlns:a16="http://schemas.microsoft.com/office/drawing/2014/main" val="20011"/>
                    </a:ext>
                  </a:extLst>
                </a:gridCol>
                <a:gridCol w="318401">
                  <a:extLst>
                    <a:ext uri="{9D8B030D-6E8A-4147-A177-3AD203B41FA5}">
                      <a16:colId xmlns:a16="http://schemas.microsoft.com/office/drawing/2014/main" val="20012"/>
                    </a:ext>
                  </a:extLst>
                </a:gridCol>
                <a:gridCol w="318401">
                  <a:extLst>
                    <a:ext uri="{9D8B030D-6E8A-4147-A177-3AD203B41FA5}">
                      <a16:colId xmlns:a16="http://schemas.microsoft.com/office/drawing/2014/main" val="20013"/>
                    </a:ext>
                  </a:extLst>
                </a:gridCol>
                <a:gridCol w="318401">
                  <a:extLst>
                    <a:ext uri="{9D8B030D-6E8A-4147-A177-3AD203B41FA5}">
                      <a16:colId xmlns:a16="http://schemas.microsoft.com/office/drawing/2014/main" val="20014"/>
                    </a:ext>
                  </a:extLst>
                </a:gridCol>
                <a:gridCol w="318401">
                  <a:extLst>
                    <a:ext uri="{9D8B030D-6E8A-4147-A177-3AD203B41FA5}">
                      <a16:colId xmlns:a16="http://schemas.microsoft.com/office/drawing/2014/main" val="20015"/>
                    </a:ext>
                  </a:extLst>
                </a:gridCol>
              </a:tblGrid>
              <a:tr h="193071">
                <a:tc>
                  <a:txBody>
                    <a:bodyPr/>
                    <a:lstStyle/>
                    <a:p>
                      <a:r>
                        <a:rPr kumimoji="1" lang="en-US" altLang="ja-JP" sz="800" b="0" dirty="0"/>
                        <a:t>A</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D</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E</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F</a:t>
                      </a:r>
                      <a:r>
                        <a:rPr kumimoji="1" lang="ja-JP" altLang="en-US" sz="800" b="0" baseline="0" dirty="0"/>
                        <a:t> </a:t>
                      </a:r>
                      <a:r>
                        <a:rPr kumimoji="1" lang="ja-JP" altLang="en-US" sz="800" dirty="0">
                          <a:latin typeface="メイリオ" panose="020B0604030504040204" pitchFamily="50" charset="-128"/>
                          <a:ea typeface="メイリオ" panose="020B0604030504040204" pitchFamily="50" charset="-128"/>
                        </a:rPr>
                        <a:t>＊</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G</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H</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J</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K</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M</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N</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P</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Q</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R</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S</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t>T</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latin typeface="メイリオ" panose="020B0604030504040204" pitchFamily="50" charset="-128"/>
                          <a:ea typeface="メイリオ" panose="020B0604030504040204" pitchFamily="50" charset="-128"/>
                        </a:rPr>
                        <a:t>U</a:t>
                      </a:r>
                      <a:endParaRPr kumimoji="1" lang="ja-JP" altLang="en-US" sz="800" b="0" dirty="0">
                        <a:latin typeface="メイリオ" panose="020B0604030504040204" pitchFamily="50" charset="-128"/>
                        <a:ea typeface="メイリオ" panose="020B0604030504040204" pitchFamily="50" charset="-128"/>
                      </a:endParaRPr>
                    </a:p>
                  </a:txBody>
                  <a:tcPr marL="33231" marR="33231" marT="33231" marB="3323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5697">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604A7B"/>
                          </a:solidFill>
                          <a:latin typeface="メイリオ" panose="020B0604030504040204" pitchFamily="50" charset="-128"/>
                          <a:ea typeface="メイリオ" panose="020B0604030504040204" pitchFamily="50" charset="-128"/>
                        </a:rPr>
                        <a:t>L1F</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604A7B"/>
                          </a:solidFill>
                          <a:latin typeface="メイリオ" panose="020B0604030504040204" pitchFamily="50" charset="-128"/>
                          <a:ea typeface="メイリオ" panose="020B0604030504040204" pitchFamily="50" charset="-128"/>
                        </a:rPr>
                        <a:t>L1F</a:t>
                      </a:r>
                      <a:endParaRPr kumimoji="1" lang="ja-JP" altLang="en-US" sz="800" dirty="0">
                        <a:solidFill>
                          <a:srgbClr val="604A7B"/>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6600"/>
                          </a:solidFill>
                          <a:latin typeface="メイリオ" panose="020B0604030504040204" pitchFamily="50" charset="-128"/>
                          <a:ea typeface="メイリオ" panose="020B0604030504040204" pitchFamily="50" charset="-128"/>
                        </a:rPr>
                        <a:t>L3F</a:t>
                      </a:r>
                      <a:endParaRPr kumimoji="1" lang="ja-JP" altLang="en-US" sz="800" dirty="0">
                        <a:solidFill>
                          <a:srgbClr val="FF66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6600"/>
                          </a:solidFill>
                          <a:latin typeface="メイリオ" panose="020B0604030504040204" pitchFamily="50" charset="-128"/>
                          <a:ea typeface="メイリオ" panose="020B0604030504040204" pitchFamily="50" charset="-128"/>
                        </a:rPr>
                        <a:t>L3F</a:t>
                      </a:r>
                      <a:endParaRPr kumimoji="1" lang="ja-JP" altLang="en-US" sz="800" dirty="0">
                        <a:solidFill>
                          <a:srgbClr val="FF66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33CC"/>
                          </a:solidFill>
                          <a:latin typeface="メイリオ" panose="020B0604030504040204" pitchFamily="50" charset="-128"/>
                          <a:ea typeface="メイリオ" panose="020B0604030504040204" pitchFamily="50" charset="-128"/>
                        </a:rPr>
                        <a:t>L2F</a:t>
                      </a:r>
                      <a:endParaRPr kumimoji="1" lang="ja-JP" altLang="en-US" sz="800" dirty="0">
                        <a:solidFill>
                          <a:srgbClr val="FF33CC"/>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6600"/>
                          </a:solidFill>
                          <a:latin typeface="メイリオ" panose="020B0604030504040204" pitchFamily="50" charset="-128"/>
                          <a:ea typeface="メイリオ" panose="020B0604030504040204" pitchFamily="50" charset="-128"/>
                        </a:rPr>
                        <a:t>L3F</a:t>
                      </a:r>
                      <a:endParaRPr kumimoji="1" lang="ja-JP" altLang="en-US" sz="800" dirty="0">
                        <a:solidFill>
                          <a:srgbClr val="FF66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C000"/>
                          </a:solidFill>
                          <a:latin typeface="メイリオ" panose="020B0604030504040204" pitchFamily="50" charset="-128"/>
                          <a:ea typeface="メイリオ" panose="020B0604030504040204" pitchFamily="50" charset="-128"/>
                        </a:rPr>
                        <a:t>L4F</a:t>
                      </a:r>
                      <a:endParaRPr kumimoji="1" lang="ja-JP" altLang="en-US" sz="800" dirty="0">
                        <a:solidFill>
                          <a:srgbClr val="FFC0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6600"/>
                          </a:solidFill>
                          <a:latin typeface="メイリオ" panose="020B0604030504040204" pitchFamily="50" charset="-128"/>
                          <a:ea typeface="メイリオ" panose="020B0604030504040204" pitchFamily="50" charset="-128"/>
                        </a:rPr>
                        <a:t>L3F</a:t>
                      </a:r>
                      <a:endParaRPr kumimoji="1" lang="ja-JP" altLang="en-US" sz="800" dirty="0">
                        <a:solidFill>
                          <a:srgbClr val="FF66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C000"/>
                          </a:solidFill>
                          <a:latin typeface="メイリオ" panose="020B0604030504040204" pitchFamily="50" charset="-128"/>
                          <a:ea typeface="メイリオ" panose="020B0604030504040204" pitchFamily="50" charset="-128"/>
                        </a:rPr>
                        <a:t>L4F</a:t>
                      </a:r>
                      <a:endParaRPr kumimoji="1" lang="ja-JP" altLang="en-US" sz="800" dirty="0">
                        <a:solidFill>
                          <a:srgbClr val="FFC0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C000"/>
                          </a:solidFill>
                          <a:latin typeface="メイリオ" panose="020B0604030504040204" pitchFamily="50" charset="-128"/>
                          <a:ea typeface="メイリオ" panose="020B0604030504040204" pitchFamily="50" charset="-128"/>
                        </a:rPr>
                        <a:t>L4F</a:t>
                      </a:r>
                      <a:endParaRPr kumimoji="1" lang="ja-JP" altLang="en-US" sz="800" dirty="0">
                        <a:solidFill>
                          <a:srgbClr val="FFC0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rgbClr val="FFC000"/>
                          </a:solidFill>
                          <a:latin typeface="メイリオ" panose="020B0604030504040204" pitchFamily="50" charset="-128"/>
                          <a:ea typeface="メイリオ" panose="020B0604030504040204" pitchFamily="50" charset="-128"/>
                        </a:rPr>
                        <a:t>L4F</a:t>
                      </a:r>
                      <a:endParaRPr kumimoji="1" lang="ja-JP" altLang="en-US" sz="800" dirty="0">
                        <a:solidFill>
                          <a:srgbClr val="FFC000"/>
                        </a:solidFill>
                        <a:latin typeface="メイリオ" panose="020B0604030504040204" pitchFamily="50" charset="-128"/>
                        <a:ea typeface="メイリオ"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テキスト ボックス 11"/>
          <p:cNvSpPr txBox="1"/>
          <p:nvPr/>
        </p:nvSpPr>
        <p:spPr>
          <a:xfrm>
            <a:off x="571500" y="5863583"/>
            <a:ext cx="5083827" cy="220188"/>
          </a:xfrm>
          <a:prstGeom prst="rect">
            <a:avLst/>
          </a:prstGeom>
          <a:noFill/>
        </p:spPr>
        <p:txBody>
          <a:bodyPr wrap="square" rtlCol="0">
            <a:spAutoFit/>
          </a:bodyPr>
          <a:lstStyle/>
          <a:p>
            <a:pPr defTabSz="843930">
              <a:defRPr/>
            </a:pPr>
            <a:r>
              <a:rPr lang="en-US" altLang="ja-JP" sz="831" dirty="0">
                <a:solidFill>
                  <a:srgbClr val="000000"/>
                </a:solidFill>
                <a:latin typeface="メイリオ" panose="020B0604030504040204" pitchFamily="50" charset="-128"/>
                <a:ea typeface="メイリオ" panose="020B0604030504040204" pitchFamily="50" charset="-128"/>
              </a:rPr>
              <a:t>books are divided into locations according to </a:t>
            </a:r>
            <a:r>
              <a:rPr lang="en-US" altLang="ja-JP" sz="831" dirty="0">
                <a:solidFill>
                  <a:srgbClr val="FF0000"/>
                </a:solidFill>
                <a:latin typeface="メイリオ" panose="020B0604030504040204" pitchFamily="50" charset="-128"/>
                <a:ea typeface="メイリオ" panose="020B0604030504040204" pitchFamily="50" charset="-128"/>
              </a:rPr>
              <a:t>the first alphabet of the classification no..</a:t>
            </a:r>
            <a:endParaRPr lang="ja-JP" altLang="en-US" sz="831" dirty="0">
              <a:solidFill>
                <a:srgbClr val="FF0000"/>
              </a:solidFill>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158261" y="5872370"/>
            <a:ext cx="474785" cy="194967"/>
          </a:xfrm>
          <a:prstGeom prst="rect">
            <a:avLst/>
          </a:prstGeom>
          <a:noFill/>
          <a:ln w="19050">
            <a:solidFill>
              <a:srgbClr val="003399"/>
            </a:solidFill>
          </a:ln>
        </p:spPr>
        <p:txBody>
          <a:bodyPr wrap="square" lIns="33231" tIns="33231" rIns="33231" bIns="33231" rtlCol="0" anchor="ctr" anchorCtr="0">
            <a:spAutoFit/>
          </a:bodyPr>
          <a:lstStyle/>
          <a:p>
            <a:pPr algn="ctr" defTabSz="843930">
              <a:defRPr/>
            </a:pPr>
            <a:r>
              <a:rPr lang="en-US" altLang="ja-JP" sz="831" dirty="0" err="1">
                <a:solidFill>
                  <a:srgbClr val="000000"/>
                </a:solidFill>
                <a:latin typeface="メイリオ" panose="020B0604030504040204" pitchFamily="50" charset="-128"/>
                <a:ea typeface="メイリオ" panose="020B0604030504040204" pitchFamily="50" charset="-128"/>
              </a:rPr>
              <a:t>Law.Lib</a:t>
            </a:r>
            <a:endParaRPr lang="ja-JP" altLang="en-US" sz="831" dirty="0">
              <a:solidFill>
                <a:srgbClr val="00000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475656" y="157954"/>
            <a:ext cx="5934955" cy="369332"/>
          </a:xfrm>
          <a:prstGeom prst="rect">
            <a:avLst/>
          </a:prstGeom>
          <a:noFill/>
        </p:spPr>
        <p:txBody>
          <a:bodyPr wrap="square" rtlCol="0">
            <a:spAutoFit/>
          </a:bodyPr>
          <a:lstStyle/>
          <a:p>
            <a:pPr algn="ctr" defTabSz="843930">
              <a:defRPr/>
            </a:pPr>
            <a:r>
              <a:rPr lang="en-US" altLang="ja-JP" b="1" dirty="0">
                <a:solidFill>
                  <a:srgbClr val="000000"/>
                </a:solidFill>
                <a:latin typeface="Calibri" panose="020F0502020204030204" pitchFamily="34" charset="0"/>
                <a:ea typeface="ＭＳ Ｐゴシック"/>
                <a:cs typeface="Calibri" panose="020F0502020204030204" pitchFamily="34" charset="0"/>
              </a:rPr>
              <a:t>How to Find a Material from </a:t>
            </a:r>
            <a:r>
              <a:rPr lang="en-US" altLang="ja-JP" b="1" dirty="0" err="1">
                <a:solidFill>
                  <a:srgbClr val="000000"/>
                </a:solidFill>
                <a:latin typeface="Calibri" panose="020F0502020204030204" pitchFamily="34" charset="0"/>
                <a:ea typeface="ＭＳ Ｐゴシック"/>
                <a:cs typeface="Calibri" panose="020F0502020204030204" pitchFamily="34" charset="0"/>
              </a:rPr>
              <a:t>UTokyo</a:t>
            </a:r>
            <a:r>
              <a:rPr lang="en-US" altLang="ja-JP" b="1" dirty="0">
                <a:solidFill>
                  <a:srgbClr val="000000"/>
                </a:solidFill>
                <a:latin typeface="Calibri" panose="020F0502020204030204" pitchFamily="34" charset="0"/>
                <a:ea typeface="ＭＳ Ｐゴシック"/>
                <a:cs typeface="Calibri" panose="020F0502020204030204" pitchFamily="34" charset="0"/>
              </a:rPr>
              <a:t> OPAC Search Results</a:t>
            </a:r>
            <a:endParaRPr lang="ja-JP" altLang="en-US" b="1" dirty="0">
              <a:solidFill>
                <a:srgbClr val="000000"/>
              </a:solidFill>
              <a:latin typeface="Calibri" panose="020F0502020204030204" pitchFamily="34" charset="0"/>
              <a:ea typeface="ＭＳ Ｐゴシック"/>
              <a:cs typeface="Calibri" panose="020F0502020204030204" pitchFamily="34" charset="0"/>
            </a:endParaRPr>
          </a:p>
        </p:txBody>
      </p:sp>
      <p:sp>
        <p:nvSpPr>
          <p:cNvPr id="16" name="テキスト ボックス 15"/>
          <p:cNvSpPr txBox="1"/>
          <p:nvPr/>
        </p:nvSpPr>
        <p:spPr>
          <a:xfrm>
            <a:off x="1345224" y="6566204"/>
            <a:ext cx="1934308" cy="220188"/>
          </a:xfrm>
          <a:prstGeom prst="rect">
            <a:avLst/>
          </a:prstGeom>
          <a:noFill/>
        </p:spPr>
        <p:txBody>
          <a:bodyPr wrap="square" rtlCol="0">
            <a:spAutoFit/>
          </a:bodyPr>
          <a:lstStyle/>
          <a:p>
            <a:pPr defTabSz="843930">
              <a:defRPr/>
            </a:pPr>
            <a:r>
              <a:rPr lang="ja-JP" altLang="en-US" sz="831" dirty="0">
                <a:solidFill>
                  <a:srgbClr val="000000"/>
                </a:solidFill>
                <a:latin typeface="メイリオ" panose="020B0604030504040204" pitchFamily="50" charset="-128"/>
                <a:ea typeface="メイリオ" panose="020B0604030504040204" pitchFamily="50" charset="-128"/>
              </a:rPr>
              <a:t>＊</a:t>
            </a:r>
            <a:r>
              <a:rPr lang="en-US" altLang="ja-JP" sz="831" dirty="0">
                <a:solidFill>
                  <a:srgbClr val="000000"/>
                </a:solidFill>
                <a:latin typeface="メイリオ" panose="020B0604030504040204" pitchFamily="50" charset="-128"/>
                <a:ea typeface="メイリオ" panose="020B0604030504040204" pitchFamily="50" charset="-128"/>
              </a:rPr>
              <a:t>Official gazette is located at L2F.</a:t>
            </a:r>
            <a:endParaRPr lang="ja-JP" altLang="en-US" sz="831" dirty="0">
              <a:solidFill>
                <a:srgbClr val="000000"/>
              </a:solidFill>
              <a:latin typeface="メイリオ" panose="020B0604030504040204" pitchFamily="50" charset="-128"/>
              <a:ea typeface="メイリオ" panose="020B0604030504040204" pitchFamily="50" charset="-128"/>
            </a:endParaRPr>
          </a:p>
        </p:txBody>
      </p:sp>
      <p:sp>
        <p:nvSpPr>
          <p:cNvPr id="18" name="正方形/長方形 17"/>
          <p:cNvSpPr/>
          <p:nvPr/>
        </p:nvSpPr>
        <p:spPr bwMode="auto">
          <a:xfrm>
            <a:off x="5716873" y="1414635"/>
            <a:ext cx="323442" cy="363903"/>
          </a:xfrm>
          <a:prstGeom prst="rect">
            <a:avLst/>
          </a:prstGeom>
          <a:solidFill>
            <a:schemeClr val="bg1"/>
          </a:solidFill>
          <a:ln>
            <a:noFill/>
          </a:ln>
          <a:effectLst/>
        </p:spPr>
        <p:txBody>
          <a:bodyPr wrap="none" lIns="90635" tIns="45318" rIns="90635" bIns="45318" rtlCol="0" anchor="ctr"/>
          <a:lstStyle/>
          <a:p>
            <a:pPr algn="ctr" defTabSz="843930">
              <a:spcBef>
                <a:spcPct val="0"/>
              </a:spcBef>
              <a:defRPr/>
            </a:pPr>
            <a:endParaRPr lang="ja-JP" altLang="en-US" sz="1200" dirty="0">
              <a:solidFill>
                <a:srgbClr val="000000"/>
              </a:solidFill>
              <a:latin typeface="メイリオ" pitchFamily="50" charset="-128"/>
              <a:ea typeface="メイリオ" pitchFamily="50" charset="-128"/>
              <a:cs typeface="メイリオ" pitchFamily="50" charset="-128"/>
            </a:endParaRPr>
          </a:p>
        </p:txBody>
      </p:sp>
      <p:pic>
        <p:nvPicPr>
          <p:cNvPr id="66" name="図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0195" y="1322012"/>
            <a:ext cx="310782" cy="31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楕円 24"/>
          <p:cNvSpPr/>
          <p:nvPr/>
        </p:nvSpPr>
        <p:spPr bwMode="auto">
          <a:xfrm>
            <a:off x="2560491" y="2255062"/>
            <a:ext cx="172401" cy="179503"/>
          </a:xfrm>
          <a:prstGeom prst="ellipse">
            <a:avLst/>
          </a:prstGeom>
          <a:noFill/>
          <a:ln w="15875">
            <a:solidFill>
              <a:srgbClr val="FF0000"/>
            </a:solidFill>
          </a:ln>
          <a:effectLst/>
        </p:spPr>
        <p:txBody>
          <a:bodyPr wrap="none" lIns="90635" tIns="45318" rIns="90635" bIns="45318" rtlCol="0" anchor="ctr"/>
          <a:lstStyle/>
          <a:p>
            <a:pPr algn="ctr" defTabSz="843930">
              <a:spcBef>
                <a:spcPct val="0"/>
              </a:spcBef>
              <a:defRPr/>
            </a:pPr>
            <a:endParaRPr lang="ja-JP" altLang="en-US" sz="1200" dirty="0">
              <a:solidFill>
                <a:srgbClr val="000000"/>
              </a:solidFill>
              <a:latin typeface="メイリオ" pitchFamily="50" charset="-128"/>
              <a:ea typeface="メイリオ" pitchFamily="50" charset="-128"/>
              <a:cs typeface="メイリオ" pitchFamily="50" charset="-128"/>
            </a:endParaRPr>
          </a:p>
        </p:txBody>
      </p:sp>
      <p:cxnSp>
        <p:nvCxnSpPr>
          <p:cNvPr id="27" name="直線コネクタ 26"/>
          <p:cNvCxnSpPr>
            <a:stCxn id="25" idx="3"/>
          </p:cNvCxnSpPr>
          <p:nvPr/>
        </p:nvCxnSpPr>
        <p:spPr>
          <a:xfrm flipH="1">
            <a:off x="91161" y="2408278"/>
            <a:ext cx="2494578" cy="52966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1161" y="2937937"/>
            <a:ext cx="0" cy="3264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91162" y="6202602"/>
            <a:ext cx="198985"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四角形吹き出し 4"/>
          <p:cNvSpPr/>
          <p:nvPr/>
        </p:nvSpPr>
        <p:spPr bwMode="auto">
          <a:xfrm>
            <a:off x="3422920" y="2414049"/>
            <a:ext cx="1204547" cy="190195"/>
          </a:xfrm>
          <a:prstGeom prst="wedgeRectCallout">
            <a:avLst>
              <a:gd name="adj1" fmla="val -78041"/>
              <a:gd name="adj2" fmla="val -73020"/>
            </a:avLst>
          </a:prstGeom>
          <a:noFill/>
          <a:ln>
            <a:solidFill>
              <a:schemeClr val="tx1"/>
            </a:solidFill>
          </a:ln>
          <a:effectLst/>
        </p:spPr>
        <p:txBody>
          <a:bodyPr wrap="none" lIns="33231" tIns="33231" rIns="33231" bIns="33231" rtlCol="0" anchor="b"/>
          <a:lstStyle/>
          <a:p>
            <a:pPr algn="ctr" defTabSz="843930">
              <a:spcBef>
                <a:spcPct val="0"/>
              </a:spcBef>
              <a:defRPr/>
            </a:pPr>
            <a:r>
              <a:rPr lang="en-US" altLang="ja-JP" sz="831" dirty="0">
                <a:solidFill>
                  <a:srgbClr val="FF0000"/>
                </a:solidFill>
                <a:latin typeface="メイリオ" pitchFamily="50" charset="-128"/>
                <a:ea typeface="メイリオ" pitchFamily="50" charset="-128"/>
                <a:cs typeface="メイリオ" pitchFamily="50" charset="-128"/>
              </a:rPr>
              <a:t>Classification No.</a:t>
            </a:r>
          </a:p>
        </p:txBody>
      </p:sp>
      <p:sp>
        <p:nvSpPr>
          <p:cNvPr id="21" name="円/楕円 20"/>
          <p:cNvSpPr/>
          <p:nvPr/>
        </p:nvSpPr>
        <p:spPr bwMode="auto">
          <a:xfrm>
            <a:off x="116786" y="1751554"/>
            <a:ext cx="597877" cy="247953"/>
          </a:xfrm>
          <a:prstGeom prst="ellipse">
            <a:avLst/>
          </a:prstGeom>
          <a:noFill/>
          <a:ln w="19050">
            <a:solidFill>
              <a:srgbClr val="FF0000"/>
            </a:solidFill>
          </a:ln>
          <a:effectLst/>
        </p:spPr>
        <p:txBody>
          <a:bodyPr wrap="none" lIns="90635" tIns="45318" rIns="90635" bIns="45318" rtlCol="0" anchor="ctr"/>
          <a:lstStyle/>
          <a:p>
            <a:pPr algn="ctr" defTabSz="843930">
              <a:spcBef>
                <a:spcPct val="0"/>
              </a:spcBef>
              <a:defRPr/>
            </a:pPr>
            <a:endParaRPr lang="ja-JP" altLang="en-US" sz="1200" dirty="0">
              <a:solidFill>
                <a:srgbClr val="000000"/>
              </a:solidFill>
              <a:latin typeface="メイリオ" pitchFamily="50" charset="-128"/>
              <a:ea typeface="メイリオ" pitchFamily="50" charset="-128"/>
              <a:cs typeface="メイリオ" pitchFamily="50" charset="-128"/>
            </a:endParaRPr>
          </a:p>
        </p:txBody>
      </p:sp>
      <p:cxnSp>
        <p:nvCxnSpPr>
          <p:cNvPr id="20" name="直線矢印コネクタ 19"/>
          <p:cNvCxnSpPr/>
          <p:nvPr/>
        </p:nvCxnSpPr>
        <p:spPr>
          <a:xfrm>
            <a:off x="415724" y="2033145"/>
            <a:ext cx="190945" cy="964937"/>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bwMode="auto">
          <a:xfrm>
            <a:off x="765251" y="1751554"/>
            <a:ext cx="1116623" cy="255886"/>
          </a:xfrm>
          <a:prstGeom prst="ellipse">
            <a:avLst/>
          </a:prstGeom>
          <a:noFill/>
          <a:ln w="19050">
            <a:solidFill>
              <a:srgbClr val="FF0000"/>
            </a:solidFill>
          </a:ln>
          <a:effectLst/>
        </p:spPr>
        <p:txBody>
          <a:bodyPr wrap="none" lIns="90635" tIns="45318" rIns="90635" bIns="45318" rtlCol="0" anchor="ctr"/>
          <a:lstStyle/>
          <a:p>
            <a:pPr algn="ctr" defTabSz="843930">
              <a:spcBef>
                <a:spcPct val="0"/>
              </a:spcBef>
              <a:defRPr/>
            </a:pPr>
            <a:endParaRPr lang="ja-JP" altLang="en-US" sz="1200" dirty="0">
              <a:solidFill>
                <a:srgbClr val="000000"/>
              </a:solidFill>
              <a:latin typeface="メイリオ" pitchFamily="50" charset="-128"/>
              <a:ea typeface="メイリオ" pitchFamily="50" charset="-128"/>
              <a:cs typeface="メイリオ" pitchFamily="50" charset="-128"/>
            </a:endParaRPr>
          </a:p>
        </p:txBody>
      </p:sp>
      <p:cxnSp>
        <p:nvCxnSpPr>
          <p:cNvPr id="23" name="直線矢印コネクタ 22"/>
          <p:cNvCxnSpPr>
            <a:stCxn id="71" idx="4"/>
            <a:endCxn id="2" idx="0"/>
          </p:cNvCxnSpPr>
          <p:nvPr/>
        </p:nvCxnSpPr>
        <p:spPr>
          <a:xfrm>
            <a:off x="1323563" y="2007440"/>
            <a:ext cx="1447311" cy="23883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6092209" y="2630914"/>
            <a:ext cx="627750" cy="189411"/>
          </a:xfrm>
          <a:prstGeom prst="rect">
            <a:avLst/>
          </a:prstGeom>
          <a:noFill/>
          <a:ln w="19050">
            <a:solidFill>
              <a:srgbClr val="003399"/>
            </a:solidFill>
          </a:ln>
        </p:spPr>
        <p:txBody>
          <a:bodyPr wrap="square" lIns="33231" tIns="0" rIns="33231" bIns="0" rtlCol="0" anchor="ctr" anchorCtr="0">
            <a:spAutoFit/>
          </a:bodyPr>
          <a:lstStyle/>
          <a:p>
            <a:pPr defTabSz="843930" fontAlgn="base">
              <a:lnSpc>
                <a:spcPts val="1579"/>
              </a:lnSpc>
              <a:defRPr/>
            </a:pPr>
            <a:r>
              <a:rPr lang="en-US" altLang="ja-JP" sz="923" dirty="0" err="1">
                <a:solidFill>
                  <a:srgbClr val="000000"/>
                </a:solidFill>
                <a:latin typeface="メイリオ" panose="020B0604030504040204" pitchFamily="50" charset="-128"/>
                <a:ea typeface="メイリオ" panose="020B0604030504040204" pitchFamily="50" charset="-128"/>
              </a:rPr>
              <a:t>Law.Lib</a:t>
            </a:r>
            <a:endParaRPr lang="ja-JP" altLang="ja-JP" sz="923"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9" name="テキスト ボックス 58"/>
          <p:cNvSpPr txBox="1"/>
          <p:nvPr/>
        </p:nvSpPr>
        <p:spPr>
          <a:xfrm>
            <a:off x="6092209" y="3571691"/>
            <a:ext cx="627750" cy="189411"/>
          </a:xfrm>
          <a:prstGeom prst="rect">
            <a:avLst/>
          </a:prstGeom>
          <a:noFill/>
          <a:ln w="19050">
            <a:solidFill>
              <a:srgbClr val="003399"/>
            </a:solidFill>
          </a:ln>
        </p:spPr>
        <p:txBody>
          <a:bodyPr wrap="square" lIns="33231" tIns="0" rIns="33231" bIns="0" rtlCol="0" anchor="ctr" anchorCtr="0">
            <a:spAutoFit/>
          </a:bodyPr>
          <a:lstStyle/>
          <a:p>
            <a:pPr defTabSz="843930" fontAlgn="base">
              <a:lnSpc>
                <a:spcPts val="1579"/>
              </a:lnSpc>
              <a:defRPr/>
            </a:pPr>
            <a:r>
              <a:rPr lang="en-US" altLang="ja-JP" sz="923" dirty="0" err="1">
                <a:solidFill>
                  <a:srgbClr val="000000"/>
                </a:solidFill>
                <a:latin typeface="メイリオ" panose="020B0604030504040204" pitchFamily="50" charset="-128"/>
                <a:ea typeface="メイリオ" panose="020B0604030504040204" pitchFamily="50" charset="-128"/>
              </a:rPr>
              <a:t>Law.Lib</a:t>
            </a:r>
            <a:endParaRPr lang="ja-JP" altLang="ja-JP" sz="923"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0" name="テキスト ボックス 59"/>
          <p:cNvSpPr txBox="1"/>
          <p:nvPr/>
        </p:nvSpPr>
        <p:spPr>
          <a:xfrm>
            <a:off x="6092209" y="4081645"/>
            <a:ext cx="627750" cy="189411"/>
          </a:xfrm>
          <a:prstGeom prst="rect">
            <a:avLst/>
          </a:prstGeom>
          <a:noFill/>
          <a:ln w="19050">
            <a:solidFill>
              <a:srgbClr val="003399"/>
            </a:solidFill>
          </a:ln>
        </p:spPr>
        <p:txBody>
          <a:bodyPr wrap="square" lIns="33231" tIns="0" rIns="33231" bIns="0" rtlCol="0" anchor="ctr" anchorCtr="0">
            <a:spAutoFit/>
          </a:bodyPr>
          <a:lstStyle/>
          <a:p>
            <a:pPr defTabSz="843930" fontAlgn="base">
              <a:lnSpc>
                <a:spcPts val="1579"/>
              </a:lnSpc>
              <a:defRPr/>
            </a:pPr>
            <a:r>
              <a:rPr lang="en-US" altLang="ja-JP" sz="923" dirty="0" err="1">
                <a:solidFill>
                  <a:srgbClr val="000000"/>
                </a:solidFill>
                <a:latin typeface="メイリオ" panose="020B0604030504040204" pitchFamily="50" charset="-128"/>
                <a:ea typeface="メイリオ" panose="020B0604030504040204" pitchFamily="50" charset="-128"/>
              </a:rPr>
              <a:t>Law.Lib</a:t>
            </a:r>
            <a:endParaRPr lang="ja-JP" altLang="ja-JP" sz="923"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2" name="テキスト ボックス 61"/>
          <p:cNvSpPr txBox="1"/>
          <p:nvPr/>
        </p:nvSpPr>
        <p:spPr>
          <a:xfrm>
            <a:off x="6092209" y="4617976"/>
            <a:ext cx="627750" cy="189411"/>
          </a:xfrm>
          <a:prstGeom prst="rect">
            <a:avLst/>
          </a:prstGeom>
          <a:noFill/>
          <a:ln w="19050">
            <a:solidFill>
              <a:srgbClr val="003399"/>
            </a:solidFill>
          </a:ln>
        </p:spPr>
        <p:txBody>
          <a:bodyPr wrap="square" lIns="33231" tIns="0" rIns="33231" bIns="0" rtlCol="0" anchor="ctr" anchorCtr="0">
            <a:spAutoFit/>
          </a:bodyPr>
          <a:lstStyle/>
          <a:p>
            <a:pPr defTabSz="843930" fontAlgn="base">
              <a:lnSpc>
                <a:spcPts val="1579"/>
              </a:lnSpc>
              <a:defRPr/>
            </a:pPr>
            <a:r>
              <a:rPr lang="en-US" altLang="ja-JP" sz="923" dirty="0" err="1">
                <a:solidFill>
                  <a:srgbClr val="000000"/>
                </a:solidFill>
                <a:latin typeface="メイリオ" panose="020B0604030504040204" pitchFamily="50" charset="-128"/>
                <a:ea typeface="メイリオ" panose="020B0604030504040204" pitchFamily="50" charset="-128"/>
              </a:rPr>
              <a:t>Law.Lib</a:t>
            </a:r>
            <a:endParaRPr lang="ja-JP" altLang="ja-JP" sz="923"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4" name="テキスト ボックス 63"/>
          <p:cNvSpPr txBox="1"/>
          <p:nvPr/>
        </p:nvSpPr>
        <p:spPr>
          <a:xfrm>
            <a:off x="6092209" y="4844930"/>
            <a:ext cx="958362" cy="234360"/>
          </a:xfrm>
          <a:prstGeom prst="rect">
            <a:avLst/>
          </a:prstGeom>
          <a:noFill/>
          <a:ln w="19050">
            <a:solidFill>
              <a:srgbClr val="003399"/>
            </a:solidFill>
          </a:ln>
        </p:spPr>
        <p:txBody>
          <a:bodyPr wrap="square" lIns="33231" rIns="33231" rtlCol="0" anchor="ctr" anchorCtr="0">
            <a:spAutoFit/>
          </a:bodyPr>
          <a:lstStyle/>
          <a:p>
            <a:pPr algn="ctr" defTabSz="843930">
              <a:defRPr/>
            </a:pPr>
            <a:r>
              <a:rPr lang="en-US" altLang="ja-JP" sz="923" dirty="0" err="1">
                <a:solidFill>
                  <a:srgbClr val="000000"/>
                </a:solidFill>
                <a:latin typeface="メイリオ" panose="020B0604030504040204" pitchFamily="50" charset="-128"/>
                <a:ea typeface="メイリオ" panose="020B0604030504040204" pitchFamily="50" charset="-128"/>
              </a:rPr>
              <a:t>Law.Periodicals</a:t>
            </a:r>
            <a:endParaRPr lang="ja-JP" altLang="en-US" sz="923" dirty="0">
              <a:solidFill>
                <a:srgbClr val="000000"/>
              </a:solidFill>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6515099" y="6199135"/>
            <a:ext cx="738555" cy="227281"/>
          </a:xfrm>
          <a:prstGeom prst="rect">
            <a:avLst/>
          </a:prstGeom>
          <a:noFill/>
          <a:ln w="19050">
            <a:solidFill>
              <a:srgbClr val="003399"/>
            </a:solidFill>
          </a:ln>
        </p:spPr>
        <p:txBody>
          <a:bodyPr wrap="square" lIns="33231" rIns="33231" rtlCol="0" anchor="ctr" anchorCtr="0">
            <a:noAutofit/>
          </a:bodyPr>
          <a:lstStyle/>
          <a:p>
            <a:pPr defTabSz="843930">
              <a:defRPr/>
            </a:pPr>
            <a:r>
              <a:rPr lang="en-US" altLang="ja-JP" sz="923" dirty="0">
                <a:solidFill>
                  <a:srgbClr val="000000"/>
                </a:solidFill>
                <a:latin typeface="メイリオ" panose="020B0604030504040204" pitchFamily="50" charset="-128"/>
                <a:ea typeface="メイリオ" panose="020B0604030504040204" pitchFamily="50" charset="-128"/>
              </a:rPr>
              <a:t>Law.Lib.B2</a:t>
            </a:r>
          </a:p>
        </p:txBody>
      </p:sp>
      <p:sp>
        <p:nvSpPr>
          <p:cNvPr id="17" name="四角形吹き出し 16"/>
          <p:cNvSpPr/>
          <p:nvPr/>
        </p:nvSpPr>
        <p:spPr bwMode="auto">
          <a:xfrm>
            <a:off x="4527329" y="1142914"/>
            <a:ext cx="857230" cy="448633"/>
          </a:xfrm>
          <a:prstGeom prst="wedgeRectCallout">
            <a:avLst>
              <a:gd name="adj1" fmla="val 79335"/>
              <a:gd name="adj2" fmla="val -18232"/>
            </a:avLst>
          </a:prstGeom>
          <a:solidFill>
            <a:schemeClr val="bg1"/>
          </a:solidFill>
          <a:ln>
            <a:solidFill>
              <a:schemeClr val="accent4"/>
            </a:solidFill>
          </a:ln>
          <a:effectLst/>
        </p:spPr>
        <p:txBody>
          <a:bodyPr wrap="none" lIns="90635" tIns="45318" rIns="90635" bIns="45318" rtlCol="0" anchor="ctr">
            <a:normAutofit/>
          </a:bodyPr>
          <a:lstStyle/>
          <a:p>
            <a:pPr algn="ctr" defTabSz="843930">
              <a:spcBef>
                <a:spcPct val="0"/>
              </a:spcBef>
              <a:defRPr/>
            </a:pPr>
            <a:r>
              <a:rPr lang="en-US" altLang="ja-JP" sz="831" dirty="0">
                <a:solidFill>
                  <a:srgbClr val="000000"/>
                </a:solidFill>
                <a:latin typeface="メイリオ" pitchFamily="50" charset="-128"/>
                <a:ea typeface="メイリオ" pitchFamily="50" charset="-128"/>
                <a:cs typeface="メイリオ" pitchFamily="50" charset="-128"/>
              </a:rPr>
              <a:t>4</a:t>
            </a:r>
            <a:r>
              <a:rPr lang="en-US" altLang="ja-JP" sz="831" baseline="30000" dirty="0">
                <a:solidFill>
                  <a:srgbClr val="000000"/>
                </a:solidFill>
                <a:latin typeface="メイリオ" pitchFamily="50" charset="-128"/>
                <a:ea typeface="メイリオ" pitchFamily="50" charset="-128"/>
                <a:cs typeface="メイリオ" pitchFamily="50" charset="-128"/>
              </a:rPr>
              <a:t>th</a:t>
            </a:r>
            <a:r>
              <a:rPr lang="en-US" altLang="ja-JP" sz="831" dirty="0">
                <a:solidFill>
                  <a:srgbClr val="000000"/>
                </a:solidFill>
                <a:latin typeface="メイリオ" pitchFamily="50" charset="-128"/>
                <a:ea typeface="メイリオ" pitchFamily="50" charset="-128"/>
                <a:cs typeface="メイリオ" pitchFamily="50" charset="-128"/>
              </a:rPr>
              <a:t> floor</a:t>
            </a:r>
          </a:p>
          <a:p>
            <a:pPr algn="ctr" defTabSz="843930">
              <a:spcBef>
                <a:spcPct val="0"/>
              </a:spcBef>
              <a:defRPr/>
            </a:pPr>
            <a:r>
              <a:rPr lang="en-US" altLang="ja-JP" sz="831" dirty="0">
                <a:solidFill>
                  <a:srgbClr val="000000"/>
                </a:solidFill>
                <a:latin typeface="メイリオ" pitchFamily="50" charset="-128"/>
                <a:ea typeface="メイリオ" pitchFamily="50" charset="-128"/>
                <a:cs typeface="メイリオ" pitchFamily="50" charset="-128"/>
              </a:rPr>
              <a:t> of Bldg.#3</a:t>
            </a:r>
            <a:endParaRPr lang="ja-JP" altLang="en-US" sz="831" dirty="0">
              <a:solidFill>
                <a:srgbClr val="0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907961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539552" y="1835532"/>
            <a:ext cx="7704856" cy="369332"/>
          </a:xfrm>
          <a:prstGeom prst="rect">
            <a:avLst/>
          </a:prstGeom>
          <a:noFill/>
        </p:spPr>
        <p:txBody>
          <a:bodyPr wrap="square" rtlCol="0">
            <a:spAutoFit/>
          </a:bodyPr>
          <a:lstStyle/>
          <a:p>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Database</a:t>
            </a:r>
            <a:endParaRPr kumimoji="1" lang="ja-JP" altLang="en-US" dirty="0">
              <a:latin typeface="Calibri" panose="020F0502020204030204" pitchFamily="34" charset="0"/>
              <a:cs typeface="Calibri" panose="020F0502020204030204" pitchFamily="34" charset="0"/>
            </a:endParaRPr>
          </a:p>
        </p:txBody>
      </p:sp>
      <p:sp>
        <p:nvSpPr>
          <p:cNvPr id="4" name="テキスト ボックス 3"/>
          <p:cNvSpPr txBox="1"/>
          <p:nvPr/>
        </p:nvSpPr>
        <p:spPr>
          <a:xfrm>
            <a:off x="755575" y="2096269"/>
            <a:ext cx="8015445" cy="1815882"/>
          </a:xfrm>
          <a:prstGeom prst="rect">
            <a:avLst/>
          </a:prstGeom>
          <a:noFill/>
        </p:spPr>
        <p:txBody>
          <a:bodyPr wrap="square" rtlCol="0">
            <a:spAutoFit/>
          </a:bodyPr>
          <a:lstStyle/>
          <a:p>
            <a:r>
              <a:rPr kumimoji="1" lang="ja-JP" altLang="en-US" sz="1600" dirty="0">
                <a:latin typeface="Calibri" panose="020F0502020204030204" pitchFamily="34" charset="0"/>
                <a:cs typeface="Calibri" panose="020F0502020204030204" pitchFamily="34" charset="0"/>
              </a:rPr>
              <a:t>・</a:t>
            </a:r>
            <a:r>
              <a:rPr kumimoji="1" lang="en-US" altLang="ja-JP" sz="1600" dirty="0" smtClean="0">
                <a:latin typeface="Calibri" panose="020F0502020204030204" pitchFamily="34" charset="0"/>
                <a:cs typeface="Calibri" panose="020F0502020204030204" pitchFamily="34" charset="0"/>
              </a:rPr>
              <a:t>Database (</a:t>
            </a:r>
            <a:r>
              <a:rPr lang="en-US" altLang="ja-JP" sz="1600" dirty="0" smtClean="0">
                <a:latin typeface="Calibri" panose="020F0502020204030204" pitchFamily="34" charset="0"/>
                <a:cs typeface="Calibri" panose="020F0502020204030204" pitchFamily="34" charset="0"/>
              </a:rPr>
              <a:t>Graduate </a:t>
            </a:r>
            <a:r>
              <a:rPr lang="en-US" altLang="ja-JP" sz="1600" dirty="0">
                <a:latin typeface="Calibri" panose="020F0502020204030204" pitchFamily="34" charset="0"/>
                <a:cs typeface="Calibri" panose="020F0502020204030204" pitchFamily="34" charset="0"/>
              </a:rPr>
              <a:t>Schools for Law and Politics / Faculty of Law </a:t>
            </a:r>
            <a:r>
              <a:rPr lang="en-US" altLang="ja-JP" sz="1600" dirty="0" smtClean="0">
                <a:latin typeface="Calibri" panose="020F0502020204030204" pitchFamily="34" charset="0"/>
                <a:cs typeface="Calibri" panose="020F0502020204030204" pitchFamily="34" charset="0"/>
              </a:rPr>
              <a:t>Library) *Japanese</a:t>
            </a:r>
            <a:endParaRPr lang="en-US" altLang="ja-JP" sz="1600" dirty="0">
              <a:latin typeface="Calibri" panose="020F0502020204030204" pitchFamily="34" charset="0"/>
              <a:cs typeface="Calibri" panose="020F0502020204030204" pitchFamily="34" charset="0"/>
            </a:endParaRPr>
          </a:p>
          <a:p>
            <a:r>
              <a:rPr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hlinkClick r:id="rId3"/>
              </a:rPr>
              <a:t>https://www.lib.j.u-tokyo.ac.jp/database.html</a:t>
            </a:r>
            <a:endParaRPr lang="en-US" altLang="ja-JP" sz="1600" dirty="0">
              <a:latin typeface="Calibri" panose="020F0502020204030204" pitchFamily="34" charset="0"/>
              <a:cs typeface="Calibri" panose="020F0502020204030204" pitchFamily="34" charset="0"/>
            </a:endParaRPr>
          </a:p>
          <a:p>
            <a:r>
              <a:rPr lang="ja-JP" altLang="en-US" sz="1600" dirty="0">
                <a:latin typeface="Calibri" panose="020F0502020204030204" pitchFamily="34" charset="0"/>
                <a:cs typeface="Calibri" panose="020F0502020204030204" pitchFamily="34" charset="0"/>
              </a:rPr>
              <a:t>　← </a:t>
            </a:r>
            <a:r>
              <a:rPr lang="en-US" altLang="ja-JP" sz="1600" dirty="0">
                <a:latin typeface="Calibri" panose="020F0502020204030204" pitchFamily="34" charset="0"/>
                <a:cs typeface="Calibri" panose="020F0502020204030204" pitchFamily="34" charset="0"/>
              </a:rPr>
              <a:t>You can search the databases on law and politics available for the University of </a:t>
            </a:r>
            <a:r>
              <a:rPr lang="en-US" altLang="ja-JP" sz="1600" dirty="0" smtClean="0">
                <a:latin typeface="Calibri" panose="020F0502020204030204" pitchFamily="34" charset="0"/>
                <a:cs typeface="Calibri" panose="020F0502020204030204" pitchFamily="34" charset="0"/>
              </a:rPr>
              <a:t>Tokyo </a:t>
            </a:r>
          </a:p>
          <a:p>
            <a:r>
              <a:rPr lang="en-US" altLang="ja-JP" sz="1600" dirty="0">
                <a:latin typeface="Calibri" panose="020F0502020204030204" pitchFamily="34" charset="0"/>
                <a:cs typeface="Calibri" panose="020F0502020204030204" pitchFamily="34" charset="0"/>
              </a:rPr>
              <a:t> </a:t>
            </a:r>
            <a:r>
              <a:rPr lang="en-US" altLang="ja-JP" sz="1600" dirty="0" smtClean="0">
                <a:latin typeface="Calibri" panose="020F0502020204030204" pitchFamily="34" charset="0"/>
                <a:cs typeface="Calibri" panose="020F0502020204030204" pitchFamily="34" charset="0"/>
              </a:rPr>
              <a:t>       members</a:t>
            </a:r>
            <a:r>
              <a:rPr lang="en-US" altLang="ja-JP" sz="1600" dirty="0">
                <a:latin typeface="Calibri" panose="020F0502020204030204" pitchFamily="34" charset="0"/>
                <a:cs typeface="Calibri" panose="020F0502020204030204" pitchFamily="34" charset="0"/>
              </a:rPr>
              <a:t>.</a:t>
            </a:r>
            <a:r>
              <a:rPr lang="en-US" altLang="ja-JP" sz="800" dirty="0">
                <a:latin typeface="Calibri" panose="020F0502020204030204" pitchFamily="34" charset="0"/>
                <a:cs typeface="Calibri" panose="020F0502020204030204" pitchFamily="34" charset="0"/>
              </a:rPr>
              <a:t> </a:t>
            </a:r>
          </a:p>
          <a:p>
            <a:r>
              <a:rPr lang="ja-JP" altLang="en-US" sz="1600" dirty="0">
                <a:latin typeface="Calibri" panose="020F0502020204030204" pitchFamily="34" charset="0"/>
                <a:cs typeface="Calibri" panose="020F0502020204030204" pitchFamily="34" charset="0"/>
              </a:rPr>
              <a:t>・</a:t>
            </a:r>
            <a:r>
              <a:rPr lang="en-US" altLang="ja-JP" sz="1600" dirty="0">
                <a:latin typeface="Calibri" panose="020F0502020204030204" pitchFamily="34" charset="0"/>
                <a:cs typeface="Calibri" panose="020F0502020204030204" pitchFamily="34" charset="0"/>
              </a:rPr>
              <a:t> University of</a:t>
            </a:r>
            <a:r>
              <a:rPr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rPr>
              <a:t>Tokyo Library System Database</a:t>
            </a:r>
          </a:p>
          <a:p>
            <a:r>
              <a:rPr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hlinkClick r:id="rId4"/>
              </a:rPr>
              <a:t>https://www.lib.u-tokyo.ac.jp/en/library/contents/database</a:t>
            </a:r>
            <a:endParaRPr lang="en-US" altLang="ja-JP" sz="1600" dirty="0">
              <a:latin typeface="Calibri" panose="020F0502020204030204" pitchFamily="34" charset="0"/>
              <a:cs typeface="Calibri" panose="020F0502020204030204" pitchFamily="34" charset="0"/>
            </a:endParaRPr>
          </a:p>
          <a:p>
            <a:r>
              <a:rPr kumimoji="1" lang="ja-JP" altLang="en-US" sz="1600" dirty="0">
                <a:latin typeface="Calibri" panose="020F0502020204030204" pitchFamily="34" charset="0"/>
                <a:cs typeface="Calibri" panose="020F0502020204030204" pitchFamily="34" charset="0"/>
              </a:rPr>
              <a:t>　</a:t>
            </a:r>
            <a:r>
              <a:rPr lang="ja-JP" altLang="en-US" sz="1600" dirty="0">
                <a:latin typeface="Calibri" panose="020F0502020204030204" pitchFamily="34" charset="0"/>
                <a:cs typeface="Calibri" panose="020F0502020204030204" pitchFamily="34" charset="0"/>
              </a:rPr>
              <a:t>←</a:t>
            </a:r>
            <a:r>
              <a:rPr lang="en-US" altLang="ja-JP" sz="1600" dirty="0">
                <a:latin typeface="Calibri" panose="020F0502020204030204" pitchFamily="34" charset="0"/>
                <a:cs typeface="Calibri" panose="020F0502020204030204" pitchFamily="34" charset="0"/>
              </a:rPr>
              <a:t>You can search all the databases available for the University of Tokyo members.</a:t>
            </a:r>
            <a:endParaRPr kumimoji="1" lang="ja-JP" altLang="en-US" sz="1600" dirty="0">
              <a:latin typeface="Calibri" panose="020F0502020204030204" pitchFamily="34" charset="0"/>
              <a:cs typeface="Calibri" panose="020F0502020204030204" pitchFamily="34" charset="0"/>
            </a:endParaRPr>
          </a:p>
        </p:txBody>
      </p:sp>
      <p:sp>
        <p:nvSpPr>
          <p:cNvPr id="6" name="テキスト ボックス 5"/>
          <p:cNvSpPr txBox="1"/>
          <p:nvPr/>
        </p:nvSpPr>
        <p:spPr>
          <a:xfrm>
            <a:off x="539552" y="3861048"/>
            <a:ext cx="7704856" cy="369332"/>
          </a:xfrm>
          <a:prstGeom prst="rect">
            <a:avLst/>
          </a:prstGeom>
          <a:noFill/>
        </p:spPr>
        <p:txBody>
          <a:bodyPr wrap="square" rtlCol="0">
            <a:spAutoFit/>
          </a:bodyPr>
          <a:lstStyle/>
          <a:p>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 E-journals and E-books</a:t>
            </a:r>
            <a:endParaRPr kumimoji="1" lang="ja-JP" altLang="en-US" dirty="0">
              <a:latin typeface="Calibri" panose="020F0502020204030204" pitchFamily="34" charset="0"/>
              <a:cs typeface="Calibri" panose="020F0502020204030204" pitchFamily="34" charset="0"/>
            </a:endParaRPr>
          </a:p>
        </p:txBody>
      </p:sp>
      <p:sp>
        <p:nvSpPr>
          <p:cNvPr id="7" name="テキスト ボックス 6"/>
          <p:cNvSpPr txBox="1"/>
          <p:nvPr/>
        </p:nvSpPr>
        <p:spPr>
          <a:xfrm>
            <a:off x="755576" y="4149080"/>
            <a:ext cx="7704856" cy="1169551"/>
          </a:xfrm>
          <a:prstGeom prst="rect">
            <a:avLst/>
          </a:prstGeom>
          <a:noFill/>
        </p:spPr>
        <p:txBody>
          <a:bodyPr wrap="square" rtlCol="0">
            <a:spAutoFit/>
          </a:bodyPr>
          <a:lstStyle/>
          <a:p>
            <a:r>
              <a:rPr lang="en-US" altLang="ja-JP" sz="1600" dirty="0">
                <a:latin typeface="Calibri" panose="020F0502020204030204" pitchFamily="34" charset="0"/>
                <a:cs typeface="Calibri" panose="020F0502020204030204" pitchFamily="34" charset="0"/>
              </a:rPr>
              <a:t> </a:t>
            </a:r>
            <a:r>
              <a:rPr lang="ja-JP" altLang="en-US" sz="1600" dirty="0">
                <a:latin typeface="Calibri" panose="020F0502020204030204" pitchFamily="34" charset="0"/>
                <a:cs typeface="Calibri" panose="020F0502020204030204" pitchFamily="34" charset="0"/>
              </a:rPr>
              <a:t>・</a:t>
            </a:r>
            <a:r>
              <a:rPr lang="en-US" altLang="ja-JP" sz="1600" dirty="0">
                <a:latin typeface="Calibri" panose="020F0502020204030204" pitchFamily="34" charset="0"/>
                <a:cs typeface="Calibri" panose="020F0502020204030204" pitchFamily="34" charset="0"/>
              </a:rPr>
              <a:t>E-journal &amp; E-book Portal </a:t>
            </a:r>
            <a:endParaRPr kumimoji="1" lang="en-US" altLang="ja-JP" sz="1600" dirty="0">
              <a:latin typeface="Calibri" panose="020F0502020204030204" pitchFamily="34" charset="0"/>
              <a:cs typeface="Calibri" panose="020F0502020204030204" pitchFamily="34" charset="0"/>
            </a:endParaRPr>
          </a:p>
          <a:p>
            <a:r>
              <a:rPr lang="en-US" altLang="ja-JP"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hlinkClick r:id="rId5"/>
              </a:rPr>
              <a:t>https://vs2ga4mq9g.search.serialssolutions.com/?paramdict=en-US</a:t>
            </a:r>
            <a:endParaRPr kumimoji="1" lang="en-US" altLang="ja-JP" sz="1600" dirty="0">
              <a:latin typeface="Calibri" panose="020F0502020204030204" pitchFamily="34" charset="0"/>
              <a:cs typeface="Calibri" panose="020F0502020204030204" pitchFamily="34" charset="0"/>
            </a:endParaRPr>
          </a:p>
          <a:p>
            <a:endParaRPr lang="en-US" altLang="ja-JP" sz="600" dirty="0">
              <a:latin typeface="Calibri" panose="020F0502020204030204" pitchFamily="34" charset="0"/>
              <a:cs typeface="Calibri" panose="020F0502020204030204" pitchFamily="34" charset="0"/>
            </a:endParaRPr>
          </a:p>
          <a:p>
            <a:r>
              <a:rPr lang="en-US" altLang="ja-JP" sz="1600" dirty="0">
                <a:latin typeface="Calibri" panose="020F0502020204030204" pitchFamily="34" charset="0"/>
                <a:cs typeface="Calibri" panose="020F0502020204030204" pitchFamily="34" charset="0"/>
              </a:rPr>
              <a:t> </a:t>
            </a:r>
            <a:r>
              <a:rPr lang="ja-JP" altLang="en-US" sz="1600" dirty="0">
                <a:latin typeface="Calibri" panose="020F0502020204030204" pitchFamily="34" charset="0"/>
                <a:cs typeface="Calibri" panose="020F0502020204030204" pitchFamily="34" charset="0"/>
              </a:rPr>
              <a:t>・</a:t>
            </a:r>
            <a:r>
              <a:rPr lang="en-US" altLang="ja-JP" sz="1600" dirty="0" err="1">
                <a:latin typeface="Calibri" panose="020F0502020204030204" pitchFamily="34" charset="0"/>
                <a:cs typeface="Calibri" panose="020F0502020204030204" pitchFamily="34" charset="0"/>
              </a:rPr>
              <a:t>UTokyo</a:t>
            </a:r>
            <a:r>
              <a:rPr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rPr>
              <a:t>OPAC</a:t>
            </a:r>
          </a:p>
          <a:p>
            <a:r>
              <a:rPr kumimoji="1"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hlinkClick r:id="rId6"/>
              </a:rPr>
              <a:t>https://opac.dl.itc.u-tokyo.ac.jp/opac/opac_search/?lang=1</a:t>
            </a:r>
            <a:endParaRPr kumimoji="1" lang="ja-JP" altLang="en-US" sz="1600" dirty="0">
              <a:latin typeface="Calibri" panose="020F0502020204030204" pitchFamily="34" charset="0"/>
              <a:cs typeface="Calibri" panose="020F0502020204030204" pitchFamily="34" charset="0"/>
            </a:endParaRPr>
          </a:p>
        </p:txBody>
      </p:sp>
      <p:sp>
        <p:nvSpPr>
          <p:cNvPr id="8" name="テキスト ボックス 7"/>
          <p:cNvSpPr txBox="1"/>
          <p:nvPr/>
        </p:nvSpPr>
        <p:spPr>
          <a:xfrm>
            <a:off x="539552" y="5345921"/>
            <a:ext cx="7593759" cy="1323439"/>
          </a:xfrm>
          <a:prstGeom prst="rect">
            <a:avLst/>
          </a:prstGeom>
          <a:noFill/>
        </p:spPr>
        <p:txBody>
          <a:bodyPr wrap="square" rtlCol="0">
            <a:spAutoFit/>
          </a:bodyPr>
          <a:lstStyle/>
          <a:p>
            <a:r>
              <a:rPr lang="ja-JP" altLang="en-US" dirty="0">
                <a:solidFill>
                  <a:srgbClr val="FF0000"/>
                </a:solidFill>
                <a:latin typeface="Calibri" panose="020F0502020204030204" pitchFamily="34" charset="0"/>
                <a:cs typeface="Calibri" panose="020F0502020204030204" pitchFamily="34" charset="0"/>
              </a:rPr>
              <a:t>★</a:t>
            </a:r>
            <a:r>
              <a:rPr lang="ja-JP" altLang="en-US" dirty="0">
                <a:latin typeface="Calibri" panose="020F0502020204030204" pitchFamily="34" charset="0"/>
                <a:cs typeface="Calibri" panose="020F0502020204030204" pitchFamily="34" charset="0"/>
              </a:rPr>
              <a:t> </a:t>
            </a:r>
            <a:r>
              <a:rPr lang="en-US" altLang="ja-JP" dirty="0">
                <a:latin typeface="Calibri" panose="020F0502020204030204" pitchFamily="34" charset="0"/>
                <a:cs typeface="Calibri" panose="020F0502020204030204" pitchFamily="34" charset="0"/>
              </a:rPr>
              <a:t>How to use e-resources from off-campus</a:t>
            </a:r>
          </a:p>
          <a:p>
            <a:r>
              <a:rPr kumimoji="1" lang="ja-JP" altLang="en-US"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hlinkClick r:id="rId7"/>
              </a:rPr>
              <a:t>https://www.lib.u-tokyo.ac.jp/en/library/literacy/user-guide/campus/offcampus</a:t>
            </a:r>
            <a:endParaRPr lang="en-US" altLang="ja-JP" sz="1600" dirty="0">
              <a:latin typeface="Calibri" panose="020F0502020204030204" pitchFamily="34" charset="0"/>
              <a:cs typeface="Calibri" panose="020F0502020204030204" pitchFamily="34" charset="0"/>
            </a:endParaRPr>
          </a:p>
          <a:p>
            <a:endParaRPr kumimoji="1" lang="en-US" altLang="ja-JP" sz="700" dirty="0">
              <a:latin typeface="Calibri" panose="020F0502020204030204" pitchFamily="34" charset="0"/>
              <a:cs typeface="Calibri" panose="020F0502020204030204" pitchFamily="34" charset="0"/>
            </a:endParaRPr>
          </a:p>
          <a:p>
            <a:r>
              <a:rPr lang="ja-JP" altLang="en-US" dirty="0">
                <a:solidFill>
                  <a:srgbClr val="FF0000"/>
                </a:solidFill>
                <a:latin typeface="Calibri" panose="020F0502020204030204" pitchFamily="34" charset="0"/>
                <a:cs typeface="Calibri" panose="020F0502020204030204" pitchFamily="34" charset="0"/>
              </a:rPr>
              <a:t>★</a:t>
            </a:r>
            <a:r>
              <a:rPr lang="ja-JP" altLang="en-US" dirty="0">
                <a:latin typeface="Calibri" panose="020F0502020204030204" pitchFamily="34" charset="0"/>
                <a:cs typeface="Calibri" panose="020F0502020204030204" pitchFamily="34" charset="0"/>
              </a:rPr>
              <a:t> </a:t>
            </a:r>
            <a:r>
              <a:rPr lang="en-US" altLang="ja-JP" dirty="0">
                <a:latin typeface="Calibri" panose="020F0502020204030204" pitchFamily="34" charset="0"/>
                <a:cs typeface="Calibri" panose="020F0502020204030204" pitchFamily="34" charset="0"/>
              </a:rPr>
              <a:t>Support for writing reports, theses and other papers</a:t>
            </a:r>
          </a:p>
          <a:p>
            <a:r>
              <a:rPr kumimoji="1" lang="ja-JP" altLang="en-US"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hlinkClick r:id="rId8"/>
              </a:rPr>
              <a:t>https://www.lib.u-tokyo.ac.jp/en/library/literacy/user-guide/campus/report</a:t>
            </a:r>
            <a:endParaRPr kumimoji="1" lang="ja-JP" altLang="en-US" sz="1600" dirty="0">
              <a:latin typeface="Calibri" panose="020F0502020204030204" pitchFamily="34" charset="0"/>
              <a:cs typeface="Calibri" panose="020F0502020204030204" pitchFamily="34" charset="0"/>
            </a:endParaRPr>
          </a:p>
        </p:txBody>
      </p:sp>
      <p:sp>
        <p:nvSpPr>
          <p:cNvPr id="9" name="テキスト ボックス 8"/>
          <p:cNvSpPr txBox="1"/>
          <p:nvPr/>
        </p:nvSpPr>
        <p:spPr>
          <a:xfrm>
            <a:off x="539552" y="620688"/>
            <a:ext cx="7191490" cy="1169551"/>
          </a:xfrm>
          <a:prstGeom prst="rect">
            <a:avLst/>
          </a:prstGeom>
          <a:noFill/>
        </p:spPr>
        <p:txBody>
          <a:bodyPr wrap="square" rtlCol="0">
            <a:spAutoFit/>
          </a:bodyPr>
          <a:lstStyle/>
          <a:p>
            <a:r>
              <a:rPr lang="ja-JP" altLang="en-US" dirty="0">
                <a:latin typeface="Calibri" panose="020F0502020204030204" pitchFamily="34" charset="0"/>
                <a:cs typeface="Calibri" panose="020F0502020204030204" pitchFamily="34" charset="0"/>
              </a:rPr>
              <a:t>◆</a:t>
            </a:r>
            <a:r>
              <a:rPr kumimoji="1" lang="en-US" altLang="ja-JP" dirty="0">
                <a:latin typeface="Calibri" panose="020F0502020204030204" pitchFamily="34" charset="0"/>
                <a:cs typeface="Calibri" panose="020F0502020204030204" pitchFamily="34" charset="0"/>
              </a:rPr>
              <a:t>Library</a:t>
            </a:r>
            <a:r>
              <a:rPr lang="en-US" altLang="ja-JP" dirty="0">
                <a:latin typeface="Calibri" panose="020F0502020204030204" pitchFamily="34" charset="0"/>
                <a:cs typeface="Calibri" panose="020F0502020204030204" pitchFamily="34" charset="0"/>
              </a:rPr>
              <a:t>’s</a:t>
            </a:r>
            <a:r>
              <a:rPr kumimoji="1" lang="ja-JP" altLang="en-US" dirty="0">
                <a:latin typeface="Calibri" panose="020F0502020204030204" pitchFamily="34" charset="0"/>
                <a:cs typeface="Calibri" panose="020F0502020204030204" pitchFamily="34" charset="0"/>
              </a:rPr>
              <a:t> </a:t>
            </a:r>
            <a:r>
              <a:rPr kumimoji="1" lang="en-US" altLang="ja-JP" dirty="0">
                <a:latin typeface="Calibri" panose="020F0502020204030204" pitchFamily="34" charset="0"/>
                <a:cs typeface="Calibri" panose="020F0502020204030204" pitchFamily="34" charset="0"/>
              </a:rPr>
              <a:t>Web</a:t>
            </a:r>
            <a:r>
              <a:rPr kumimoji="1" lang="ja-JP" altLang="en-US" dirty="0">
                <a:latin typeface="Calibri" panose="020F0502020204030204" pitchFamily="34" charset="0"/>
                <a:cs typeface="Calibri" panose="020F0502020204030204" pitchFamily="34" charset="0"/>
              </a:rPr>
              <a:t> </a:t>
            </a:r>
            <a:r>
              <a:rPr kumimoji="1" lang="en-US" altLang="ja-JP" dirty="0">
                <a:latin typeface="Calibri" panose="020F0502020204030204" pitchFamily="34" charset="0"/>
                <a:cs typeface="Calibri" panose="020F0502020204030204" pitchFamily="34" charset="0"/>
              </a:rPr>
              <a:t>Site</a:t>
            </a:r>
          </a:p>
          <a:p>
            <a:r>
              <a:rPr lang="ja-JP" altLang="en-US"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rPr>
              <a:t>Graduate Schools for Law and Politics / Faculty of Law Library</a:t>
            </a:r>
            <a:r>
              <a:rPr kumimoji="1" lang="ja-JP" altLang="en-US" sz="1600" dirty="0">
                <a:latin typeface="Calibri" panose="020F0502020204030204" pitchFamily="34" charset="0"/>
                <a:cs typeface="Calibri" panose="020F0502020204030204" pitchFamily="34" charset="0"/>
              </a:rPr>
              <a:t> 　</a:t>
            </a:r>
            <a:endParaRPr kumimoji="1" lang="en-US" altLang="ja-JP" sz="1600" dirty="0">
              <a:latin typeface="Calibri" panose="020F0502020204030204" pitchFamily="34" charset="0"/>
              <a:cs typeface="Calibri" panose="020F0502020204030204" pitchFamily="34" charset="0"/>
            </a:endParaRPr>
          </a:p>
          <a:p>
            <a:r>
              <a:rPr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hlinkClick r:id="rId9"/>
              </a:rPr>
              <a:t>https://www.lib.j.u-tokyo.ac.jp/english.html</a:t>
            </a:r>
            <a:endParaRPr lang="en-US" altLang="ja-JP" sz="1600" dirty="0">
              <a:latin typeface="Calibri" panose="020F0502020204030204" pitchFamily="34" charset="0"/>
              <a:cs typeface="Calibri" panose="020F0502020204030204" pitchFamily="34" charset="0"/>
            </a:endParaRPr>
          </a:p>
          <a:p>
            <a:r>
              <a:rPr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rPr>
              <a:t>University of</a:t>
            </a:r>
            <a:r>
              <a:rPr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rPr>
              <a:t>Tokyo Library System</a:t>
            </a:r>
            <a:r>
              <a:rPr kumimoji="1" lang="ja-JP" altLang="en-US" sz="1600" dirty="0">
                <a:latin typeface="Calibri" panose="020F0502020204030204" pitchFamily="34" charset="0"/>
                <a:cs typeface="Calibri" panose="020F0502020204030204" pitchFamily="34" charset="0"/>
              </a:rPr>
              <a:t>： </a:t>
            </a:r>
            <a:r>
              <a:rPr lang="en-US" altLang="ja-JP" sz="1600" dirty="0">
                <a:latin typeface="Calibri" panose="020F0502020204030204" pitchFamily="34" charset="0"/>
                <a:cs typeface="Calibri" panose="020F0502020204030204" pitchFamily="34" charset="0"/>
                <a:hlinkClick r:id="rId10"/>
              </a:rPr>
              <a:t>https://www.lib.u-tokyo.ac.jp/en</a:t>
            </a:r>
            <a:r>
              <a:rPr lang="ja-JP" altLang="en-US" dirty="0">
                <a:latin typeface="Calibri" panose="020F0502020204030204" pitchFamily="34" charset="0"/>
                <a:cs typeface="Calibri" panose="020F0502020204030204" pitchFamily="34" charset="0"/>
              </a:rPr>
              <a:t>　　</a:t>
            </a:r>
            <a:endParaRPr kumimoji="1" lang="ja-JP" altLang="en-US" dirty="0">
              <a:latin typeface="Calibri" panose="020F0502020204030204" pitchFamily="34" charset="0"/>
              <a:cs typeface="Calibri" panose="020F0502020204030204" pitchFamily="34" charset="0"/>
            </a:endParaRPr>
          </a:p>
        </p:txBody>
      </p:sp>
      <p:sp>
        <p:nvSpPr>
          <p:cNvPr id="11" name="テキスト ボックス 10"/>
          <p:cNvSpPr txBox="1"/>
          <p:nvPr/>
        </p:nvSpPr>
        <p:spPr>
          <a:xfrm>
            <a:off x="2212816" y="157527"/>
            <a:ext cx="4535262" cy="400110"/>
          </a:xfrm>
          <a:prstGeom prst="rect">
            <a:avLst/>
          </a:prstGeom>
          <a:noFill/>
        </p:spPr>
        <p:txBody>
          <a:bodyPr wrap="square" rtlCol="0">
            <a:spAutoFit/>
          </a:bodyPr>
          <a:lstStyle/>
          <a:p>
            <a:pPr algn="ctr"/>
            <a:r>
              <a:rPr lang="en-US" altLang="ja-JP" sz="2000" b="1" u="sng" dirty="0">
                <a:latin typeface="Calibri" panose="020F0502020204030204" pitchFamily="34" charset="0"/>
                <a:cs typeface="Calibri" panose="020F0502020204030204" pitchFamily="34" charset="0"/>
              </a:rPr>
              <a:t>Links to Library Web Resources</a:t>
            </a:r>
            <a:endParaRPr kumimoji="1" lang="ja-JP" altLang="en-US"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57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9CCFF"/>
        </a:solidFill>
        <a:ln>
          <a:noFill/>
        </a:ln>
        <a:effectLst>
          <a:outerShdw dist="63500" dir="3187806" algn="ctr" rotWithShape="0">
            <a:srgbClr val="B2B2B2">
              <a:alpha val="50000"/>
            </a:srgbClr>
          </a:outerShdw>
        </a:effectLst>
        <a:extLst>
          <a:ext uri="{91240B29-F687-4F45-9708-019B960494DF}">
            <a14:hiddenLine xmlns:a14="http://schemas.microsoft.com/office/drawing/2010/main" w="9525">
              <a:solidFill>
                <a:schemeClr val="tx1"/>
              </a:solidFill>
              <a:miter lim="800000"/>
              <a:headEnd/>
              <a:tailEnd/>
            </a14:hiddenLine>
          </a:ext>
        </a:extLst>
      </a:spPr>
      <a:bodyPr wrap="none" lIns="98188" tIns="49094" rIns="98188" bIns="49094" anchor="ctr"/>
      <a:lstStyle>
        <a:defPPr algn="ctr" eaLnBrk="1" hangingPunct="1">
          <a:spcBef>
            <a:spcPct val="0"/>
          </a:spcBef>
          <a:buFontTx/>
          <a:buNone/>
          <a:defRPr sz="1300" dirty="0">
            <a:latin typeface="メイリオ" pitchFamily="50" charset="-128"/>
            <a:ea typeface="メイリオ" pitchFamily="50" charset="-128"/>
            <a:cs typeface="メイリオ" pitchFamily="50" charset="-128"/>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TotalTime>
  <Words>983</Words>
  <Application>Microsoft Office PowerPoint</Application>
  <PresentationFormat>画面に合わせる (4:3)</PresentationFormat>
  <Paragraphs>208</Paragraphs>
  <Slides>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9</vt:i4>
      </vt:variant>
    </vt:vector>
  </HeadingPairs>
  <TitlesOfParts>
    <vt:vector size="22" baseType="lpstr">
      <vt:lpstr>BIZ UDゴシック</vt:lpstr>
      <vt:lpstr>HGS明朝E</vt:lpstr>
      <vt:lpstr>HG丸ｺﾞｼｯｸM-PRO</vt:lpstr>
      <vt:lpstr>ＭＳ Ｐゴシック</vt:lpstr>
      <vt:lpstr>UD デジタル 教科書体 NK-R</vt:lpstr>
      <vt:lpstr>メイリオ</vt:lpstr>
      <vt:lpstr>Arial</vt:lpstr>
      <vt:lpstr>Calibri</vt:lpstr>
      <vt:lpstr>Century</vt:lpstr>
      <vt:lpstr>Times New Roman</vt:lpstr>
      <vt:lpstr>Wingdings</vt:lpstr>
      <vt:lpstr>Office ​​テーマ</vt:lpstr>
      <vt:lpstr>標準デザイン</vt:lpstr>
      <vt:lpstr>How to Use the Faculty of Law Library</vt:lpstr>
      <vt:lpstr>Faculty of Law Library</vt:lpstr>
      <vt:lpstr>Location  of the Faculty of Law Library</vt:lpstr>
      <vt:lpstr>How to Enter the Library</vt:lpstr>
      <vt:lpstr>At the Service Desk</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ご入学おめでとうございます</dc:title>
  <dc:creator>lib922</dc:creator>
  <cp:lastModifiedBy>橘　風吉</cp:lastModifiedBy>
  <cp:revision>154</cp:revision>
  <cp:lastPrinted>2021-09-13T09:25:15Z</cp:lastPrinted>
  <dcterms:created xsi:type="dcterms:W3CDTF">2020-03-12T00:37:19Z</dcterms:created>
  <dcterms:modified xsi:type="dcterms:W3CDTF">2023-03-23T08:28:12Z</dcterms:modified>
</cp:coreProperties>
</file>