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7" r:id="rId2"/>
    <p:sldId id="281" r:id="rId3"/>
    <p:sldId id="280" r:id="rId4"/>
    <p:sldId id="282" r:id="rId5"/>
    <p:sldId id="283" r:id="rId6"/>
    <p:sldId id="284" r:id="rId7"/>
    <p:sldId id="285" r:id="rId8"/>
    <p:sldId id="286" r:id="rId9"/>
    <p:sldId id="261" r:id="rId10"/>
    <p:sldId id="287" r:id="rId11"/>
    <p:sldId id="288" r:id="rId12"/>
    <p:sldId id="289" r:id="rId13"/>
    <p:sldId id="290" r:id="rId14"/>
    <p:sldId id="291" r:id="rId15"/>
    <p:sldId id="292" r:id="rId16"/>
    <p:sldId id="279" r:id="rId17"/>
    <p:sldId id="293" r:id="rId18"/>
    <p:sldId id="294" r:id="rId19"/>
    <p:sldId id="295" r:id="rId20"/>
  </p:sldIdLst>
  <p:sldSz cx="9144000" cy="6858000" type="screen4x3"/>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059" userDrawn="1">
          <p15:clr>
            <a:srgbClr val="A4A3A4"/>
          </p15:clr>
        </p15:guide>
        <p15:guide id="2" pos="3247" userDrawn="1">
          <p15:clr>
            <a:srgbClr val="A4A3A4"/>
          </p15:clr>
        </p15:guide>
        <p15:guide id="3" orient="horz" pos="2238" userDrawn="1">
          <p15:clr>
            <a:srgbClr val="A4A3A4"/>
          </p15:clr>
        </p15:guide>
        <p15:guide id="4"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7FDBD3-4072-48A9-8E36-F9E8C2AFDB0A}" v="18" dt="2022-03-15T06:56:17.100"/>
    <p1510:client id="{C1681640-1780-5088-DB40-E390DA72C5E7}" v="2" dt="2022-03-18T02:00:13.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004" autoAdjust="0"/>
  </p:normalViewPr>
  <p:slideViewPr>
    <p:cSldViewPr>
      <p:cViewPr varScale="1">
        <p:scale>
          <a:sx n="100" d="100"/>
          <a:sy n="100" d="100"/>
        </p:scale>
        <p:origin x="9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14" d="100"/>
          <a:sy n="114" d="100"/>
        </p:scale>
        <p:origin x="930" y="84"/>
      </p:cViewPr>
      <p:guideLst>
        <p:guide orient="horz" pos="2059"/>
        <p:guide pos="3247"/>
        <p:guide orient="horz" pos="2238"/>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橘　風吉" userId="S::7105102383@utac.u-tokyo.ac.jp::be38f40c-253c-401b-8fce-2cb3a4f52236" providerId="AD" clId="Web-{7D420F2E-523C-EAA0-F42D-5CAC67A06AD4}"/>
    <pc:docChg chg="modSld">
      <pc:chgData name="橘　風吉" userId="S::7105102383@utac.u-tokyo.ac.jp::be38f40c-253c-401b-8fce-2cb3a4f52236" providerId="AD" clId="Web-{7D420F2E-523C-EAA0-F42D-5CAC67A06AD4}" dt="2022-03-17T01:57:10.316" v="1"/>
      <pc:docMkLst>
        <pc:docMk/>
      </pc:docMkLst>
      <pc:sldChg chg="modNotes">
        <pc:chgData name="橘　風吉" userId="S::7105102383@utac.u-tokyo.ac.jp::be38f40c-253c-401b-8fce-2cb3a4f52236" providerId="AD" clId="Web-{7D420F2E-523C-EAA0-F42D-5CAC67A06AD4}" dt="2022-03-17T01:57:10.316" v="1"/>
        <pc:sldMkLst>
          <pc:docMk/>
          <pc:sldMk cId="2501535430" sldId="268"/>
        </pc:sldMkLst>
      </pc:sldChg>
    </pc:docChg>
  </pc:docChgLst>
  <pc:docChgLst>
    <pc:chgData name="三谷　芽生子" userId="S::2038070605@utac.u-tokyo.ac.jp::fb05febc-a287-4565-83dd-bfc8c48e9f98" providerId="AD" clId="Web-{C1681640-1780-5088-DB40-E390DA72C5E7}"/>
    <pc:docChg chg="modSld">
      <pc:chgData name="三谷　芽生子" userId="S::2038070605@utac.u-tokyo.ac.jp::fb05febc-a287-4565-83dd-bfc8c48e9f98" providerId="AD" clId="Web-{C1681640-1780-5088-DB40-E390DA72C5E7}" dt="2022-03-18T02:00:13.730" v="1" actId="14100"/>
      <pc:docMkLst>
        <pc:docMk/>
      </pc:docMkLst>
      <pc:sldChg chg="modSp">
        <pc:chgData name="三谷　芽生子" userId="S::2038070605@utac.u-tokyo.ac.jp::fb05febc-a287-4565-83dd-bfc8c48e9f98" providerId="AD" clId="Web-{C1681640-1780-5088-DB40-E390DA72C5E7}" dt="2022-03-18T02:00:13.730" v="1" actId="14100"/>
        <pc:sldMkLst>
          <pc:docMk/>
          <pc:sldMk cId="3533457383" sldId="272"/>
        </pc:sldMkLst>
        <pc:picChg chg="mod">
          <ac:chgData name="三谷　芽生子" userId="S::2038070605@utac.u-tokyo.ac.jp::fb05febc-a287-4565-83dd-bfc8c48e9f98" providerId="AD" clId="Web-{C1681640-1780-5088-DB40-E390DA72C5E7}" dt="2022-03-18T02:00:13.730" v="1" actId="14100"/>
          <ac:picMkLst>
            <pc:docMk/>
            <pc:sldMk cId="3533457383" sldId="272"/>
            <ac:picMk id="4" creationId="{00000000-0000-0000-0000-000000000000}"/>
          </ac:picMkLst>
        </pc:picChg>
      </pc:sldChg>
    </pc:docChg>
  </pc:docChgLst>
  <pc:docChgLst>
    <pc:chgData name="三谷　芽生子" userId="fb05febc-a287-4565-83dd-bfc8c48e9f98" providerId="ADAL" clId="{A77FDBD3-4072-48A9-8E36-F9E8C2AFDB0A}"/>
    <pc:docChg chg="custSel modSld">
      <pc:chgData name="三谷　芽生子" userId="fb05febc-a287-4565-83dd-bfc8c48e9f98" providerId="ADAL" clId="{A77FDBD3-4072-48A9-8E36-F9E8C2AFDB0A}" dt="2022-03-15T06:57:08.037" v="106"/>
      <pc:docMkLst>
        <pc:docMk/>
      </pc:docMkLst>
      <pc:sldChg chg="addSp delSp modSp mod modNotesTx">
        <pc:chgData name="三谷　芽生子" userId="fb05febc-a287-4565-83dd-bfc8c48e9f98" providerId="ADAL" clId="{A77FDBD3-4072-48A9-8E36-F9E8C2AFDB0A}" dt="2022-03-15T06:57:08.037" v="106"/>
        <pc:sldMkLst>
          <pc:docMk/>
          <pc:sldMk cId="788481347" sldId="257"/>
        </pc:sldMkLst>
        <pc:spChg chg="mod">
          <ac:chgData name="三谷　芽生子" userId="fb05febc-a287-4565-83dd-bfc8c48e9f98" providerId="ADAL" clId="{A77FDBD3-4072-48A9-8E36-F9E8C2AFDB0A}" dt="2022-03-15T06:56:10.956" v="99" actId="14100"/>
          <ac:spMkLst>
            <pc:docMk/>
            <pc:sldMk cId="788481347" sldId="257"/>
            <ac:spMk id="2" creationId="{00000000-0000-0000-0000-000000000000}"/>
          </ac:spMkLst>
        </pc:spChg>
        <pc:spChg chg="del">
          <ac:chgData name="三谷　芽生子" userId="fb05febc-a287-4565-83dd-bfc8c48e9f98" providerId="ADAL" clId="{A77FDBD3-4072-48A9-8E36-F9E8C2AFDB0A}" dt="2022-03-15T06:55:58.196" v="97" actId="478"/>
          <ac:spMkLst>
            <pc:docMk/>
            <pc:sldMk cId="788481347" sldId="257"/>
            <ac:spMk id="4" creationId="{00000000-0000-0000-0000-000000000000}"/>
          </ac:spMkLst>
        </pc:spChg>
        <pc:spChg chg="add mod">
          <ac:chgData name="三谷　芽生子" userId="fb05febc-a287-4565-83dd-bfc8c48e9f98" providerId="ADAL" clId="{A77FDBD3-4072-48A9-8E36-F9E8C2AFDB0A}" dt="2022-03-15T06:55:59.426" v="98"/>
          <ac:spMkLst>
            <pc:docMk/>
            <pc:sldMk cId="788481347" sldId="257"/>
            <ac:spMk id="11" creationId="{3B47A624-7CC5-4557-BCB5-CF13B934A407}"/>
          </ac:spMkLst>
        </pc:spChg>
        <pc:picChg chg="mod">
          <ac:chgData name="三谷　芽生子" userId="fb05febc-a287-4565-83dd-bfc8c48e9f98" providerId="ADAL" clId="{A77FDBD3-4072-48A9-8E36-F9E8C2AFDB0A}" dt="2022-03-15T06:56:28.637" v="105" actId="1036"/>
          <ac:picMkLst>
            <pc:docMk/>
            <pc:sldMk cId="788481347" sldId="257"/>
            <ac:picMk id="7" creationId="{00000000-0000-0000-0000-000000000000}"/>
          </ac:picMkLst>
        </pc:picChg>
        <pc:picChg chg="mod">
          <ac:chgData name="三谷　芽生子" userId="fb05febc-a287-4565-83dd-bfc8c48e9f98" providerId="ADAL" clId="{A77FDBD3-4072-48A9-8E36-F9E8C2AFDB0A}" dt="2022-03-15T06:56:24.169" v="102" actId="1036"/>
          <ac:picMkLst>
            <pc:docMk/>
            <pc:sldMk cId="788481347" sldId="257"/>
            <ac:picMk id="8" creationId="{00000000-0000-0000-0000-000000000000}"/>
          </ac:picMkLst>
        </pc:picChg>
        <pc:picChg chg="mod">
          <ac:chgData name="三谷　芽生子" userId="fb05febc-a287-4565-83dd-bfc8c48e9f98" providerId="ADAL" clId="{A77FDBD3-4072-48A9-8E36-F9E8C2AFDB0A}" dt="2022-03-15T06:56:17.099" v="100" actId="14100"/>
          <ac:picMkLst>
            <pc:docMk/>
            <pc:sldMk cId="788481347" sldId="257"/>
            <ac:picMk id="2050" creationId="{00000000-0000-0000-0000-000000000000}"/>
          </ac:picMkLst>
        </pc:picChg>
      </pc:sldChg>
      <pc:sldChg chg="modSp mod modNotesTx">
        <pc:chgData name="三谷　芽生子" userId="fb05febc-a287-4565-83dd-bfc8c48e9f98" providerId="ADAL" clId="{A77FDBD3-4072-48A9-8E36-F9E8C2AFDB0A}" dt="2022-03-15T06:54:08.549" v="96" actId="20577"/>
        <pc:sldMkLst>
          <pc:docMk/>
          <pc:sldMk cId="1963544362" sldId="269"/>
        </pc:sldMkLst>
        <pc:spChg chg="mod">
          <ac:chgData name="三谷　芽生子" userId="fb05febc-a287-4565-83dd-bfc8c48e9f98" providerId="ADAL" clId="{A77FDBD3-4072-48A9-8E36-F9E8C2AFDB0A}" dt="2022-03-15T06:51:09.503" v="53"/>
          <ac:spMkLst>
            <pc:docMk/>
            <pc:sldMk cId="1963544362" sldId="269"/>
            <ac:spMk id="3" creationId="{73696B0B-37C9-4602-ABE5-999584D01197}"/>
          </ac:spMkLst>
        </pc:spChg>
      </pc:sldChg>
      <pc:sldChg chg="modSp mod modNotesTx">
        <pc:chgData name="三谷　芽生子" userId="fb05febc-a287-4565-83dd-bfc8c48e9f98" providerId="ADAL" clId="{A77FDBD3-4072-48A9-8E36-F9E8C2AFDB0A}" dt="2022-03-15T06:49:30.437" v="25" actId="20577"/>
        <pc:sldMkLst>
          <pc:docMk/>
          <pc:sldMk cId="3933439852" sldId="277"/>
        </pc:sldMkLst>
        <pc:spChg chg="mod">
          <ac:chgData name="三谷　芽生子" userId="fb05febc-a287-4565-83dd-bfc8c48e9f98" providerId="ADAL" clId="{A77FDBD3-4072-48A9-8E36-F9E8C2AFDB0A}" dt="2022-03-15T06:49:09.177" v="4" actId="20577"/>
          <ac:spMkLst>
            <pc:docMk/>
            <pc:sldMk cId="3933439852" sldId="277"/>
            <ac:spMk id="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5000" cy="355203"/>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6" y="1"/>
            <a:ext cx="4435000" cy="355203"/>
          </a:xfrm>
          <a:prstGeom prst="rect">
            <a:avLst/>
          </a:prstGeom>
        </p:spPr>
        <p:txBody>
          <a:bodyPr vert="horz" lIns="94668" tIns="47334" rIns="94668" bIns="47334" rtlCol="0"/>
          <a:lstStyle>
            <a:lvl1pPr algn="r">
              <a:defRPr sz="1200"/>
            </a:lvl1pPr>
          </a:lstStyle>
          <a:p>
            <a:fld id="{3ADEC511-FD08-438E-9CFE-D01AA91FD5EC}" type="datetimeFigureOut">
              <a:rPr kumimoji="1" lang="ja-JP" altLang="en-US" smtClean="0"/>
              <a:t>2023/3/22</a:t>
            </a:fld>
            <a:endParaRPr kumimoji="1" lang="ja-JP" altLang="en-US"/>
          </a:p>
        </p:txBody>
      </p:sp>
      <p:sp>
        <p:nvSpPr>
          <p:cNvPr id="4" name="フッター プレースホルダー 3"/>
          <p:cNvSpPr>
            <a:spLocks noGrp="1"/>
          </p:cNvSpPr>
          <p:nvPr>
            <p:ph type="ftr" sz="quarter" idx="2"/>
          </p:nvPr>
        </p:nvSpPr>
        <p:spPr>
          <a:xfrm>
            <a:off x="0" y="6747627"/>
            <a:ext cx="4435000" cy="355203"/>
          </a:xfrm>
          <a:prstGeom prst="rect">
            <a:avLst/>
          </a:prstGeom>
        </p:spPr>
        <p:txBody>
          <a:bodyPr vert="horz" lIns="94668" tIns="47334" rIns="94668" bIns="4733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6" y="6747627"/>
            <a:ext cx="4435000" cy="355203"/>
          </a:xfrm>
          <a:prstGeom prst="rect">
            <a:avLst/>
          </a:prstGeom>
        </p:spPr>
        <p:txBody>
          <a:bodyPr vert="horz" lIns="94668" tIns="47334" rIns="94668" bIns="47334"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435000" cy="355203"/>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6" y="1"/>
            <a:ext cx="4435000" cy="355203"/>
          </a:xfrm>
          <a:prstGeom prst="rect">
            <a:avLst/>
          </a:prstGeom>
        </p:spPr>
        <p:txBody>
          <a:bodyPr vert="horz" lIns="94668" tIns="47334" rIns="94668" bIns="47334" rtlCol="0"/>
          <a:lstStyle>
            <a:lvl1pPr algn="r">
              <a:defRPr sz="1200"/>
            </a:lvl1pPr>
          </a:lstStyle>
          <a:p>
            <a:fld id="{55AD7934-1743-4106-8647-CE6B20F5FE23}"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1023462" y="355204"/>
            <a:ext cx="5534004" cy="4151122"/>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1023462" y="4737939"/>
            <a:ext cx="8270308" cy="2011116"/>
          </a:xfrm>
          <a:prstGeom prst="rect">
            <a:avLst/>
          </a:prstGeom>
        </p:spPr>
        <p:txBody>
          <a:bodyPr vert="horz" lIns="94668" tIns="47334" rIns="94668" bIns="4733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6747627"/>
            <a:ext cx="4435000" cy="355203"/>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6" y="6747627"/>
            <a:ext cx="4435000" cy="355203"/>
          </a:xfrm>
          <a:prstGeom prst="rect">
            <a:avLst/>
          </a:prstGeom>
        </p:spPr>
        <p:txBody>
          <a:bodyPr vert="horz" lIns="94668" tIns="47334" rIns="94668" bIns="47334" rtlCol="0" anchor="b"/>
          <a:lstStyle>
            <a:lvl1pPr algn="r">
              <a:defRPr sz="1200"/>
            </a:lvl1pPr>
          </a:lstStyle>
          <a:p>
            <a:fld id="{D3055AB4-AA4A-4249-B915-E9F18B694B3B}" type="slidenum">
              <a:rPr kumimoji="1" lang="ja-JP" altLang="en-US" smtClean="0"/>
              <a:t>‹#›</a:t>
            </a:fld>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皆さん、ご入学おめでとうございます。これから法学部研究室図書室</a:t>
            </a:r>
            <a:r>
              <a:rPr lang="ja-JP" altLang="en-US" dirty="0"/>
              <a:t>ライブラリー</a:t>
            </a:r>
            <a:r>
              <a:rPr lang="ja-JP" altLang="ja-JP" dirty="0"/>
              <a:t>ツアーを始めます。</a:t>
            </a:r>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D3055AB4-AA4A-4249-B915-E9F18B694B3B}" type="slidenum">
              <a:rPr lang="ja-JP" altLang="en-US">
                <a:solidFill>
                  <a:prstClr val="black"/>
                </a:solidFill>
                <a:latin typeface="Calibri"/>
                <a:ea typeface="ＭＳ Ｐゴシック" panose="020B0600070205080204" pitchFamily="50" charset="-128"/>
              </a:rPr>
              <a:pPr defTabSz="946678">
                <a:defRPr/>
              </a:pPr>
              <a:t>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23233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ja-JP" altLang="ja-JP" sz="1200" kern="1200" dirty="0">
                <a:solidFill>
                  <a:schemeClr val="tx1"/>
                </a:solidFill>
                <a:effectLst/>
                <a:latin typeface="+mn-lt"/>
                <a:ea typeface="+mn-ea"/>
                <a:cs typeface="+mn-cs"/>
              </a:rPr>
              <a:t>カウンターでは</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資料の一時持ち出しや取り置きの手続き</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資料の探し方やデータベース関連の案内</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err="1">
                <a:solidFill>
                  <a:schemeClr val="tx1"/>
                </a:solidFill>
                <a:effectLst/>
                <a:latin typeface="+mn-lt"/>
                <a:ea typeface="+mn-ea"/>
                <a:cs typeface="+mn-cs"/>
              </a:rPr>
              <a:t>MyOPAC</a:t>
            </a:r>
            <a:r>
              <a:rPr kumimoji="1" lang="ja-JP" altLang="ja-JP" sz="1200" kern="1200" dirty="0">
                <a:solidFill>
                  <a:schemeClr val="tx1"/>
                </a:solidFill>
                <a:effectLst/>
                <a:latin typeface="+mn-lt"/>
                <a:ea typeface="+mn-ea"/>
                <a:cs typeface="+mn-cs"/>
              </a:rPr>
              <a:t>で駒場や柏など他キャンパスにある図書を取り寄せたり、文献のコピーを取り寄せたりした場合の受け取り</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他大学の図書館へ行って直接資料を見たりしたいときの紹介状発行の手続き</a:t>
            </a:r>
            <a:endParaRPr kumimoji="1" lang="en-US" altLang="ja-JP" sz="1200" kern="1200" dirty="0">
              <a:solidFill>
                <a:schemeClr val="tx1"/>
              </a:solidFill>
              <a:effectLst/>
              <a:latin typeface="+mn-lt"/>
              <a:ea typeface="+mn-ea"/>
              <a:cs typeface="+mn-cs"/>
            </a:endParaRPr>
          </a:p>
          <a:p>
            <a:pPr marL="0" indent="0">
              <a:buFont typeface="Arial" panose="020B0604020202020204" pitchFamily="34" charset="0"/>
              <a:buNone/>
            </a:pPr>
            <a:r>
              <a:rPr kumimoji="1" lang="ja-JP" altLang="ja-JP" sz="1200" kern="1200" dirty="0">
                <a:solidFill>
                  <a:schemeClr val="tx1"/>
                </a:solidFill>
                <a:effectLst/>
                <a:latin typeface="+mn-lt"/>
                <a:ea typeface="+mn-ea"/>
                <a:cs typeface="+mn-cs"/>
              </a:rPr>
              <a:t>など様々なサービスを行っています。図書室の利用に関してわからないことがあったら、カウンターの職員にお尋ねください。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10</a:t>
            </a:fld>
            <a:endParaRPr kumimoji="1" lang="ja-JP" altLang="en-US"/>
          </a:p>
        </p:txBody>
      </p:sp>
    </p:spTree>
    <p:extLst>
      <p:ext uri="{BB962C8B-B14F-4D97-AF65-F5344CB8AC3E}">
        <p14:creationId xmlns:p14="http://schemas.microsoft.com/office/powerpoint/2010/main" val="418071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カウンターに向かって左手に進むと左側に外国法令判例資料室があります。主に欧米の法令や判例が配架されています。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右側と奥の方にはタイトルＫの途中から</a:t>
            </a:r>
            <a:r>
              <a:rPr kumimoji="1" lang="en-US" altLang="ja-JP" sz="1200" kern="1200" dirty="0" err="1">
                <a:solidFill>
                  <a:schemeClr val="tx1"/>
                </a:solidFill>
                <a:effectLst/>
                <a:latin typeface="+mn-lt"/>
                <a:ea typeface="+mn-ea"/>
                <a:cs typeface="+mn-cs"/>
              </a:rPr>
              <a:t>Tn</a:t>
            </a:r>
            <a:r>
              <a:rPr kumimoji="1" lang="ja-JP" altLang="ja-JP" sz="1200" kern="1200" dirty="0" err="1">
                <a:solidFill>
                  <a:schemeClr val="tx1"/>
                </a:solidFill>
                <a:effectLst/>
                <a:latin typeface="+mn-lt"/>
                <a:ea typeface="+mn-ea"/>
                <a:cs typeface="+mn-cs"/>
              </a:rPr>
              <a:t>までの</a:t>
            </a:r>
            <a:r>
              <a:rPr kumimoji="1" lang="ja-JP" altLang="ja-JP" sz="1200" kern="1200" dirty="0">
                <a:solidFill>
                  <a:schemeClr val="tx1"/>
                </a:solidFill>
                <a:effectLst/>
                <a:latin typeface="+mn-lt"/>
                <a:ea typeface="+mn-ea"/>
                <a:cs typeface="+mn-cs"/>
              </a:rPr>
              <a:t>日本語雑誌が配架されています。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11</a:t>
            </a:fld>
            <a:endParaRPr kumimoji="1" lang="ja-JP" altLang="en-US"/>
          </a:p>
        </p:txBody>
      </p:sp>
    </p:spTree>
    <p:extLst>
      <p:ext uri="{BB962C8B-B14F-4D97-AF65-F5344CB8AC3E}">
        <p14:creationId xmlns:p14="http://schemas.microsoft.com/office/powerpoint/2010/main" val="144988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L5</a:t>
            </a:r>
            <a:r>
              <a:rPr kumimoji="1" lang="ja-JP" altLang="ja-JP" sz="1200" kern="1200" dirty="0">
                <a:solidFill>
                  <a:schemeClr val="tx1"/>
                </a:solidFill>
                <a:effectLst/>
                <a:latin typeface="+mn-lt"/>
                <a:ea typeface="+mn-ea"/>
                <a:cs typeface="+mn-cs"/>
              </a:rPr>
              <a:t>階には、日本語雑誌のタイトルが</a:t>
            </a:r>
            <a:r>
              <a:rPr kumimoji="1" lang="en-US" altLang="ja-JP" sz="1200" kern="1200" dirty="0">
                <a:solidFill>
                  <a:schemeClr val="tx1"/>
                </a:solidFill>
                <a:effectLst/>
                <a:latin typeface="+mn-lt"/>
                <a:ea typeface="+mn-ea"/>
                <a:cs typeface="+mn-cs"/>
              </a:rPr>
              <a:t>To</a:t>
            </a:r>
            <a:r>
              <a:rPr kumimoji="1" lang="ja-JP" altLang="ja-JP" sz="1200" kern="1200" dirty="0">
                <a:solidFill>
                  <a:schemeClr val="tx1"/>
                </a:solidFill>
                <a:effectLst/>
                <a:latin typeface="+mn-lt"/>
                <a:ea typeface="+mn-ea"/>
                <a:cs typeface="+mn-cs"/>
              </a:rPr>
              <a:t>から後の物と</a:t>
            </a:r>
            <a:r>
              <a:rPr kumimoji="1" lang="en-US" altLang="ja-JP" sz="1200" kern="1200" dirty="0">
                <a:solidFill>
                  <a:schemeClr val="tx1"/>
                </a:solidFill>
                <a:effectLst/>
                <a:latin typeface="+mn-lt"/>
                <a:ea typeface="+mn-ea"/>
                <a:cs typeface="+mn-cs"/>
              </a:rPr>
              <a:t>1975</a:t>
            </a:r>
            <a:r>
              <a:rPr kumimoji="1" lang="ja-JP" altLang="ja-JP" sz="1200" kern="1200" dirty="0">
                <a:solidFill>
                  <a:schemeClr val="tx1"/>
                </a:solidFill>
                <a:effectLst/>
                <a:latin typeface="+mn-lt"/>
                <a:ea typeface="+mn-ea"/>
                <a:cs typeface="+mn-cs"/>
              </a:rPr>
              <a:t>年以降に発行された外国語雑誌がタイトルのアルファベット順に並べてあります。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1974</a:t>
            </a:r>
            <a:r>
              <a:rPr kumimoji="1" lang="ja-JP" altLang="ja-JP" sz="1200" kern="1200" dirty="0">
                <a:solidFill>
                  <a:schemeClr val="tx1"/>
                </a:solidFill>
                <a:effectLst/>
                <a:latin typeface="+mn-lt"/>
                <a:ea typeface="+mn-ea"/>
                <a:cs typeface="+mn-cs"/>
              </a:rPr>
              <a:t>年以前の外国語雑誌は</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階書庫にあります。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12</a:t>
            </a:fld>
            <a:endParaRPr kumimoji="1" lang="ja-JP" altLang="en-US"/>
          </a:p>
        </p:txBody>
      </p:sp>
    </p:spTree>
    <p:extLst>
      <p:ext uri="{BB962C8B-B14F-4D97-AF65-F5344CB8AC3E}">
        <p14:creationId xmlns:p14="http://schemas.microsoft.com/office/powerpoint/2010/main" val="217533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階の右側には、判例室・参考資料室があります。判例室・参考資料室には、日本の判例類と参考図書があります。奥にはプリペイドカード式コピー機</a:t>
            </a:r>
            <a:r>
              <a:rPr kumimoji="1" lang="ja-JP" altLang="en-US" sz="1200" kern="1200" dirty="0">
                <a:solidFill>
                  <a:schemeClr val="tx1"/>
                </a:solidFill>
                <a:effectLst/>
                <a:latin typeface="+mn-lt"/>
                <a:ea typeface="+mn-ea"/>
                <a:cs typeface="+mn-cs"/>
              </a:rPr>
              <a:t>が</a:t>
            </a:r>
            <a:r>
              <a:rPr kumimoji="1" lang="ja-JP" altLang="ja-JP" sz="1200" kern="1200" dirty="0">
                <a:solidFill>
                  <a:schemeClr val="tx1"/>
                </a:solidFill>
                <a:effectLst/>
                <a:latin typeface="+mn-lt"/>
                <a:ea typeface="+mn-ea"/>
                <a:cs typeface="+mn-cs"/>
              </a:rPr>
              <a:t>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左側の目録カードコーナーの奥に、共同利用端末とプリンタ</a:t>
            </a:r>
            <a:r>
              <a:rPr kumimoji="1" lang="ja-JP" altLang="en-US" sz="1200" kern="1200" dirty="0">
                <a:solidFill>
                  <a:schemeClr val="tx1"/>
                </a:solidFill>
                <a:effectLst/>
                <a:latin typeface="+mn-lt"/>
                <a:ea typeface="+mn-ea"/>
                <a:cs typeface="+mn-cs"/>
              </a:rPr>
              <a:t>が</a:t>
            </a:r>
            <a:r>
              <a:rPr kumimoji="1" lang="ja-JP" altLang="ja-JP" sz="1200" kern="1200" dirty="0">
                <a:solidFill>
                  <a:schemeClr val="tx1"/>
                </a:solidFill>
                <a:effectLst/>
                <a:latin typeface="+mn-lt"/>
                <a:ea typeface="+mn-ea"/>
                <a:cs typeface="+mn-cs"/>
              </a:rPr>
              <a:t>設置されています。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自習室の端末同様に</a:t>
            </a:r>
            <a:r>
              <a:rPr kumimoji="1" lang="en-US" altLang="ja-JP" sz="1200" kern="1200" dirty="0">
                <a:solidFill>
                  <a:schemeClr val="tx1"/>
                </a:solidFill>
                <a:effectLst/>
                <a:latin typeface="+mn-lt"/>
                <a:ea typeface="+mn-ea"/>
                <a:cs typeface="+mn-cs"/>
              </a:rPr>
              <a:t>ECCS</a:t>
            </a:r>
            <a:r>
              <a:rPr kumimoji="1" lang="ja-JP" altLang="ja-JP" sz="1200" kern="1200" dirty="0">
                <a:solidFill>
                  <a:schemeClr val="tx1"/>
                </a:solidFill>
                <a:effectLst/>
                <a:latin typeface="+mn-lt"/>
                <a:ea typeface="+mn-ea"/>
                <a:cs typeface="+mn-cs"/>
              </a:rPr>
              <a:t>利用権付与済みの</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Account</a:t>
            </a:r>
            <a:r>
              <a:rPr kumimoji="1" lang="ja-JP" altLang="ja-JP" sz="1200" kern="1200" dirty="0">
                <a:solidFill>
                  <a:schemeClr val="tx1"/>
                </a:solidFill>
                <a:effectLst/>
                <a:latin typeface="+mn-lt"/>
                <a:ea typeface="+mn-ea"/>
                <a:cs typeface="+mn-cs"/>
              </a:rPr>
              <a:t>でログインしデータベースの検索や閲覧ができます。プリンタはプリペイドカードだけでなく、</a:t>
            </a:r>
            <a:r>
              <a:rPr kumimoji="1" lang="en-US" altLang="ja-JP" sz="1200" kern="1200" dirty="0">
                <a:solidFill>
                  <a:schemeClr val="tx1"/>
                </a:solidFill>
                <a:effectLst/>
                <a:latin typeface="+mn-lt"/>
                <a:ea typeface="+mn-ea"/>
                <a:cs typeface="+mn-cs"/>
              </a:rPr>
              <a:t>SUICA</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PASMO</a:t>
            </a:r>
            <a:r>
              <a:rPr kumimoji="1" lang="ja-JP" altLang="ja-JP" sz="1200" kern="1200" dirty="0">
                <a:solidFill>
                  <a:schemeClr val="tx1"/>
                </a:solidFill>
                <a:effectLst/>
                <a:latin typeface="+mn-lt"/>
                <a:ea typeface="+mn-ea"/>
                <a:cs typeface="+mn-cs"/>
              </a:rPr>
              <a:t>などの交通系電子マネーでの支払いも可能です。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なお、プリペイドカードや</a:t>
            </a:r>
            <a:r>
              <a:rPr kumimoji="1" lang="en-US" altLang="ja-JP" sz="1200" kern="1200" dirty="0">
                <a:solidFill>
                  <a:schemeClr val="tx1"/>
                </a:solidFill>
                <a:effectLst/>
                <a:latin typeface="+mn-lt"/>
                <a:ea typeface="+mn-ea"/>
                <a:cs typeface="+mn-cs"/>
              </a:rPr>
              <a:t>IC</a:t>
            </a:r>
            <a:r>
              <a:rPr kumimoji="1" lang="ja-JP" altLang="ja-JP" sz="1200" kern="1200" dirty="0">
                <a:solidFill>
                  <a:schemeClr val="tx1"/>
                </a:solidFill>
                <a:effectLst/>
                <a:latin typeface="+mn-lt"/>
                <a:ea typeface="+mn-ea"/>
                <a:cs typeface="+mn-cs"/>
              </a:rPr>
              <a:t>カードの取り出しは、必ず画面の指示に従ってください。手で引き抜くことはエラーの原因となります。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13</a:t>
            </a:fld>
            <a:endParaRPr kumimoji="1" lang="ja-JP" altLang="en-US"/>
          </a:p>
        </p:txBody>
      </p:sp>
    </p:spTree>
    <p:extLst>
      <p:ext uri="{BB962C8B-B14F-4D97-AF65-F5344CB8AC3E}">
        <p14:creationId xmlns:p14="http://schemas.microsoft.com/office/powerpoint/2010/main" val="251864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階まで書庫があります。書庫に入るときは、カードリーダに学生証を当ててください。　書庫から出るときは、サムターンを回してドアを開けてください。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14</a:t>
            </a:fld>
            <a:endParaRPr kumimoji="1" lang="ja-JP" altLang="en-US"/>
          </a:p>
        </p:txBody>
      </p:sp>
    </p:spTree>
    <p:extLst>
      <p:ext uri="{BB962C8B-B14F-4D97-AF65-F5344CB8AC3E}">
        <p14:creationId xmlns:p14="http://schemas.microsoft.com/office/powerpoint/2010/main" val="122713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図書は集密書庫に配架されています。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a:t>
            </a:r>
            <a:r>
              <a:rPr kumimoji="1" lang="ja-JP" altLang="ja-JP" sz="1200" kern="1200" dirty="0">
                <a:solidFill>
                  <a:schemeClr val="tx1"/>
                </a:solidFill>
                <a:effectLst/>
                <a:latin typeface="+mn-lt"/>
                <a:ea typeface="+mn-ea"/>
                <a:cs typeface="+mn-cs"/>
              </a:rPr>
              <a:t>が「法・図」と表示されます。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各書架に図書の請求記号が表示してありますので、利用したい図書が配架されている書架を開けて取り出してください。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書庫の資料も当日内なら自習室まで持ち出すことができます。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また、図書室内で連続して使うようなときは、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冊までカウンター横の書架に取り置いておくことができます。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15</a:t>
            </a:fld>
            <a:endParaRPr kumimoji="1" lang="ja-JP" altLang="en-US"/>
          </a:p>
        </p:txBody>
      </p:sp>
    </p:spTree>
    <p:extLst>
      <p:ext uri="{BB962C8B-B14F-4D97-AF65-F5344CB8AC3E}">
        <p14:creationId xmlns:p14="http://schemas.microsoft.com/office/powerpoint/2010/main" val="122214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L1</a:t>
            </a:r>
            <a:r>
              <a:rPr lang="ja-JP" altLang="en-US" dirty="0"/>
              <a:t>書庫に入って左手に「公共政策大学院図書コーナー」があります。</a:t>
            </a:r>
            <a:endParaRPr lang="en-US" altLang="ja-JP" dirty="0"/>
          </a:p>
          <a:p>
            <a:pPr marL="171450" indent="-171450">
              <a:buFont typeface="Arial" panose="020B0604020202020204" pitchFamily="34" charset="0"/>
              <a:buChar char="•"/>
            </a:pPr>
            <a:r>
              <a:rPr lang="ja-JP" altLang="en-US" dirty="0"/>
              <a:t>こちらに並んでいる図書は、</a:t>
            </a:r>
            <a:r>
              <a:rPr lang="en-US" altLang="ja-JP" dirty="0"/>
              <a:t>OPAC</a:t>
            </a:r>
            <a:r>
              <a:rPr lang="ja-JP" altLang="ja-JP" dirty="0"/>
              <a:t>で検索した時に</a:t>
            </a:r>
            <a:r>
              <a:rPr lang="ja-JP" altLang="en-US" dirty="0"/>
              <a:t>配架場所が</a:t>
            </a:r>
            <a:r>
              <a:rPr lang="ja-JP" altLang="ja-JP" dirty="0"/>
              <a:t>「法</a:t>
            </a:r>
            <a:r>
              <a:rPr lang="ja-JP" altLang="en-US" dirty="0"/>
              <a:t>図・公共</a:t>
            </a:r>
            <a:r>
              <a:rPr lang="ja-JP" altLang="ja-JP" dirty="0"/>
              <a:t>」と表示されます。</a:t>
            </a:r>
            <a:endParaRPr lang="en-US" altLang="ja-JP" dirty="0"/>
          </a:p>
          <a:p>
            <a:pPr marL="171450" indent="-171450">
              <a:buFont typeface="Arial" panose="020B0604020202020204" pitchFamily="34" charset="0"/>
              <a:buChar char="•"/>
            </a:pPr>
            <a:r>
              <a:rPr lang="ja-JP" altLang="ja-JP" dirty="0"/>
              <a:t>法学部研究室図書室では、資料の貸出しをしていません。それは、資料の紛失を防ぎ、他のより多くの利用者と共同で利用するためです。</a:t>
            </a:r>
            <a:endParaRPr lang="en-US" altLang="ja-JP" dirty="0"/>
          </a:p>
          <a:p>
            <a:pPr marL="171450" indent="-171450">
              <a:buFont typeface="Arial" panose="020B0604020202020204" pitchFamily="34" charset="0"/>
              <a:buChar char="•"/>
            </a:pPr>
            <a:r>
              <a:rPr lang="ja-JP" altLang="ja-JP" dirty="0"/>
              <a:t>ですが、こちらのコーナーの資料は、当日内なら自習室まで持ち出すことができます。</a:t>
            </a:r>
            <a:endParaRPr lang="en-US" altLang="ja-JP" dirty="0"/>
          </a:p>
          <a:p>
            <a:pPr marL="171450" indent="-171450">
              <a:buFont typeface="Arial" panose="020B0604020202020204" pitchFamily="34" charset="0"/>
              <a:buChar char="•"/>
            </a:pPr>
            <a:r>
              <a:rPr lang="ja-JP" altLang="ja-JP" dirty="0"/>
              <a:t>また、図書室内で連続して使うようなときは、</a:t>
            </a:r>
            <a:r>
              <a:rPr lang="en-US" altLang="ja-JP" dirty="0"/>
              <a:t>2</a:t>
            </a:r>
            <a:r>
              <a:rPr lang="ja-JP" altLang="ja-JP" dirty="0"/>
              <a:t>週間</a:t>
            </a:r>
            <a:r>
              <a:rPr lang="en-US" altLang="ja-JP" dirty="0"/>
              <a:t>15</a:t>
            </a:r>
            <a:r>
              <a:rPr lang="ja-JP" altLang="ja-JP" dirty="0"/>
              <a:t>冊までカウンター横の書架に取り置いておくことができます。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16</a:t>
            </a:fld>
            <a:endParaRPr kumimoji="1" lang="ja-JP" altLang="en-US"/>
          </a:p>
        </p:txBody>
      </p:sp>
    </p:spTree>
    <p:extLst>
      <p:ext uri="{BB962C8B-B14F-4D97-AF65-F5344CB8AC3E}">
        <p14:creationId xmlns:p14="http://schemas.microsoft.com/office/powerpoint/2010/main" val="1553190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en-US" sz="1200" kern="1200" dirty="0">
                <a:solidFill>
                  <a:schemeClr val="tx1"/>
                </a:solidFill>
                <a:effectLst/>
                <a:latin typeface="+mn-lt"/>
                <a:ea typeface="+mn-ea"/>
                <a:cs typeface="+mn-cs"/>
              </a:rPr>
              <a:t>号館</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階</a:t>
            </a:r>
            <a:r>
              <a:rPr kumimoji="1" lang="ja-JP" altLang="ja-JP" sz="1200" kern="1200" dirty="0">
                <a:solidFill>
                  <a:schemeClr val="tx1"/>
                </a:solidFill>
                <a:effectLst/>
                <a:latin typeface="+mn-lt"/>
                <a:ea typeface="+mn-ea"/>
                <a:cs typeface="+mn-cs"/>
              </a:rPr>
              <a:t>ラウンジの向い側にブックポスト</a:t>
            </a:r>
            <a:r>
              <a:rPr kumimoji="1" lang="ja-JP" altLang="en-US" sz="1200" kern="1200" dirty="0">
                <a:solidFill>
                  <a:schemeClr val="tx1"/>
                </a:solidFill>
                <a:effectLst/>
                <a:latin typeface="+mn-lt"/>
                <a:ea typeface="+mn-ea"/>
                <a:cs typeface="+mn-cs"/>
              </a:rPr>
              <a:t>を設置しており、こちらに</a:t>
            </a:r>
            <a:r>
              <a:rPr kumimoji="1" lang="ja-JP" altLang="ja-JP" sz="1200" kern="1200" dirty="0">
                <a:solidFill>
                  <a:schemeClr val="tx1"/>
                </a:solidFill>
                <a:effectLst/>
                <a:latin typeface="+mn-lt"/>
                <a:ea typeface="+mn-ea"/>
                <a:cs typeface="+mn-cs"/>
              </a:rPr>
              <a:t>資料の返却ができます。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ただし、</a:t>
            </a:r>
            <a:r>
              <a:rPr lang="ja-JP" altLang="en-US" dirty="0"/>
              <a:t>貸出時にブックポスト不可と指示があった資料（劣化している資料）</a:t>
            </a:r>
            <a:r>
              <a:rPr kumimoji="1" lang="ja-JP" altLang="ja-JP" sz="1200" kern="1200" dirty="0">
                <a:solidFill>
                  <a:schemeClr val="tx1"/>
                </a:solidFill>
                <a:effectLst/>
                <a:latin typeface="+mn-lt"/>
                <a:ea typeface="+mn-ea"/>
                <a:cs typeface="+mn-cs"/>
              </a:rPr>
              <a:t>や他大学の資料はカウンターに返却してください</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以上で</a:t>
            </a:r>
            <a:r>
              <a:rPr kumimoji="1" lang="ja-JP" altLang="en-US" sz="1200" kern="1200" dirty="0">
                <a:solidFill>
                  <a:schemeClr val="tx1"/>
                </a:solidFill>
                <a:effectLst/>
                <a:latin typeface="+mn-lt"/>
                <a:ea typeface="+mn-ea"/>
                <a:cs typeface="+mn-cs"/>
              </a:rPr>
              <a:t>ライブラリー</a:t>
            </a:r>
            <a:r>
              <a:rPr kumimoji="1" lang="ja-JP" altLang="ja-JP" sz="1200" kern="1200" dirty="0">
                <a:solidFill>
                  <a:schemeClr val="tx1"/>
                </a:solidFill>
                <a:effectLst/>
                <a:latin typeface="+mn-lt"/>
                <a:ea typeface="+mn-ea"/>
                <a:cs typeface="+mn-cs"/>
              </a:rPr>
              <a:t>ツアーは終了です。ありがとうございました。</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17</a:t>
            </a:fld>
            <a:endParaRPr kumimoji="1" lang="ja-JP" altLang="en-US"/>
          </a:p>
        </p:txBody>
      </p:sp>
    </p:spTree>
    <p:extLst>
      <p:ext uri="{BB962C8B-B14F-4D97-AF65-F5344CB8AC3E}">
        <p14:creationId xmlns:p14="http://schemas.microsoft.com/office/powerpoint/2010/main" val="1332311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18</a:t>
            </a:fld>
            <a:endParaRPr kumimoji="1" lang="ja-JP" altLang="en-US"/>
          </a:p>
        </p:txBody>
      </p:sp>
    </p:spTree>
    <p:extLst>
      <p:ext uri="{BB962C8B-B14F-4D97-AF65-F5344CB8AC3E}">
        <p14:creationId xmlns:p14="http://schemas.microsoft.com/office/powerpoint/2010/main" val="3782508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19</a:t>
            </a:fld>
            <a:endParaRPr kumimoji="1" lang="ja-JP" altLang="en-US"/>
          </a:p>
        </p:txBody>
      </p:sp>
    </p:spTree>
    <p:extLst>
      <p:ext uri="{BB962C8B-B14F-4D97-AF65-F5344CB8AC3E}">
        <p14:creationId xmlns:p14="http://schemas.microsoft.com/office/powerpoint/2010/main" val="23445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dirty="0"/>
              <a:t>公共政策大学院生の皆様は、当室所蔵資料の閲覧、複写、当日貸出、図書室内の専用棚への取り置きが可能です。</a:t>
            </a:r>
            <a:endParaRPr kumimoji="1" lang="en-US" altLang="ja-JP" dirty="0"/>
          </a:p>
          <a:p>
            <a:pPr marL="171450" indent="-171450">
              <a:buFont typeface="Arial" panose="020B0604020202020204" pitchFamily="34" charset="0"/>
              <a:buChar char="•"/>
            </a:pPr>
            <a:r>
              <a:rPr kumimoji="1" lang="ja-JP" altLang="en-US" dirty="0"/>
              <a:t>書庫（閉架エリア）に入ることができますので、ご自身で本をお探しいただけます。</a:t>
            </a:r>
            <a:endParaRPr kumimoji="1" lang="en-US" altLang="ja-JP" dirty="0"/>
          </a:p>
          <a:p>
            <a:pPr marL="171450" indent="-171450">
              <a:buFont typeface="Arial" panose="020B0604020202020204" pitchFamily="34" charset="0"/>
              <a:buChar char="•"/>
            </a:pPr>
            <a:r>
              <a:rPr kumimoji="1" lang="ja-JP" altLang="en-US" dirty="0"/>
              <a:t>また、他館からの図書や文献複写物の取り寄せも出来ます。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2</a:t>
            </a:fld>
            <a:endParaRPr kumimoji="1" lang="ja-JP" altLang="en-US"/>
          </a:p>
        </p:txBody>
      </p:sp>
    </p:spTree>
    <p:extLst>
      <p:ext uri="{BB962C8B-B14F-4D97-AF65-F5344CB8AC3E}">
        <p14:creationId xmlns:p14="http://schemas.microsoft.com/office/powerpoint/2010/main" val="15383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法学部</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号館入口から</a:t>
            </a:r>
            <a:r>
              <a:rPr kumimoji="1" lang="ja-JP" altLang="ja-JP" sz="1200" kern="1200" dirty="0">
                <a:solidFill>
                  <a:schemeClr val="tx1"/>
                </a:solidFill>
                <a:effectLst/>
                <a:latin typeface="+mn-lt"/>
                <a:ea typeface="+mn-ea"/>
                <a:cs typeface="+mn-cs"/>
              </a:rPr>
              <a:t>図書室へ行くには、入口で学生証をカードリーダーにタッチして入館し、右手の階段から</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階に上ってください。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階にある法学部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号館への連絡通路を通り、</a:t>
            </a:r>
            <a:r>
              <a:rPr kumimoji="1" lang="ja-JP" altLang="en-US"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号館の長い</a:t>
            </a:r>
            <a:r>
              <a:rPr kumimoji="1" lang="ja-JP" altLang="en-US" sz="1200" kern="1200" dirty="0">
                <a:solidFill>
                  <a:schemeClr val="tx1"/>
                </a:solidFill>
                <a:effectLst/>
                <a:latin typeface="+mn-lt"/>
                <a:ea typeface="+mn-ea"/>
                <a:cs typeface="+mn-cs"/>
              </a:rPr>
              <a:t>廊下</a:t>
            </a:r>
            <a:r>
              <a:rPr kumimoji="1" lang="ja-JP" altLang="ja-JP" sz="1200" kern="1200" dirty="0">
                <a:solidFill>
                  <a:schemeClr val="tx1"/>
                </a:solidFill>
                <a:effectLst/>
                <a:latin typeface="+mn-lt"/>
                <a:ea typeface="+mn-ea"/>
                <a:cs typeface="+mn-cs"/>
              </a:rPr>
              <a:t>の突き当りを左に曲がると図書室入口があります。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平日の</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時は法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号館正面玄関から</a:t>
            </a:r>
            <a:r>
              <a:rPr kumimoji="1" lang="ja-JP" altLang="en-US" sz="1200" kern="1200" dirty="0">
                <a:solidFill>
                  <a:schemeClr val="tx1"/>
                </a:solidFill>
                <a:effectLst/>
                <a:latin typeface="+mn-lt"/>
                <a:ea typeface="+mn-ea"/>
                <a:cs typeface="+mn-cs"/>
              </a:rPr>
              <a:t>入って、</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階に上ることができます。</a:t>
            </a:r>
            <a:r>
              <a:rPr kumimoji="1" lang="ja-JP" altLang="en-US" sz="1200" kern="1200" dirty="0">
                <a:solidFill>
                  <a:schemeClr val="tx1"/>
                </a:solidFill>
                <a:effectLst/>
                <a:latin typeface="+mn-lt"/>
                <a:ea typeface="+mn-ea"/>
                <a:cs typeface="+mn-cs"/>
              </a:rPr>
              <a:t>夜間・土曜日は法</a:t>
            </a:r>
            <a:r>
              <a:rPr kumimoji="1" lang="en-US" altLang="ja-JP" sz="1200" kern="1200" dirty="0">
                <a:solidFill>
                  <a:schemeClr val="tx1"/>
                </a:solidFill>
                <a:effectLst/>
                <a:latin typeface="+mn-lt"/>
                <a:ea typeface="+mn-ea"/>
                <a:cs typeface="+mn-cs"/>
              </a:rPr>
              <a:t>4</a:t>
            </a:r>
            <a:r>
              <a:rPr kumimoji="1" lang="ja-JP" altLang="en-US" sz="1200" kern="1200" dirty="0">
                <a:solidFill>
                  <a:schemeClr val="tx1"/>
                </a:solidFill>
                <a:effectLst/>
                <a:latin typeface="+mn-lt"/>
                <a:ea typeface="+mn-ea"/>
                <a:cs typeface="+mn-cs"/>
              </a:rPr>
              <a:t>号館から入館できます。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a:t>
            </a:r>
            <a:r>
              <a:rPr kumimoji="1" lang="ja-JP" altLang="en-US"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号館は研究室のある建物なので、静粛にしてください。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なお、</a:t>
            </a:r>
            <a:r>
              <a:rPr kumimoji="1" lang="ja-JP" altLang="ja-JP" sz="1200" kern="1200" dirty="0">
                <a:solidFill>
                  <a:schemeClr val="tx1"/>
                </a:solidFill>
                <a:effectLst/>
                <a:latin typeface="+mn-lt"/>
                <a:ea typeface="+mn-ea"/>
                <a:cs typeface="+mn-cs"/>
              </a:rPr>
              <a:t>セルフツアーをする方は歩きスマホは絶対にしないでください。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新型コロナウィルス感染症への対応のため、入館方法が変更になる場合がありますので、ご注意ください。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3</a:t>
            </a:fld>
            <a:endParaRPr kumimoji="1" lang="ja-JP" altLang="en-US"/>
          </a:p>
        </p:txBody>
      </p:sp>
    </p:spTree>
    <p:extLst>
      <p:ext uri="{BB962C8B-B14F-4D97-AF65-F5344CB8AC3E}">
        <p14:creationId xmlns:p14="http://schemas.microsoft.com/office/powerpoint/2010/main" val="104055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こちらが法学部研究室図書室のカウンターです。図書室に入る際は、必ず学生証を見せて入室してください。</a:t>
            </a:r>
            <a:r>
              <a:rPr kumimoji="1" lang="ja-JP" altLang="en-US" sz="1200" kern="1200" dirty="0">
                <a:solidFill>
                  <a:schemeClr val="tx1"/>
                </a:solidFill>
                <a:effectLst/>
                <a:latin typeface="+mn-lt"/>
                <a:ea typeface="+mn-ea"/>
                <a:cs typeface="+mn-cs"/>
              </a:rPr>
              <a:t>また、入退室時刻の記録をお願いします。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法</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階に図書室入口がありますが、図書室エリアでは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階と呼びます。図書室は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階までの</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階層になっています。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図書室の開室時間は、</a:t>
            </a:r>
            <a:r>
              <a:rPr kumimoji="1" lang="ja-JP" altLang="en-US" sz="1200" kern="1200" dirty="0">
                <a:solidFill>
                  <a:schemeClr val="tx1"/>
                </a:solidFill>
                <a:effectLst/>
                <a:latin typeface="+mn-lt"/>
                <a:ea typeface="+mn-ea"/>
                <a:cs typeface="+mn-cs"/>
              </a:rPr>
              <a:t>平日</a:t>
            </a:r>
            <a:r>
              <a:rPr kumimoji="1" lang="en-US" altLang="ja-JP" sz="1200" kern="1200" dirty="0">
                <a:solidFill>
                  <a:schemeClr val="tx1"/>
                </a:solidFill>
                <a:effectLst/>
                <a:latin typeface="+mn-lt"/>
                <a:ea typeface="+mn-ea"/>
                <a:cs typeface="+mn-cs"/>
              </a:rPr>
              <a:t>9</a:t>
            </a:r>
            <a:r>
              <a:rPr kumimoji="1" lang="ja-JP" altLang="en-US" sz="1200" kern="1200" dirty="0">
                <a:solidFill>
                  <a:schemeClr val="tx1"/>
                </a:solidFill>
                <a:effectLst/>
                <a:latin typeface="+mn-lt"/>
                <a:ea typeface="+mn-ea"/>
                <a:cs typeface="+mn-cs"/>
              </a:rPr>
              <a:t>時から</a:t>
            </a:r>
            <a:r>
              <a:rPr kumimoji="1" lang="en-US" altLang="ja-JP" sz="1200" kern="1200" dirty="0">
                <a:solidFill>
                  <a:schemeClr val="tx1"/>
                </a:solidFill>
                <a:effectLst/>
                <a:latin typeface="+mn-lt"/>
                <a:ea typeface="+mn-ea"/>
                <a:cs typeface="+mn-cs"/>
              </a:rPr>
              <a:t>21</a:t>
            </a:r>
            <a:r>
              <a:rPr kumimoji="1" lang="ja-JP" altLang="en-US" sz="1200" kern="1200" dirty="0">
                <a:solidFill>
                  <a:schemeClr val="tx1"/>
                </a:solidFill>
                <a:effectLst/>
                <a:latin typeface="+mn-lt"/>
                <a:ea typeface="+mn-ea"/>
                <a:cs typeface="+mn-cs"/>
              </a:rPr>
              <a:t>時まで。土曜日は</a:t>
            </a:r>
            <a:r>
              <a:rPr kumimoji="1" lang="en-US" altLang="ja-JP" sz="1200" kern="1200" dirty="0">
                <a:solidFill>
                  <a:schemeClr val="tx1"/>
                </a:solidFill>
                <a:effectLst/>
                <a:latin typeface="+mn-lt"/>
                <a:ea typeface="+mn-ea"/>
                <a:cs typeface="+mn-cs"/>
              </a:rPr>
              <a:t>9</a:t>
            </a:r>
            <a:r>
              <a:rPr kumimoji="1" lang="ja-JP" altLang="en-US" sz="1200" kern="1200" dirty="0">
                <a:solidFill>
                  <a:schemeClr val="tx1"/>
                </a:solidFill>
                <a:effectLst/>
                <a:latin typeface="+mn-lt"/>
                <a:ea typeface="+mn-ea"/>
                <a:cs typeface="+mn-cs"/>
              </a:rPr>
              <a:t>時から</a:t>
            </a:r>
            <a:r>
              <a:rPr kumimoji="1" lang="en-US" altLang="ja-JP" sz="1200" kern="1200" dirty="0">
                <a:solidFill>
                  <a:schemeClr val="tx1"/>
                </a:solidFill>
                <a:effectLst/>
                <a:latin typeface="+mn-lt"/>
                <a:ea typeface="+mn-ea"/>
                <a:cs typeface="+mn-cs"/>
              </a:rPr>
              <a:t>17</a:t>
            </a:r>
            <a:r>
              <a:rPr kumimoji="1" lang="ja-JP" altLang="en-US"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30</a:t>
            </a:r>
            <a:r>
              <a:rPr kumimoji="1" lang="ja-JP" altLang="en-US" sz="1200" kern="1200" dirty="0">
                <a:solidFill>
                  <a:schemeClr val="tx1"/>
                </a:solidFill>
                <a:effectLst/>
                <a:latin typeface="+mn-lt"/>
                <a:ea typeface="+mn-ea"/>
                <a:cs typeface="+mn-cs"/>
              </a:rPr>
              <a:t>分の開室です。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毎月</a:t>
            </a:r>
            <a:r>
              <a:rPr kumimoji="1" lang="en-US" altLang="ja-JP" sz="1200" kern="1200" dirty="0">
                <a:solidFill>
                  <a:schemeClr val="tx1"/>
                </a:solidFill>
                <a:effectLst/>
                <a:latin typeface="+mn-lt"/>
                <a:ea typeface="+mn-ea"/>
                <a:cs typeface="+mn-cs"/>
              </a:rPr>
              <a:t>1</a:t>
            </a:r>
            <a:r>
              <a:rPr kumimoji="1" lang="ja-JP" altLang="en-US" sz="1200" kern="1200" dirty="0">
                <a:solidFill>
                  <a:schemeClr val="tx1"/>
                </a:solidFill>
                <a:effectLst/>
                <a:latin typeface="+mn-lt"/>
                <a:ea typeface="+mn-ea"/>
                <a:cs typeface="+mn-cs"/>
              </a:rPr>
              <a:t>回、書架点検日に伴う閉室日がある他、状況によって開室時間が変更となる可能性もありますので、最新情報は、図書室</a:t>
            </a:r>
            <a:r>
              <a:rPr kumimoji="1" lang="en-US" altLang="ja-JP" sz="1200" kern="1200" dirty="0">
                <a:solidFill>
                  <a:schemeClr val="tx1"/>
                </a:solidFill>
                <a:effectLst/>
                <a:latin typeface="+mn-lt"/>
                <a:ea typeface="+mn-ea"/>
                <a:cs typeface="+mn-cs"/>
              </a:rPr>
              <a:t>Web</a:t>
            </a:r>
            <a:r>
              <a:rPr kumimoji="1" lang="ja-JP" altLang="en-US" sz="1200" kern="1200" dirty="0">
                <a:solidFill>
                  <a:schemeClr val="tx1"/>
                </a:solidFill>
                <a:effectLst/>
                <a:latin typeface="+mn-lt"/>
                <a:ea typeface="+mn-ea"/>
                <a:cs typeface="+mn-cs"/>
              </a:rPr>
              <a:t>サイトをご確認ください。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図書室内は飲食禁止です。携帯電話の通話もご遠慮ください。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4</a:t>
            </a:fld>
            <a:endParaRPr kumimoji="1" lang="ja-JP" altLang="en-US"/>
          </a:p>
        </p:txBody>
      </p:sp>
    </p:spTree>
    <p:extLst>
      <p:ext uri="{BB962C8B-B14F-4D97-AF65-F5344CB8AC3E}">
        <p14:creationId xmlns:p14="http://schemas.microsoft.com/office/powerpoint/2010/main" val="109626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b="0" dirty="0"/>
              <a:t>新型コロナウイルス感染症対応に伴う対応として、入退室時間を記録していただいています。</a:t>
            </a:r>
            <a:endParaRPr lang="en-US" altLang="ja-JP"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kern="1200" dirty="0">
                <a:solidFill>
                  <a:schemeClr val="tx1"/>
                </a:solidFill>
                <a:effectLst/>
                <a:latin typeface="+mn-lt"/>
                <a:ea typeface="+mn-ea"/>
                <a:cs typeface="+mn-cs"/>
              </a:rPr>
              <a:t>カウンター前のタブレット端末で、入退室時刻の記録をお願いします。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4930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図書室に入って右手にロッカーがあります。バッグ等はロッカーに入れて</a:t>
            </a:r>
            <a:r>
              <a:rPr kumimoji="1" lang="ja-JP" altLang="en-US" sz="1200" kern="1200" dirty="0">
                <a:solidFill>
                  <a:schemeClr val="tx1"/>
                </a:solidFill>
                <a:effectLst/>
                <a:latin typeface="+mn-lt"/>
                <a:ea typeface="+mn-ea"/>
                <a:cs typeface="+mn-cs"/>
              </a:rPr>
              <a:t>くだ</a:t>
            </a:r>
            <a:r>
              <a:rPr kumimoji="1" lang="ja-JP" altLang="ja-JP" sz="1200" kern="1200" dirty="0">
                <a:solidFill>
                  <a:schemeClr val="tx1"/>
                </a:solidFill>
                <a:effectLst/>
                <a:latin typeface="+mn-lt"/>
                <a:ea typeface="+mn-ea"/>
                <a:cs typeface="+mn-cs"/>
              </a:rPr>
              <a:t>さい。</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貴重品などを袋に入れて持ち歩きたい方は、透明のビニールバックを用意してありますのでどうぞご利用ください。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6</a:t>
            </a:fld>
            <a:endParaRPr kumimoji="1" lang="ja-JP" altLang="en-US"/>
          </a:p>
        </p:txBody>
      </p:sp>
    </p:spTree>
    <p:extLst>
      <p:ext uri="{BB962C8B-B14F-4D97-AF65-F5344CB8AC3E}">
        <p14:creationId xmlns:p14="http://schemas.microsoft.com/office/powerpoint/2010/main" val="285693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通路の左側に閲覧室と図書室資料複写用のコピー機と</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があります。コピー機は、現金式とプリペイドカード式があります。図書や雑誌をコピーできる範囲は著作権法で定められていますので、コピーを取る前に文献複写申込書に記入して、資料と一緒にカウンターに持ってきてください。コピー料金はモノクロ</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円、カラー</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円です。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200" kern="1200" dirty="0">
                <a:solidFill>
                  <a:schemeClr val="tx1"/>
                </a:solidFill>
                <a:effectLst/>
                <a:latin typeface="+mn-lt"/>
                <a:ea typeface="+mn-ea"/>
                <a:cs typeface="+mn-cs"/>
              </a:rPr>
              <a:t>閲覧席では、</a:t>
            </a:r>
            <a:r>
              <a:rPr kumimoji="1" lang="ja-JP" altLang="ja-JP" sz="1200" kern="1200" dirty="0">
                <a:solidFill>
                  <a:schemeClr val="tx1"/>
                </a:solidFill>
                <a:effectLst/>
                <a:latin typeface="+mn-lt"/>
                <a:ea typeface="+mn-ea"/>
                <a:cs typeface="+mn-cs"/>
              </a:rPr>
              <a:t>無線</a:t>
            </a:r>
            <a:r>
              <a:rPr kumimoji="1" lang="en-US" altLang="ja-JP" sz="1200" kern="1200" dirty="0">
                <a:solidFill>
                  <a:schemeClr val="tx1"/>
                </a:solidFill>
                <a:effectLst/>
                <a:latin typeface="+mn-lt"/>
                <a:ea typeface="+mn-ea"/>
                <a:cs typeface="+mn-cs"/>
              </a:rPr>
              <a:t>LAN</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WiFi</a:t>
            </a:r>
            <a:r>
              <a:rPr kumimoji="1" lang="ja-JP" altLang="ja-JP" sz="1200" kern="1200" dirty="0">
                <a:solidFill>
                  <a:schemeClr val="tx1"/>
                </a:solidFill>
                <a:effectLst/>
                <a:latin typeface="+mn-lt"/>
                <a:ea typeface="+mn-ea"/>
                <a:cs typeface="+mn-cs"/>
              </a:rPr>
              <a:t>）が利用できます。窓側の席の上には、持ち込みの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用</a:t>
            </a:r>
            <a:r>
              <a:rPr kumimoji="1" lang="ja-JP" altLang="en-US" sz="1200" kern="1200" dirty="0">
                <a:solidFill>
                  <a:schemeClr val="tx1"/>
                </a:solidFill>
                <a:effectLst/>
                <a:latin typeface="+mn-lt"/>
                <a:ea typeface="+mn-ea"/>
                <a:cs typeface="+mn-cs"/>
              </a:rPr>
              <a:t>の</a:t>
            </a:r>
            <a:r>
              <a:rPr kumimoji="1" lang="ja-JP" altLang="ja-JP" sz="1200" kern="1200" dirty="0">
                <a:solidFill>
                  <a:schemeClr val="tx1"/>
                </a:solidFill>
                <a:effectLst/>
                <a:latin typeface="+mn-lt"/>
                <a:ea typeface="+mn-ea"/>
                <a:cs typeface="+mn-cs"/>
              </a:rPr>
              <a:t>コンセントがあります。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検索用端末は各階にあります。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7</a:t>
            </a:fld>
            <a:endParaRPr kumimoji="1" lang="ja-JP" altLang="en-US"/>
          </a:p>
        </p:txBody>
      </p:sp>
    </p:spTree>
    <p:extLst>
      <p:ext uri="{BB962C8B-B14F-4D97-AF65-F5344CB8AC3E}">
        <p14:creationId xmlns:p14="http://schemas.microsoft.com/office/powerpoint/2010/main" val="355135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ロッカーの前を通り過ぎて右に曲がると日本語雑誌コーナーがあります。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「法・雑誌」と表示されます。</a:t>
            </a:r>
            <a:endParaRPr kumimoji="1" lang="en-US" altLang="ja-JP"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200" kern="1200" dirty="0">
                <a:solidFill>
                  <a:schemeClr val="tx1"/>
                </a:solidFill>
                <a:effectLst/>
                <a:latin typeface="+mn-lt"/>
                <a:ea typeface="+mn-ea"/>
                <a:cs typeface="+mn-cs"/>
              </a:rPr>
              <a:t>雑誌はタイトルのアルファベット順に配架されています。ただし、大学の紀要類は、雑誌のタイトルの前に大学名を付けた順番で並べてあります。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8</a:t>
            </a:fld>
            <a:endParaRPr kumimoji="1" lang="ja-JP" altLang="en-US"/>
          </a:p>
        </p:txBody>
      </p:sp>
    </p:spTree>
    <p:extLst>
      <p:ext uri="{BB962C8B-B14F-4D97-AF65-F5344CB8AC3E}">
        <p14:creationId xmlns:p14="http://schemas.microsoft.com/office/powerpoint/2010/main" val="103311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kumimoji="1" lang="ja-JP" altLang="ja-JP" sz="1200" kern="1200" dirty="0">
                <a:solidFill>
                  <a:schemeClr val="tx1"/>
                </a:solidFill>
                <a:effectLst/>
                <a:latin typeface="+mn-lt"/>
                <a:ea typeface="+mn-ea"/>
                <a:cs typeface="+mn-cs"/>
              </a:rPr>
              <a:t>日本語雑誌コーナーの奥に法科大学院図書コーナーがあります。法科大学院生がよく利用する図書や雑誌、判例集などをこちらに揃えています。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「法・法科」と表示されます。</a:t>
            </a:r>
            <a:endParaRPr kumimoji="1" lang="en-US" altLang="ja-JP" sz="1200" kern="1200" dirty="0">
              <a:solidFill>
                <a:schemeClr val="tx1"/>
              </a:solidFill>
              <a:effectLst/>
              <a:latin typeface="+mn-lt"/>
              <a:ea typeface="+mn-ea"/>
              <a:cs typeface="+mn-cs"/>
            </a:endParaRPr>
          </a:p>
          <a:p>
            <a:pPr marL="171450" indent="-171450">
              <a:buFont typeface="Arial" panose="020B0604020202020204" pitchFamily="34" charset="0"/>
              <a:buChar char="•"/>
            </a:pPr>
            <a:r>
              <a:rPr lang="ja-JP" altLang="en-US" dirty="0"/>
              <a:t>こちらのコーナーの図書は、法科大学院生以外の皆様は、閲覧・著作権法の範囲内での複写のみ可能です。</a:t>
            </a:r>
            <a:endParaRPr lang="en-US" altLang="ja-JP" dirty="0"/>
          </a:p>
          <a:p>
            <a:pPr marL="171450" indent="-171450">
              <a:buFont typeface="Arial" panose="020B0604020202020204" pitchFamily="34" charset="0"/>
              <a:buChar char="•"/>
            </a:pPr>
            <a:r>
              <a:rPr lang="ja-JP" altLang="en-US" dirty="0"/>
              <a:t>研究室までの持ち出しをご希望の場合は、書庫に同じ資料がある場合がありますので、あればそちらをご利用ください。</a:t>
            </a: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9</a:t>
            </a:fld>
            <a:endParaRPr kumimoji="1" lang="ja-JP" altLang="en-US"/>
          </a:p>
        </p:txBody>
      </p:sp>
    </p:spTree>
    <p:extLst>
      <p:ext uri="{BB962C8B-B14F-4D97-AF65-F5344CB8AC3E}">
        <p14:creationId xmlns:p14="http://schemas.microsoft.com/office/powerpoint/2010/main" val="40113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7533F94-9686-4AAB-8D03-6B4432E48297}" type="datetime1">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4F3863-88A6-40B7-9EA8-CEE35E266892}" type="datetime1">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F3DF25B-3AA2-403D-98DF-1FE2D39B3923}" type="datetime1">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0BCC4F8-A077-4F21-8836-0CBFC46E80C5}" type="datetime1">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74E0CBB-5F80-45B0-AA47-6B3A3C0F5384}" type="datetime1">
              <a:rPr kumimoji="1" lang="ja-JP" altLang="en-US" smtClean="0"/>
              <a:t>2023/3/22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A3F66E2-F005-40E1-8CAB-7BD9A53CA999}" type="datetime1">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042529B-1669-47F8-A81C-8DE5F6F7D4A2}" type="datetime1">
              <a:rPr kumimoji="1" lang="ja-JP" altLang="en-US" smtClean="0"/>
              <a:t>2023/3/22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CFA961C-6F24-498A-A33F-194C1706C8D5}" type="datetime1">
              <a:rPr kumimoji="1" lang="ja-JP" altLang="en-US" smtClean="0"/>
              <a:t>2023/3/22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194CD8-FD60-412D-B85A-CC13445C0B42}" type="datetime1">
              <a:rPr kumimoji="1" lang="ja-JP" altLang="en-US" smtClean="0"/>
              <a:t>2023/3/22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147F03-BE4D-483C-9315-F60A963856F7}" type="datetime1">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4F35FDF-DCA3-40AD-9903-3F24528C78E7}" type="datetime1">
              <a:rPr kumimoji="1" lang="ja-JP" altLang="en-US" smtClean="0"/>
              <a:t>2023/3/22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51C9A-4289-47C4-A90D-6309A6B6111F}" type="datetime1">
              <a:rPr kumimoji="1" lang="ja-JP" altLang="en-US" smtClean="0"/>
              <a:t>2023/3/22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8" name="Picture 4" descr="C:\Users\lib922\AppData\Local\Microsoft\Windows\INetCache\IE\C7R3F3NO\gahag-0061577583-2[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bwMode="auto">
          <a:xfrm>
            <a:off x="140054" y="116632"/>
            <a:ext cx="8829675" cy="6480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3568" y="188640"/>
            <a:ext cx="7772400" cy="1470025"/>
          </a:xfrm>
        </p:spPr>
        <p:txBody>
          <a:bodyPr/>
          <a:lstStyle/>
          <a:p>
            <a:r>
              <a:rPr kumimoji="1" lang="ja-JP" altLang="en-US" dirty="0">
                <a:latin typeface="HGS明朝E" panose="02020900000000000000" pitchFamily="18" charset="-128"/>
                <a:ea typeface="HGS明朝E" panose="02020900000000000000" pitchFamily="18" charset="-128"/>
              </a:rPr>
              <a:t>ご入学おめでとうございます</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098" y="1464342"/>
            <a:ext cx="5433198" cy="5493050"/>
          </a:xfrm>
          <a:prstGeom prst="rect">
            <a:avLst/>
          </a:prstGeom>
          <a:effectLst>
            <a:softEdge rad="635000"/>
          </a:effectLst>
        </p:spPr>
      </p:pic>
      <p:sp>
        <p:nvSpPr>
          <p:cNvPr id="3" name="サブタイトル 2"/>
          <p:cNvSpPr>
            <a:spLocks noGrp="1"/>
          </p:cNvSpPr>
          <p:nvPr>
            <p:ph type="subTitle" idx="1"/>
          </p:nvPr>
        </p:nvSpPr>
        <p:spPr>
          <a:xfrm>
            <a:off x="1331640" y="980728"/>
            <a:ext cx="6400800" cy="1152128"/>
          </a:xfrm>
        </p:spPr>
        <p:txBody>
          <a:bodyPr anchor="ctr" anchorCtr="0"/>
          <a:lstStyle/>
          <a:p>
            <a:r>
              <a:rPr kumimoji="1" lang="ja-JP" altLang="en-US" dirty="0">
                <a:solidFill>
                  <a:schemeClr val="tx1"/>
                </a:solidFill>
                <a:latin typeface="HGS明朝E" panose="02020900000000000000" pitchFamily="18" charset="-128"/>
                <a:ea typeface="HGS明朝E" panose="02020900000000000000" pitchFamily="18" charset="-128"/>
              </a:rPr>
              <a:t>ようこそ法学部研究室図書室へ</a:t>
            </a:r>
            <a:endParaRPr kumimoji="1" lang="en-US" altLang="ja-JP" dirty="0">
              <a:solidFill>
                <a:schemeClr val="tx1"/>
              </a:solidFill>
              <a:latin typeface="HGS明朝E" panose="02020900000000000000" pitchFamily="18" charset="-128"/>
              <a:ea typeface="HGS明朝E" panose="02020900000000000000" pitchFamily="18" charset="-128"/>
            </a:endParaRPr>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1</a:t>
            </a:fld>
            <a:endParaRPr kumimoji="1" lang="ja-JP" altLang="en-US" dirty="0"/>
          </a:p>
        </p:txBody>
      </p:sp>
      <p:sp>
        <p:nvSpPr>
          <p:cNvPr id="5" name="テキスト ボックス 4"/>
          <p:cNvSpPr txBox="1"/>
          <p:nvPr/>
        </p:nvSpPr>
        <p:spPr>
          <a:xfrm>
            <a:off x="8100392" y="50520"/>
            <a:ext cx="1018456" cy="400110"/>
          </a:xfrm>
          <a:prstGeom prst="rect">
            <a:avLst/>
          </a:prstGeom>
          <a:noFill/>
        </p:spPr>
        <p:txBody>
          <a:bodyPr wrap="square" rtlCol="0">
            <a:spAutoFit/>
          </a:bodyPr>
          <a:lstStyle/>
          <a:p>
            <a:r>
              <a:rPr kumimoji="1" lang="en-US" altLang="ja-JP" sz="2000" dirty="0"/>
              <a:t>2023.4</a:t>
            </a:r>
            <a:endParaRPr kumimoji="1" lang="ja-JP" altLang="en-US" sz="2000" dirty="0"/>
          </a:p>
        </p:txBody>
      </p:sp>
      <p:sp>
        <p:nvSpPr>
          <p:cNvPr id="8" name="テキスト ボックス 7"/>
          <p:cNvSpPr txBox="1"/>
          <p:nvPr/>
        </p:nvSpPr>
        <p:spPr>
          <a:xfrm>
            <a:off x="140054" y="103112"/>
            <a:ext cx="3024336" cy="369332"/>
          </a:xfrm>
          <a:prstGeom prst="rect">
            <a:avLst/>
          </a:prstGeom>
          <a:noFill/>
        </p:spPr>
        <p:txBody>
          <a:bodyPr wrap="square" rtlCol="0">
            <a:spAutoFit/>
          </a:bodyPr>
          <a:lstStyle/>
          <a:p>
            <a:r>
              <a:rPr kumimoji="1" lang="ja-JP" altLang="en-US" i="1" dirty="0">
                <a:solidFill>
                  <a:schemeClr val="accent6">
                    <a:lumMod val="75000"/>
                  </a:schemeClr>
                </a:solidFill>
              </a:rPr>
              <a:t>公共政策大学院生の皆様へ</a:t>
            </a:r>
          </a:p>
        </p:txBody>
      </p:sp>
    </p:spTree>
    <p:extLst>
      <p:ext uri="{BB962C8B-B14F-4D97-AF65-F5344CB8AC3E}">
        <p14:creationId xmlns:p14="http://schemas.microsoft.com/office/powerpoint/2010/main" val="393343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338"/>
            <a:ext cx="8229600" cy="960608"/>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図書室カウンター</a:t>
            </a:r>
          </a:p>
        </p:txBody>
      </p:sp>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608" y="1639341"/>
            <a:ext cx="2988066" cy="4525963"/>
          </a:xfrm>
        </p:spPr>
      </p:pic>
      <p:pic>
        <p:nvPicPr>
          <p:cNvPr id="5" name="コンテンツ プレースホルダー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493054" y="1639340"/>
            <a:ext cx="2997689" cy="4525963"/>
          </a:xfr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260304"/>
            <a:ext cx="1905000" cy="1905000"/>
          </a:xfrm>
          <a:prstGeom prst="rect">
            <a:avLst/>
          </a:prstGeom>
        </p:spPr>
      </p:pic>
      <p:sp>
        <p:nvSpPr>
          <p:cNvPr id="8" name="角丸四角形吹き出し 7"/>
          <p:cNvSpPr/>
          <p:nvPr/>
        </p:nvSpPr>
        <p:spPr>
          <a:xfrm>
            <a:off x="4283968" y="1486148"/>
            <a:ext cx="3863054" cy="1582812"/>
          </a:xfrm>
          <a:prstGeom prst="wedgeRoundRectCallout">
            <a:avLst>
              <a:gd name="adj1" fmla="val -38616"/>
              <a:gd name="adj2" fmla="val 11692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406732" y="1558156"/>
            <a:ext cx="3693660"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カウンターでは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資料の当日貸出や取り置き手続き、</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取り寄せ資料の受け渡し、</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他大学図書館への紹介状発行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などを行っています。</a:t>
            </a:r>
            <a:endParaRPr lang="en-US" altLang="ja-JP" dirty="0">
              <a:latin typeface="游ゴシック" panose="020B0400000000000000" pitchFamily="50" charset="-128"/>
              <a:ea typeface="游ゴシック" panose="020B0400000000000000" pitchFamily="50" charset="-128"/>
            </a:endParaRPr>
          </a:p>
        </p:txBody>
      </p:sp>
      <p:sp>
        <p:nvSpPr>
          <p:cNvPr id="10" name="角丸四角形吹き出し 9"/>
          <p:cNvSpPr/>
          <p:nvPr/>
        </p:nvSpPr>
        <p:spPr>
          <a:xfrm>
            <a:off x="827584" y="4090405"/>
            <a:ext cx="2573928" cy="880834"/>
          </a:xfrm>
          <a:prstGeom prst="wedgeRoundRectCallout">
            <a:avLst>
              <a:gd name="adj1" fmla="val 64497"/>
              <a:gd name="adj2" fmla="val 8690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007604" y="4207656"/>
            <a:ext cx="224989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週間</a:t>
            </a:r>
            <a:r>
              <a:rPr lang="en-US" altLang="ja-JP" dirty="0">
                <a:latin typeface="游ゴシック" panose="020B0400000000000000" pitchFamily="50" charset="-128"/>
                <a:ea typeface="游ゴシック" panose="020B0400000000000000" pitchFamily="50" charset="-128"/>
              </a:rPr>
              <a:t>15</a:t>
            </a:r>
            <a:r>
              <a:rPr lang="ja-JP" altLang="en-US" dirty="0">
                <a:latin typeface="游ゴシック" panose="020B0400000000000000" pitchFamily="50" charset="-128"/>
                <a:ea typeface="游ゴシック" panose="020B0400000000000000" pitchFamily="50" charset="-128"/>
              </a:rPr>
              <a:t>冊資料の</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取り置きができます。</a:t>
            </a:r>
            <a:endParaRPr lang="en-US" altLang="ja-JP" dirty="0">
              <a:latin typeface="游ゴシック" panose="020B0400000000000000" pitchFamily="50" charset="-128"/>
              <a:ea typeface="游ゴシック" panose="020B0400000000000000" pitchFamily="50" charset="-128"/>
            </a:endParaRPr>
          </a:p>
        </p:txBody>
      </p:sp>
      <p:sp>
        <p:nvSpPr>
          <p:cNvPr id="14" name="四角形吹き出し 13"/>
          <p:cNvSpPr/>
          <p:nvPr/>
        </p:nvSpPr>
        <p:spPr>
          <a:xfrm>
            <a:off x="467544" y="1340768"/>
            <a:ext cx="2363694" cy="864096"/>
          </a:xfrm>
          <a:prstGeom prst="wedgeRectCallout">
            <a:avLst>
              <a:gd name="adj1" fmla="val -7829"/>
              <a:gd name="adj2" fmla="val 104843"/>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游ゴシック" panose="020B0400000000000000" pitchFamily="50" charset="-128"/>
                <a:ea typeface="游ゴシック" panose="020B0400000000000000" pitchFamily="50" charset="-128"/>
              </a:rPr>
              <a:t>公共政策大学院生用</a:t>
            </a:r>
            <a:endParaRPr kumimoji="1"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solidFill>
                <a:latin typeface="游ゴシック" panose="020B0400000000000000" pitchFamily="50" charset="-128"/>
                <a:ea typeface="游ゴシック" panose="020B0400000000000000" pitchFamily="50" charset="-128"/>
              </a:rPr>
              <a:t>取り置き棚</a:t>
            </a:r>
          </a:p>
        </p:txBody>
      </p:sp>
      <p:sp>
        <p:nvSpPr>
          <p:cNvPr id="15" name="左矢印 14"/>
          <p:cNvSpPr/>
          <p:nvPr/>
        </p:nvSpPr>
        <p:spPr>
          <a:xfrm>
            <a:off x="467543" y="5517232"/>
            <a:ext cx="2363695" cy="1008112"/>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94729" y="5821233"/>
            <a:ext cx="2236510" cy="400110"/>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カウンター左手へ</a:t>
            </a:r>
          </a:p>
        </p:txBody>
      </p:sp>
      <p:sp>
        <p:nvSpPr>
          <p:cNvPr id="3" name="スライド番号プレースホルダー 3">
            <a:extLst>
              <a:ext uri="{FF2B5EF4-FFF2-40B4-BE49-F238E27FC236}">
                <a16:creationId xmlns:a16="http://schemas.microsoft.com/office/drawing/2014/main" id="{59BFDFEB-A236-131F-E69E-A75A60F423BD}"/>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10</a:t>
            </a:fld>
            <a:endParaRPr kumimoji="1" lang="ja-JP" altLang="en-US" dirty="0"/>
          </a:p>
        </p:txBody>
      </p:sp>
    </p:spTree>
    <p:extLst>
      <p:ext uri="{BB962C8B-B14F-4D97-AF65-F5344CB8AC3E}">
        <p14:creationId xmlns:p14="http://schemas.microsoft.com/office/powerpoint/2010/main" val="124864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066130"/>
          </a:xfrm>
        </p:spPr>
        <p:txBody>
          <a:bodyPr>
            <a:normAutofit fontScale="90000"/>
          </a:bodyPr>
          <a:lstStyle/>
          <a:p>
            <a:r>
              <a:rPr lang="ja-JP" altLang="en-US" dirty="0">
                <a:latin typeface="游ゴシック Medium" panose="020B0500000000000000" pitchFamily="50" charset="-128"/>
                <a:ea typeface="游ゴシック Medium" panose="020B0500000000000000" pitchFamily="50" charset="-128"/>
              </a:rPr>
              <a:t>外国法令判例資料室＆</a:t>
            </a:r>
            <a:r>
              <a:rPr lang="en-US" altLang="ja-JP" dirty="0">
                <a:latin typeface="游ゴシック Medium" panose="020B0500000000000000" pitchFamily="50" charset="-128"/>
                <a:ea typeface="游ゴシック Medium" panose="020B0500000000000000" pitchFamily="50" charset="-128"/>
              </a:rPr>
              <a:t/>
            </a:r>
            <a:br>
              <a:rPr lang="en-US" altLang="ja-JP" dirty="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日本語雑誌コーナー（続き）</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0"/>
            <a:ext cx="6060346" cy="4525963"/>
          </a:xfrm>
        </p:spPr>
      </p:pic>
      <p:sp>
        <p:nvSpPr>
          <p:cNvPr id="5" name="四角形吹き出し 4"/>
          <p:cNvSpPr/>
          <p:nvPr/>
        </p:nvSpPr>
        <p:spPr>
          <a:xfrm>
            <a:off x="377721" y="1700808"/>
            <a:ext cx="2467637" cy="864096"/>
          </a:xfrm>
          <a:prstGeom prst="wedgeRectCallout">
            <a:avLst>
              <a:gd name="adj1" fmla="val 47293"/>
              <a:gd name="adj2" fmla="val 1189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外国法令判例資料室</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r>
              <a:rPr kumimoji="1" lang="ja-JP" altLang="en-US" sz="1400" b="1" dirty="0">
                <a:solidFill>
                  <a:srgbClr val="FF0000"/>
                </a:solidFill>
                <a:latin typeface="游ゴシック" panose="020B0400000000000000" pitchFamily="50" charset="-128"/>
                <a:ea typeface="游ゴシック" panose="020B0400000000000000" pitchFamily="50" charset="-128"/>
              </a:rPr>
              <a:t>「法・外国法」</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4932041" y="1600200"/>
            <a:ext cx="3600400" cy="1066131"/>
          </a:xfrm>
          <a:prstGeom prst="wedgeRectCallout">
            <a:avLst>
              <a:gd name="adj1" fmla="val 1270"/>
              <a:gd name="adj2" fmla="val 1027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日本語雑誌コーナー（</a:t>
            </a:r>
            <a:r>
              <a:rPr lang="en-US" altLang="ja-JP" b="1" dirty="0" err="1">
                <a:solidFill>
                  <a:schemeClr val="tx1"/>
                </a:solidFill>
                <a:latin typeface="游ゴシック" panose="020B0400000000000000" pitchFamily="50" charset="-128"/>
                <a:ea typeface="游ゴシック" panose="020B0400000000000000" pitchFamily="50" charset="-128"/>
              </a:rPr>
              <a:t>Tn</a:t>
            </a:r>
            <a:r>
              <a:rPr lang="ja-JP" altLang="en-US" b="1" dirty="0">
                <a:solidFill>
                  <a:schemeClr val="tx1"/>
                </a:solidFill>
                <a:latin typeface="游ゴシック" panose="020B0400000000000000" pitchFamily="50" charset="-128"/>
                <a:ea typeface="游ゴシック" panose="020B0400000000000000" pitchFamily="50" charset="-128"/>
              </a:rPr>
              <a:t>まで）</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曲折矢印 7"/>
          <p:cNvSpPr/>
          <p:nvPr/>
        </p:nvSpPr>
        <p:spPr>
          <a:xfrm>
            <a:off x="3995936" y="3789039"/>
            <a:ext cx="1224136" cy="2733861"/>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923932" y="4293096"/>
            <a:ext cx="492443" cy="2144177"/>
          </a:xfrm>
          <a:prstGeom prst="rect">
            <a:avLst/>
          </a:prstGeom>
          <a:noFill/>
        </p:spPr>
        <p:txBody>
          <a:bodyPr vert="eaVert" wrap="none" rtlCol="0">
            <a:spAutoFit/>
          </a:bodyPr>
          <a:lstStyle/>
          <a:p>
            <a:r>
              <a:rPr kumimoji="1" lang="ja-JP" altLang="en-US" sz="2000" b="1" dirty="0">
                <a:latin typeface="游ゴシック" panose="020B0400000000000000" pitchFamily="50" charset="-128"/>
                <a:ea typeface="游ゴシック" panose="020B0400000000000000" pitchFamily="50" charset="-128"/>
              </a:rPr>
              <a:t>Ｌ（エル）５階へ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0" y="3261853"/>
            <a:ext cx="3024335" cy="880834"/>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77720" y="3356992"/>
            <a:ext cx="2898135" cy="646331"/>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主に欧米の法令・判例が配架されています。</a:t>
            </a:r>
            <a:endParaRPr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36309F37-155D-8F61-E919-66E1F37092B1}"/>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11</a:t>
            </a:fld>
            <a:endParaRPr kumimoji="1" lang="ja-JP" altLang="en-US" dirty="0"/>
          </a:p>
        </p:txBody>
      </p:sp>
    </p:spTree>
    <p:extLst>
      <p:ext uri="{BB962C8B-B14F-4D97-AF65-F5344CB8AC3E}">
        <p14:creationId xmlns:p14="http://schemas.microsoft.com/office/powerpoint/2010/main" val="401966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57849"/>
          </a:xfrm>
        </p:spPr>
        <p:txBody>
          <a:bodyPr/>
          <a:lstStyle/>
          <a:p>
            <a:r>
              <a:rPr kumimoji="1" lang="ja-JP" altLang="en-US" dirty="0">
                <a:latin typeface="游ゴシック" panose="020B0400000000000000" pitchFamily="50" charset="-128"/>
                <a:ea typeface="游ゴシック" panose="020B0400000000000000" pitchFamily="50" charset="-128"/>
              </a:rPr>
              <a:t>図書室Ｌ５階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6" y="1600200"/>
            <a:ext cx="6991347" cy="4525963"/>
          </a:xfrm>
        </p:spPr>
      </p:pic>
      <p:sp>
        <p:nvSpPr>
          <p:cNvPr id="5" name="四角形吹き出し 4"/>
          <p:cNvSpPr/>
          <p:nvPr/>
        </p:nvSpPr>
        <p:spPr>
          <a:xfrm>
            <a:off x="179512" y="1772816"/>
            <a:ext cx="2664296" cy="864096"/>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日本語雑誌（</a:t>
            </a:r>
            <a:r>
              <a:rPr lang="en-US" altLang="ja-JP" b="1" dirty="0">
                <a:solidFill>
                  <a:schemeClr val="tx1"/>
                </a:solidFill>
                <a:latin typeface="游ゴシック" panose="020B0400000000000000" pitchFamily="50" charset="-128"/>
                <a:ea typeface="游ゴシック" panose="020B0400000000000000" pitchFamily="50" charset="-128"/>
              </a:rPr>
              <a:t>To</a:t>
            </a:r>
            <a:r>
              <a:rPr lang="ja-JP" altLang="en-US" b="1" dirty="0">
                <a:solidFill>
                  <a:schemeClr val="tx1"/>
                </a:solidFill>
                <a:latin typeface="游ゴシック" panose="020B0400000000000000" pitchFamily="50" charset="-128"/>
                <a:ea typeface="游ゴシック" panose="020B0400000000000000" pitchFamily="50" charset="-128"/>
              </a:rPr>
              <a:t>以降）</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652120" y="1340768"/>
            <a:ext cx="3240360" cy="864096"/>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游ゴシック" panose="020B0400000000000000" pitchFamily="50" charset="-128"/>
                <a:ea typeface="游ゴシック" panose="020B0400000000000000" pitchFamily="50" charset="-128"/>
              </a:rPr>
              <a:t>外国語雑誌（</a:t>
            </a:r>
            <a:r>
              <a:rPr lang="en-US" altLang="ja-JP" b="1" dirty="0">
                <a:solidFill>
                  <a:schemeClr val="tx1"/>
                </a:solidFill>
                <a:latin typeface="游ゴシック" panose="020B0400000000000000" pitchFamily="50" charset="-128"/>
                <a:ea typeface="游ゴシック" panose="020B0400000000000000" pitchFamily="50" charset="-128"/>
              </a:rPr>
              <a:t>1975</a:t>
            </a:r>
            <a:r>
              <a:rPr lang="ja-JP" altLang="en-US" b="1" dirty="0">
                <a:solidFill>
                  <a:schemeClr val="tx1"/>
                </a:solidFill>
                <a:latin typeface="游ゴシック" panose="020B0400000000000000" pitchFamily="50" charset="-128"/>
                <a:ea typeface="游ゴシック" panose="020B0400000000000000" pitchFamily="50" charset="-128"/>
              </a:rPr>
              <a:t>年以降）</a:t>
            </a:r>
            <a:endParaRPr lang="en-US" altLang="ja-JP"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kumimoji="1"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kumimoji="1" lang="ja-JP" altLang="en-US" sz="1400" b="1" dirty="0">
                <a:solidFill>
                  <a:srgbClr val="FF0000"/>
                </a:solidFill>
                <a:latin typeface="游ゴシック" panose="020B0400000000000000" pitchFamily="50" charset="-128"/>
                <a:ea typeface="游ゴシック" panose="020B0400000000000000" pitchFamily="50" charset="-128"/>
              </a:rPr>
              <a:t>「法・雑誌」</a:t>
            </a: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下矢印吹き出し 7"/>
          <p:cNvSpPr/>
          <p:nvPr/>
        </p:nvSpPr>
        <p:spPr>
          <a:xfrm>
            <a:off x="3563887" y="5589240"/>
            <a:ext cx="2454769"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653236" y="5733256"/>
            <a:ext cx="2236510" cy="400110"/>
          </a:xfrm>
          <a:prstGeom prst="rect">
            <a:avLst/>
          </a:prstGeom>
          <a:noFill/>
        </p:spPr>
        <p:txBody>
          <a:bodyPr wrap="none" rtlCol="0">
            <a:spAutoFit/>
          </a:bodyPr>
          <a:lstStyle/>
          <a:p>
            <a:r>
              <a:rPr lang="ja-JP" altLang="en-US" sz="2000" b="1" dirty="0">
                <a:latin typeface="游ゴシック" panose="020B0400000000000000" pitchFamily="50" charset="-128"/>
                <a:ea typeface="游ゴシック" panose="020B0400000000000000" pitchFamily="50" charset="-128"/>
              </a:rPr>
              <a:t>Ｌ（エル）４階</a:t>
            </a:r>
            <a:r>
              <a:rPr kumimoji="1" lang="ja-JP" altLang="en-US" sz="2000" b="1" dirty="0">
                <a:latin typeface="游ゴシック" panose="020B0400000000000000" pitchFamily="50" charset="-128"/>
                <a:ea typeface="游ゴシック" panose="020B0400000000000000" pitchFamily="50" charset="-128"/>
              </a:rPr>
              <a:t>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995936" y="3240916"/>
            <a:ext cx="3276364" cy="1052180"/>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086132" y="3300356"/>
            <a:ext cx="3150164"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1974</a:t>
            </a:r>
            <a:r>
              <a:rPr lang="ja-JP" altLang="en-US" dirty="0">
                <a:latin typeface="游ゴシック" panose="020B0400000000000000" pitchFamily="50" charset="-128"/>
                <a:ea typeface="游ゴシック" panose="020B0400000000000000" pitchFamily="50" charset="-128"/>
              </a:rPr>
              <a:t>年以前の外国語雑誌は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Ｌ（エル）</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階書庫にあり</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ます。</a:t>
            </a:r>
            <a:endParaRPr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7E64FD94-86E9-D595-BBD4-B4E3CECA99C2}"/>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12</a:t>
            </a:fld>
            <a:endParaRPr kumimoji="1" lang="ja-JP" altLang="en-US" dirty="0"/>
          </a:p>
        </p:txBody>
      </p:sp>
    </p:spTree>
    <p:extLst>
      <p:ext uri="{BB962C8B-B14F-4D97-AF65-F5344CB8AC3E}">
        <p14:creationId xmlns:p14="http://schemas.microsoft.com/office/powerpoint/2010/main" val="2170822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41129"/>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図書室Ｌ４階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600200"/>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5" y="2400915"/>
            <a:ext cx="1913509" cy="2468245"/>
          </a:xfrm>
          <a:prstGeom prst="rect">
            <a:avLst/>
          </a:prstGeom>
          <a:ln w="38100" cmpd="sng">
            <a:solidFill>
              <a:schemeClr val="bg1"/>
            </a:solidFill>
          </a:ln>
          <a:effectLst/>
        </p:spPr>
      </p:pic>
      <p:sp>
        <p:nvSpPr>
          <p:cNvPr id="5" name="右矢印吹き出し 4"/>
          <p:cNvSpPr/>
          <p:nvPr/>
        </p:nvSpPr>
        <p:spPr>
          <a:xfrm>
            <a:off x="4572000" y="2999853"/>
            <a:ext cx="3168352" cy="1077219"/>
          </a:xfrm>
          <a:prstGeom prst="rightArrowCallout">
            <a:avLst>
              <a:gd name="adj1" fmla="val 25000"/>
              <a:gd name="adj2" fmla="val 25000"/>
              <a:gd name="adj3" fmla="val 25000"/>
              <a:gd name="adj4" fmla="val 72493"/>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752211" y="2999854"/>
            <a:ext cx="2159566" cy="1077218"/>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判例室</a:t>
            </a:r>
            <a:endParaRPr kumimoji="1" lang="en-US" altLang="ja-JP" b="1" dirty="0">
              <a:latin typeface="游ゴシック" panose="020B0400000000000000" pitchFamily="50" charset="-128"/>
              <a:ea typeface="游ゴシック" panose="020B0400000000000000" pitchFamily="50" charset="-128"/>
            </a:endParaRPr>
          </a:p>
          <a:p>
            <a:r>
              <a:rPr lang="ja-JP" altLang="en-US" b="1" dirty="0">
                <a:latin typeface="游ゴシック" panose="020B0400000000000000" pitchFamily="50" charset="-128"/>
                <a:ea typeface="游ゴシック" panose="020B0400000000000000" pitchFamily="50" charset="-128"/>
              </a:rPr>
              <a:t>参考資料室</a:t>
            </a:r>
            <a:endParaRPr lang="en-US" altLang="ja-JP" b="1" dirty="0">
              <a:latin typeface="游ゴシック" panose="020B0400000000000000" pitchFamily="50" charset="-128"/>
              <a:ea typeface="游ゴシック" panose="020B0400000000000000" pitchFamily="50" charset="-128"/>
            </a:endParaRPr>
          </a:p>
          <a:p>
            <a:r>
              <a:rPr kumimoji="1" lang="ja-JP" altLang="en-US" sz="1400" b="1" dirty="0">
                <a:latin typeface="游ゴシック" panose="020B0400000000000000" pitchFamily="50" charset="-128"/>
                <a:ea typeface="游ゴシック" panose="020B0400000000000000" pitchFamily="50" charset="-128"/>
              </a:rPr>
              <a:t>ＯＰＡＣ配架場所表示は</a:t>
            </a:r>
            <a:endParaRPr kumimoji="1" lang="en-US" altLang="ja-JP" sz="1400" b="1" dirty="0">
              <a:latin typeface="游ゴシック" panose="020B0400000000000000" pitchFamily="50" charset="-128"/>
              <a:ea typeface="游ゴシック" panose="020B0400000000000000" pitchFamily="50" charset="-128"/>
            </a:endParaRPr>
          </a:p>
          <a:p>
            <a:r>
              <a:rPr kumimoji="1" lang="ja-JP" altLang="en-US" sz="1400" b="1" dirty="0">
                <a:solidFill>
                  <a:srgbClr val="FF0000"/>
                </a:solidFill>
                <a:latin typeface="游ゴシック" panose="020B0400000000000000" pitchFamily="50" charset="-128"/>
                <a:ea typeface="游ゴシック" panose="020B0400000000000000" pitchFamily="50" charset="-128"/>
              </a:rPr>
              <a:t>「法・判例参考」</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2"/>
            <a:ext cx="2536952" cy="1851025"/>
          </a:xfrm>
          <a:prstGeom prst="rect">
            <a:avLst/>
          </a:prstGeom>
          <a:ln w="50800">
            <a:solidFill>
              <a:schemeClr val="bg1"/>
            </a:solidFill>
          </a:ln>
        </p:spPr>
      </p:pic>
      <p:grpSp>
        <p:nvGrpSpPr>
          <p:cNvPr id="13" name="グループ化 12"/>
          <p:cNvGrpSpPr/>
          <p:nvPr/>
        </p:nvGrpSpPr>
        <p:grpSpPr>
          <a:xfrm>
            <a:off x="539552" y="3501008"/>
            <a:ext cx="2088232" cy="1296144"/>
            <a:chOff x="539552" y="3501008"/>
            <a:chExt cx="2088232"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043608" y="3501008"/>
              <a:ext cx="1569660"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共同利用端末</a:t>
              </a:r>
            </a:p>
          </p:txBody>
        </p:sp>
      </p:grpSp>
      <p:sp>
        <p:nvSpPr>
          <p:cNvPr id="16" name="上矢印 15"/>
          <p:cNvSpPr/>
          <p:nvPr/>
        </p:nvSpPr>
        <p:spPr>
          <a:xfrm>
            <a:off x="3275856" y="3933056"/>
            <a:ext cx="864096" cy="2708920"/>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462263" y="4149080"/>
            <a:ext cx="461665" cy="2913291"/>
          </a:xfrm>
          <a:prstGeom prst="rect">
            <a:avLst/>
          </a:prstGeom>
          <a:noFill/>
        </p:spPr>
        <p:txBody>
          <a:bodyPr vert="eaVert" wrap="square" rtlCol="0">
            <a:spAutoFit/>
          </a:bodyPr>
          <a:lstStyle/>
          <a:p>
            <a:r>
              <a:rPr kumimoji="1" lang="ja-JP" altLang="en-US" b="1" dirty="0">
                <a:latin typeface="游ゴシック" panose="020B0400000000000000" pitchFamily="50" charset="-128"/>
                <a:ea typeface="游ゴシック" panose="020B0400000000000000" pitchFamily="50" charset="-128"/>
              </a:rPr>
              <a:t>Ｌ（エル）４階書庫へ</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4"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6733520" y="4540919"/>
            <a:ext cx="1795473"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日本の判例類や参考図書があります。</a:t>
            </a:r>
            <a:endParaRPr lang="en-US" altLang="ja-JP" dirty="0">
              <a:latin typeface="游ゴシック" panose="020B0400000000000000" pitchFamily="50" charset="-128"/>
              <a:ea typeface="游ゴシック" panose="020B0400000000000000" pitchFamily="50" charset="-128"/>
            </a:endParaRPr>
          </a:p>
        </p:txBody>
      </p:sp>
      <p:sp>
        <p:nvSpPr>
          <p:cNvPr id="21" name="角丸四角形吹き出し 20"/>
          <p:cNvSpPr/>
          <p:nvPr/>
        </p:nvSpPr>
        <p:spPr>
          <a:xfrm>
            <a:off x="1067138" y="2145424"/>
            <a:ext cx="1997957" cy="1052180"/>
          </a:xfrm>
          <a:prstGeom prst="wedgeRoundRectCallout">
            <a:avLst>
              <a:gd name="adj1" fmla="val 16874"/>
              <a:gd name="adj2" fmla="val 76944"/>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22" name="テキスト ボックス 21"/>
          <p:cNvSpPr txBox="1"/>
          <p:nvPr/>
        </p:nvSpPr>
        <p:spPr>
          <a:xfrm>
            <a:off x="1187624" y="2204864"/>
            <a:ext cx="1795473"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自習室の端末と同様に利用できます。</a:t>
            </a:r>
            <a:endParaRPr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4E69EC8E-62AA-2F82-FCD8-288C4255DD0E}"/>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13</a:t>
            </a:fld>
            <a:endParaRPr kumimoji="1" lang="ja-JP" altLang="en-US" dirty="0"/>
          </a:p>
        </p:txBody>
      </p:sp>
    </p:spTree>
    <p:extLst>
      <p:ext uri="{BB962C8B-B14F-4D97-AF65-F5344CB8AC3E}">
        <p14:creationId xmlns:p14="http://schemas.microsoft.com/office/powerpoint/2010/main" val="2532495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1010"/>
          </a:xfrm>
        </p:spPr>
        <p:txBody>
          <a:bodyPr/>
          <a:lstStyle/>
          <a:p>
            <a:r>
              <a:rPr kumimoji="1" lang="ja-JP" altLang="en-US" dirty="0">
                <a:latin typeface="游ゴシック Medium" panose="020B0500000000000000" pitchFamily="50" charset="-128"/>
                <a:ea typeface="游ゴシック Medium" panose="020B0500000000000000" pitchFamily="50" charset="-128"/>
              </a:rPr>
              <a:t>Ｌ４階書庫入口</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4" y="1890157"/>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2" y="1814406"/>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371524" y="1556792"/>
            <a:ext cx="2680692" cy="2247349"/>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603944" y="1685708"/>
            <a:ext cx="2304256" cy="2031325"/>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Ｌ（エル）４階からＬ１階まで書庫が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あります。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書庫に入る時は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カードリーダーに</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学生証を当ててください。</a:t>
            </a:r>
            <a:endParaRPr lang="en-US" altLang="ja-JP" dirty="0">
              <a:latin typeface="游ゴシック" panose="020B0400000000000000" pitchFamily="50" charset="-128"/>
              <a:ea typeface="游ゴシック" panose="020B0400000000000000" pitchFamily="50" charset="-128"/>
            </a:endParaRPr>
          </a:p>
        </p:txBody>
      </p:sp>
      <p:sp>
        <p:nvSpPr>
          <p:cNvPr id="13" name="下矢印吹き出し 12"/>
          <p:cNvSpPr/>
          <p:nvPr/>
        </p:nvSpPr>
        <p:spPr>
          <a:xfrm>
            <a:off x="7161169" y="2420888"/>
            <a:ext cx="1800493"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7161170" y="2591616"/>
            <a:ext cx="1800493"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カードリーダー</a:t>
            </a:r>
          </a:p>
        </p:txBody>
      </p:sp>
      <p:sp>
        <p:nvSpPr>
          <p:cNvPr id="15" name="角丸四角形吹き出し 14"/>
          <p:cNvSpPr/>
          <p:nvPr/>
        </p:nvSpPr>
        <p:spPr>
          <a:xfrm>
            <a:off x="1099220" y="2049525"/>
            <a:ext cx="2680692" cy="1091443"/>
          </a:xfrm>
          <a:prstGeom prst="wedgeRoundRectCallout">
            <a:avLst>
              <a:gd name="adj1" fmla="val -2420"/>
              <a:gd name="adj2" fmla="val 7436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187624" y="2134307"/>
            <a:ext cx="2520280"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書庫から出る時は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サムターンを回して</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ドアを開けてください。</a:t>
            </a:r>
            <a:endParaRPr lang="en-US" altLang="ja-JP" dirty="0">
              <a:latin typeface="游ゴシック" panose="020B0400000000000000" pitchFamily="50" charset="-128"/>
              <a:ea typeface="游ゴシック" panose="020B0400000000000000" pitchFamily="50" charset="-128"/>
            </a:endParaRPr>
          </a:p>
        </p:txBody>
      </p:sp>
      <p:sp>
        <p:nvSpPr>
          <p:cNvPr id="17" name="下矢印吹き出し 16"/>
          <p:cNvSpPr/>
          <p:nvPr/>
        </p:nvSpPr>
        <p:spPr>
          <a:xfrm>
            <a:off x="1015801"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115402" y="3621706"/>
            <a:ext cx="1338828" cy="369332"/>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サムターン</a:t>
            </a:r>
          </a:p>
        </p:txBody>
      </p:sp>
      <p:sp>
        <p:nvSpPr>
          <p:cNvPr id="3" name="上矢印 2"/>
          <p:cNvSpPr/>
          <p:nvPr/>
        </p:nvSpPr>
        <p:spPr>
          <a:xfrm>
            <a:off x="3419872" y="4797152"/>
            <a:ext cx="1040056" cy="151216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707904" y="5013176"/>
            <a:ext cx="461665" cy="1246495"/>
          </a:xfrm>
          <a:prstGeom prst="rect">
            <a:avLst/>
          </a:prstGeom>
          <a:noFill/>
        </p:spPr>
        <p:txBody>
          <a:bodyPr vert="eaVert" wrap="none" rtlCol="0">
            <a:spAutoFit/>
          </a:bodyPr>
          <a:lstStyle/>
          <a:p>
            <a:r>
              <a:rPr kumimoji="1" lang="ja-JP" altLang="en-US" b="1" dirty="0">
                <a:latin typeface="游ゴシック" panose="020B0400000000000000" pitchFamily="50" charset="-128"/>
                <a:ea typeface="游ゴシック" panose="020B0400000000000000" pitchFamily="50" charset="-128"/>
              </a:rPr>
              <a:t>書庫の中へ</a:t>
            </a:r>
          </a:p>
        </p:txBody>
      </p:sp>
      <p:sp>
        <p:nvSpPr>
          <p:cNvPr id="6" name="スライド番号プレースホルダー 3">
            <a:extLst>
              <a:ext uri="{FF2B5EF4-FFF2-40B4-BE49-F238E27FC236}">
                <a16:creationId xmlns:a16="http://schemas.microsoft.com/office/drawing/2014/main" id="{4294DDA1-D78D-5560-323C-D359F0BE47DA}"/>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14</a:t>
            </a:fld>
            <a:endParaRPr kumimoji="1" lang="ja-JP" altLang="en-US" dirty="0"/>
          </a:p>
        </p:txBody>
      </p:sp>
    </p:spTree>
    <p:extLst>
      <p:ext uri="{BB962C8B-B14F-4D97-AF65-F5344CB8AC3E}">
        <p14:creationId xmlns:p14="http://schemas.microsoft.com/office/powerpoint/2010/main" val="149945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3110"/>
          </a:xfrm>
        </p:spPr>
        <p:txBody>
          <a:bodyPr/>
          <a:lstStyle/>
          <a:p>
            <a:r>
              <a:rPr lang="ja-JP" altLang="en-US" dirty="0">
                <a:latin typeface="游ゴシック Medium" panose="020B0500000000000000" pitchFamily="50" charset="-128"/>
                <a:ea typeface="游ゴシック Medium" panose="020B0500000000000000" pitchFamily="50" charset="-128"/>
              </a:rPr>
              <a:t>電動書架の使い方</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2172824" y="1094213"/>
            <a:ext cx="5032147"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書庫資料のＯＰＡＣ配架場所表示は</a:t>
            </a:r>
            <a:r>
              <a:rPr kumimoji="1" lang="ja-JP" altLang="en-US" dirty="0">
                <a:solidFill>
                  <a:srgbClr val="FF0000"/>
                </a:solidFill>
                <a:latin typeface="游ゴシック" panose="020B0400000000000000" pitchFamily="50" charset="-128"/>
                <a:ea typeface="游ゴシック" panose="020B0400000000000000" pitchFamily="50" charset="-128"/>
              </a:rPr>
              <a:t>「法・図」</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01137"/>
            <a:ext cx="2711609" cy="4932000"/>
          </a:xfrm>
          <a:prstGeom prst="rect">
            <a:avLst/>
          </a:prstGeom>
          <a:ln w="9525">
            <a:solidFill>
              <a:schemeClr val="tx2"/>
            </a:solidFill>
          </a:ln>
        </p:spPr>
      </p:pic>
      <p:sp>
        <p:nvSpPr>
          <p:cNvPr id="20" name="四角形吹き出し 19"/>
          <p:cNvSpPr/>
          <p:nvPr/>
        </p:nvSpPr>
        <p:spPr>
          <a:xfrm>
            <a:off x="35496" y="3717032"/>
            <a:ext cx="2018023"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129722" y="3789041"/>
            <a:ext cx="1980029" cy="584775"/>
          </a:xfrm>
          <a:prstGeom prst="rect">
            <a:avLst/>
          </a:prstGeom>
          <a:noFill/>
        </p:spPr>
        <p:txBody>
          <a:bodyPr wrap="none" rtlCol="0">
            <a:spAutoFit/>
          </a:bodyPr>
          <a:lstStyle/>
          <a:p>
            <a:r>
              <a:rPr kumimoji="1" lang="ja-JP" altLang="en-US" b="1" dirty="0">
                <a:latin typeface="游ゴシック" panose="020B0400000000000000" pitchFamily="50" charset="-128"/>
                <a:ea typeface="游ゴシック" panose="020B0400000000000000" pitchFamily="50" charset="-128"/>
              </a:rPr>
              <a:t>書架開閉ボタン</a:t>
            </a:r>
            <a:endParaRPr kumimoji="1" lang="en-US" altLang="ja-JP"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押すと緑色に光ります</a:t>
            </a:r>
            <a:endParaRPr kumimoji="1" lang="ja-JP" altLang="en-US" sz="1400" b="1" dirty="0">
              <a:latin typeface="游ゴシック" panose="020B0400000000000000" pitchFamily="50" charset="-128"/>
              <a:ea typeface="游ゴシック" panose="020B0400000000000000" pitchFamily="50" charset="-128"/>
            </a:endParaRP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79"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5" name="角丸四角形吹き出し 14"/>
          <p:cNvSpPr/>
          <p:nvPr/>
        </p:nvSpPr>
        <p:spPr>
          <a:xfrm>
            <a:off x="4699620" y="2117755"/>
            <a:ext cx="3040732" cy="2103333"/>
          </a:xfrm>
          <a:prstGeom prst="wedgeRoundRectCallout">
            <a:avLst>
              <a:gd name="adj1" fmla="val -1837"/>
              <a:gd name="adj2" fmla="val 72923"/>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4733084" y="2189763"/>
            <a:ext cx="2935259" cy="2031325"/>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各書架に図書の請求記号が表示されています。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利用したい図書が配架されている書架の開閉ボタンを押してください。</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書庫資料も当日貸出・取り置き可能です。</a:t>
            </a:r>
            <a:endParaRPr lang="en-US" altLang="ja-JP" dirty="0">
              <a:latin typeface="游ゴシック" panose="020B0400000000000000" pitchFamily="50" charset="-128"/>
              <a:ea typeface="游ゴシック" panose="020B04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728" y="4630773"/>
            <a:ext cx="1905000" cy="1905000"/>
          </a:xfrm>
          <a:prstGeom prst="rect">
            <a:avLst/>
          </a:prstGeom>
        </p:spPr>
      </p:pic>
      <p:sp>
        <p:nvSpPr>
          <p:cNvPr id="24" name="角丸四角形 23"/>
          <p:cNvSpPr/>
          <p:nvPr/>
        </p:nvSpPr>
        <p:spPr>
          <a:xfrm>
            <a:off x="929387"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7" name="四角形吹き出し 26"/>
          <p:cNvSpPr/>
          <p:nvPr/>
        </p:nvSpPr>
        <p:spPr>
          <a:xfrm>
            <a:off x="2265945" y="3131675"/>
            <a:ext cx="1729991"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b="1" dirty="0">
                <a:latin typeface="游ゴシック" panose="020B0400000000000000" pitchFamily="50" charset="-128"/>
                <a:ea typeface="游ゴシック" panose="020B0400000000000000" pitchFamily="50" charset="-128"/>
              </a:rPr>
              <a:t>請求記号表示</a:t>
            </a:r>
            <a:endParaRPr kumimoji="1" lang="en-US" altLang="ja-JP" b="1" dirty="0">
              <a:latin typeface="游ゴシック" panose="020B0400000000000000" pitchFamily="50" charset="-128"/>
              <a:ea typeface="游ゴシック" panose="020B0400000000000000" pitchFamily="50" charset="-128"/>
            </a:endParaRPr>
          </a:p>
        </p:txBody>
      </p:sp>
      <p:sp>
        <p:nvSpPr>
          <p:cNvPr id="29" name="四角形吹き出し 19">
            <a:extLst>
              <a:ext uri="{FF2B5EF4-FFF2-40B4-BE49-F238E27FC236}">
                <a16:creationId xmlns:a16="http://schemas.microsoft.com/office/drawing/2014/main" id="{AF7E481E-C19F-4A85-8414-DB5B9662FF85}"/>
              </a:ext>
            </a:extLst>
          </p:cNvPr>
          <p:cNvSpPr/>
          <p:nvPr/>
        </p:nvSpPr>
        <p:spPr>
          <a:xfrm>
            <a:off x="1691680" y="5750047"/>
            <a:ext cx="3744416" cy="830997"/>
          </a:xfrm>
          <a:prstGeom prst="wedgeRectCallout">
            <a:avLst>
              <a:gd name="adj1" fmla="val 61414"/>
              <a:gd name="adj2" fmla="val 10383"/>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ECF7B637-BDBD-4ADE-B939-771FD05656D1}"/>
              </a:ext>
            </a:extLst>
          </p:cNvPr>
          <p:cNvSpPr txBox="1"/>
          <p:nvPr/>
        </p:nvSpPr>
        <p:spPr>
          <a:xfrm>
            <a:off x="1691681" y="5786052"/>
            <a:ext cx="3812470" cy="738664"/>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万一、書架の間にいる時に、書架が動きだしたら、オレンジのバーを足で押してください。動いている書架が止まります。</a:t>
            </a:r>
            <a:endParaRPr kumimoji="1" lang="ja-JP" altLang="en-US" sz="1100" b="1" dirty="0">
              <a:latin typeface="游ゴシック" panose="020B0400000000000000" pitchFamily="50" charset="-128"/>
              <a:ea typeface="游ゴシック" panose="020B0400000000000000" pitchFamily="50" charset="-128"/>
            </a:endParaRPr>
          </a:p>
        </p:txBody>
      </p:sp>
      <p:sp>
        <p:nvSpPr>
          <p:cNvPr id="3" name="右矢印吹き出し 32">
            <a:extLst>
              <a:ext uri="{FF2B5EF4-FFF2-40B4-BE49-F238E27FC236}">
                <a16:creationId xmlns:a16="http://schemas.microsoft.com/office/drawing/2014/main" id="{0C6D5FEB-8F71-BD64-E0A1-595C321ABCE9}"/>
              </a:ext>
            </a:extLst>
          </p:cNvPr>
          <p:cNvSpPr/>
          <p:nvPr/>
        </p:nvSpPr>
        <p:spPr>
          <a:xfrm rot="5400000">
            <a:off x="7069039" y="4565813"/>
            <a:ext cx="3024336" cy="669410"/>
          </a:xfrm>
          <a:prstGeom prst="rightArrowCallout">
            <a:avLst>
              <a:gd name="adj1" fmla="val 28985"/>
              <a:gd name="adj2" fmla="val 50000"/>
              <a:gd name="adj3" fmla="val 60687"/>
              <a:gd name="adj4" fmla="val 80822"/>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D7832252-C1C1-8435-D683-260810DC864D}"/>
              </a:ext>
            </a:extLst>
          </p:cNvPr>
          <p:cNvSpPr txBox="1"/>
          <p:nvPr/>
        </p:nvSpPr>
        <p:spPr>
          <a:xfrm>
            <a:off x="8189046" y="3446161"/>
            <a:ext cx="758797" cy="2625963"/>
          </a:xfrm>
          <a:prstGeom prst="rect">
            <a:avLst/>
          </a:prstGeom>
          <a:noFill/>
        </p:spPr>
        <p:txBody>
          <a:bodyPr vert="eaVert" wrap="square" rtlCol="0">
            <a:spAutoFit/>
          </a:bodyPr>
          <a:lstStyle/>
          <a:p>
            <a:r>
              <a:rPr lang="ja-JP" altLang="en-US" b="1" dirty="0">
                <a:latin typeface="游ゴシック" panose="020B0400000000000000" pitchFamily="50" charset="-128"/>
                <a:ea typeface="游ゴシック" panose="020B0400000000000000" pitchFamily="50" charset="-128"/>
              </a:rPr>
              <a:t>Ｌ</a:t>
            </a:r>
            <a:r>
              <a:rPr kumimoji="1" lang="en-US" altLang="ja-JP" b="1" dirty="0">
                <a:latin typeface="游ゴシック" panose="020B0400000000000000" pitchFamily="50" charset="-128"/>
                <a:ea typeface="游ゴシック" panose="020B0400000000000000" pitchFamily="50" charset="-128"/>
              </a:rPr>
              <a:t>1</a:t>
            </a:r>
            <a:r>
              <a:rPr kumimoji="1" lang="ja-JP" altLang="en-US" b="1" dirty="0">
                <a:latin typeface="游ゴシック" panose="020B0400000000000000" pitchFamily="50" charset="-128"/>
                <a:ea typeface="游ゴシック" panose="020B0400000000000000" pitchFamily="50" charset="-128"/>
              </a:rPr>
              <a:t>書庫・公共政策</a:t>
            </a:r>
            <a:endParaRPr kumimoji="1" lang="en-US" altLang="ja-JP" b="1" dirty="0">
              <a:latin typeface="游ゴシック" panose="020B0400000000000000" pitchFamily="50" charset="-128"/>
              <a:ea typeface="游ゴシック" panose="020B0400000000000000" pitchFamily="50" charset="-128"/>
            </a:endParaRPr>
          </a:p>
          <a:p>
            <a:r>
              <a:rPr kumimoji="1" lang="ja-JP" altLang="en-US" b="1" dirty="0">
                <a:latin typeface="游ゴシック" panose="020B0400000000000000" pitchFamily="50" charset="-128"/>
                <a:ea typeface="游ゴシック" panose="020B0400000000000000" pitchFamily="50" charset="-128"/>
              </a:rPr>
              <a:t>大学院図書コーナーへ</a:t>
            </a:r>
          </a:p>
        </p:txBody>
      </p:sp>
      <p:sp>
        <p:nvSpPr>
          <p:cNvPr id="5" name="スライド番号プレースホルダー 3">
            <a:extLst>
              <a:ext uri="{FF2B5EF4-FFF2-40B4-BE49-F238E27FC236}">
                <a16:creationId xmlns:a16="http://schemas.microsoft.com/office/drawing/2014/main" id="{754F645C-D154-3266-15D0-53F6832738AE}"/>
              </a:ext>
            </a:extLst>
          </p:cNvPr>
          <p:cNvSpPr>
            <a:spLocks noGrp="1"/>
          </p:cNvSpPr>
          <p:nvPr>
            <p:ph type="sldNum" sz="quarter" idx="12"/>
          </p:nvPr>
        </p:nvSpPr>
        <p:spPr>
          <a:xfrm>
            <a:off x="6693483" y="6437742"/>
            <a:ext cx="2133600" cy="365125"/>
          </a:xfrm>
        </p:spPr>
        <p:txBody>
          <a:bodyPr/>
          <a:lstStyle/>
          <a:p>
            <a:fld id="{9BA0A725-64B8-46E5-8C64-A57C72ED8FD3}" type="slidenum">
              <a:rPr kumimoji="1" lang="ja-JP" altLang="en-US" smtClean="0"/>
              <a:t>15</a:t>
            </a:fld>
            <a:endParaRPr kumimoji="1" lang="ja-JP" altLang="en-US" dirty="0"/>
          </a:p>
        </p:txBody>
      </p:sp>
    </p:spTree>
    <p:extLst>
      <p:ext uri="{BB962C8B-B14F-4D97-AF65-F5344CB8AC3E}">
        <p14:creationId xmlns:p14="http://schemas.microsoft.com/office/powerpoint/2010/main" val="283795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7566">
            <a:off x="2189247" y="1417173"/>
            <a:ext cx="727744" cy="768174"/>
          </a:xfrm>
          <a:prstGeom prst="rect">
            <a:avLst/>
          </a:prstGeom>
        </p:spPr>
      </p:pic>
      <p:sp>
        <p:nvSpPr>
          <p:cNvPr id="2" name="タイトル 1"/>
          <p:cNvSpPr>
            <a:spLocks noGrp="1"/>
          </p:cNvSpPr>
          <p:nvPr>
            <p:ph type="title"/>
          </p:nvPr>
        </p:nvSpPr>
        <p:spPr>
          <a:xfrm>
            <a:off x="457200" y="260648"/>
            <a:ext cx="8229600" cy="1143000"/>
          </a:xfrm>
        </p:spPr>
        <p:txBody>
          <a:bodyPr>
            <a:normAutofit fontScale="90000"/>
          </a:bodyPr>
          <a:lstStyle/>
          <a:p>
            <a:r>
              <a:rPr kumimoji="1" lang="en-US" altLang="ja-JP" dirty="0">
                <a:latin typeface="游ゴシック Medium" panose="020B0500000000000000" pitchFamily="50" charset="-128"/>
                <a:ea typeface="游ゴシック Medium" panose="020B0500000000000000" pitchFamily="50" charset="-128"/>
              </a:rPr>
              <a:t>L</a:t>
            </a:r>
            <a:r>
              <a:rPr lang="en-US" altLang="ja-JP" dirty="0">
                <a:latin typeface="游ゴシック Medium" panose="020B0500000000000000" pitchFamily="50" charset="-128"/>
                <a:ea typeface="游ゴシック Medium" panose="020B0500000000000000" pitchFamily="50" charset="-128"/>
              </a:rPr>
              <a:t>1</a:t>
            </a:r>
            <a:r>
              <a:rPr lang="ja-JP" altLang="en-US" dirty="0">
                <a:latin typeface="游ゴシック Medium" panose="020B0500000000000000" pitchFamily="50" charset="-128"/>
                <a:ea typeface="游ゴシック Medium" panose="020B0500000000000000" pitchFamily="50" charset="-128"/>
              </a:rPr>
              <a:t>書庫　</a:t>
            </a:r>
            <a:r>
              <a:rPr lang="en-US" altLang="ja-JP" dirty="0">
                <a:latin typeface="游ゴシック Medium" panose="020B0500000000000000" pitchFamily="50" charset="-128"/>
                <a:ea typeface="游ゴシック Medium" panose="020B0500000000000000" pitchFamily="50" charset="-128"/>
              </a:rPr>
              <a:t/>
            </a:r>
            <a:br>
              <a:rPr lang="en-US" altLang="ja-JP" dirty="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公共政策大学院図書コーナー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216472"/>
            <a:ext cx="6048672" cy="3908399"/>
          </a:xfrm>
          <a:prstGeom prst="rect">
            <a:avLst/>
          </a:prstGeom>
        </p:spPr>
      </p:pic>
      <p:sp>
        <p:nvSpPr>
          <p:cNvPr id="10" name="テキスト ボックス 9"/>
          <p:cNvSpPr txBox="1"/>
          <p:nvPr/>
        </p:nvSpPr>
        <p:spPr>
          <a:xfrm>
            <a:off x="3059832" y="1600640"/>
            <a:ext cx="430758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OPAC</a:t>
            </a:r>
            <a:r>
              <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の配架場所表示は</a:t>
            </a:r>
            <a:r>
              <a:rPr kumimoji="1" lang="ja-JP" altLang="en-US" sz="18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「法図・公共」</a:t>
            </a:r>
          </a:p>
        </p:txBody>
      </p:sp>
      <p:sp>
        <p:nvSpPr>
          <p:cNvPr id="12" name="角丸四角形吹き出し 11"/>
          <p:cNvSpPr/>
          <p:nvPr/>
        </p:nvSpPr>
        <p:spPr>
          <a:xfrm>
            <a:off x="338562" y="2639982"/>
            <a:ext cx="3863054" cy="1509097"/>
          </a:xfrm>
          <a:prstGeom prst="wedgeRoundRectCallout">
            <a:avLst>
              <a:gd name="adj1" fmla="val -32149"/>
              <a:gd name="adj2" fmla="val 6981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474459" y="2782796"/>
            <a:ext cx="3538736"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当室では館外貸出（自宅への持ち帰り）は行っていません。</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当日貸出</a:t>
            </a:r>
            <a:r>
              <a:rPr lang="en-US" altLang="ja-JP" dirty="0">
                <a:latin typeface="游ゴシック" panose="020B0400000000000000" pitchFamily="50" charset="-128"/>
                <a:ea typeface="游ゴシック" panose="020B0400000000000000" pitchFamily="50" charset="-128"/>
              </a:rPr>
              <a:t>10</a:t>
            </a:r>
            <a:r>
              <a:rPr lang="ja-JP" altLang="en-US" dirty="0">
                <a:latin typeface="游ゴシック" panose="020B0400000000000000" pitchFamily="50" charset="-128"/>
                <a:ea typeface="游ゴシック" panose="020B0400000000000000" pitchFamily="50" charset="-128"/>
              </a:rPr>
              <a:t>冊または専用棚への</a:t>
            </a:r>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週間</a:t>
            </a:r>
            <a:r>
              <a:rPr lang="en-US" altLang="ja-JP" dirty="0">
                <a:latin typeface="游ゴシック" panose="020B0400000000000000" pitchFamily="50" charset="-128"/>
                <a:ea typeface="游ゴシック" panose="020B0400000000000000" pitchFamily="50" charset="-128"/>
              </a:rPr>
              <a:t>15</a:t>
            </a:r>
            <a:r>
              <a:rPr lang="ja-JP" altLang="en-US" dirty="0">
                <a:latin typeface="游ゴシック" panose="020B0400000000000000" pitchFamily="50" charset="-128"/>
                <a:ea typeface="游ゴシック" panose="020B0400000000000000" pitchFamily="50" charset="-128"/>
              </a:rPr>
              <a:t>冊の取り置きができます。</a:t>
            </a:r>
            <a:endParaRPr lang="en-US" altLang="ja-JP" dirty="0">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53136"/>
            <a:ext cx="1905000" cy="1905000"/>
          </a:xfrm>
          <a:prstGeom prst="rect">
            <a:avLst/>
          </a:prstGeom>
        </p:spPr>
      </p:pic>
      <p:sp>
        <p:nvSpPr>
          <p:cNvPr id="17" name="上矢印 16"/>
          <p:cNvSpPr/>
          <p:nvPr/>
        </p:nvSpPr>
        <p:spPr>
          <a:xfrm rot="10800000">
            <a:off x="7812360" y="4293094"/>
            <a:ext cx="1038892" cy="2063255"/>
          </a:xfrm>
          <a:prstGeom prst="upArrow">
            <a:avLst>
              <a:gd name="adj1" fmla="val 57725"/>
              <a:gd name="adj2" fmla="val 45368"/>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8100392" y="4456184"/>
            <a:ext cx="461665" cy="1704036"/>
          </a:xfrm>
          <a:prstGeom prst="rect">
            <a:avLst/>
          </a:prstGeom>
          <a:noFill/>
        </p:spPr>
        <p:txBody>
          <a:bodyPr vert="eaVert" wrap="square" rtlCol="0">
            <a:spAutoFit/>
          </a:bodyPr>
          <a:lstStyle/>
          <a:p>
            <a:r>
              <a:rPr kumimoji="1" lang="ja-JP" altLang="en-US" b="1" dirty="0">
                <a:latin typeface="游ゴシック" panose="020B0400000000000000" pitchFamily="50" charset="-128"/>
                <a:ea typeface="游ゴシック" panose="020B0400000000000000" pitchFamily="50" charset="-128"/>
              </a:rPr>
              <a:t>ブックポスト</a:t>
            </a:r>
          </a:p>
        </p:txBody>
      </p:sp>
      <p:sp>
        <p:nvSpPr>
          <p:cNvPr id="5" name="スライド番号プレースホルダー 3">
            <a:extLst>
              <a:ext uri="{FF2B5EF4-FFF2-40B4-BE49-F238E27FC236}">
                <a16:creationId xmlns:a16="http://schemas.microsoft.com/office/drawing/2014/main" id="{DFD519EC-972B-EB3C-97E1-978C6E671928}"/>
              </a:ext>
            </a:extLst>
          </p:cNvPr>
          <p:cNvSpPr txBox="1">
            <a:spLocks/>
          </p:cNvSpPr>
          <p:nvPr/>
        </p:nvSpPr>
        <p:spPr>
          <a:xfrm>
            <a:off x="6529536" y="6414789"/>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A0A725-64B8-46E5-8C64-A57C72ED8FD3}" type="slidenum">
              <a:rPr lang="ja-JP" altLang="en-US" smtClean="0"/>
              <a:pPr/>
              <a:t>16</a:t>
            </a:fld>
            <a:endParaRPr lang="ja-JP" altLang="en-US" dirty="0"/>
          </a:p>
        </p:txBody>
      </p:sp>
    </p:spTree>
    <p:extLst>
      <p:ext uri="{BB962C8B-B14F-4D97-AF65-F5344CB8AC3E}">
        <p14:creationId xmlns:p14="http://schemas.microsoft.com/office/powerpoint/2010/main" val="3381660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22114"/>
          </a:xfrm>
        </p:spPr>
        <p:txBody>
          <a:bodyPr/>
          <a:lstStyle/>
          <a:p>
            <a:r>
              <a:rPr kumimoji="1" lang="ja-JP" altLang="en-US" dirty="0">
                <a:latin typeface="游ゴシック Medium" panose="020B0500000000000000" pitchFamily="50" charset="-128"/>
                <a:ea typeface="游ゴシック Medium" panose="020B0500000000000000" pitchFamily="50" charset="-128"/>
              </a:rPr>
              <a:t>ブックポスト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0"/>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596" y="2636912"/>
            <a:ext cx="3040732" cy="1800200"/>
          </a:xfrm>
          <a:prstGeom prst="wedgeRoundRectCallout">
            <a:avLst>
              <a:gd name="adj1" fmla="val -51453"/>
              <a:gd name="adj2" fmla="val 69412"/>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593332" y="2936847"/>
            <a:ext cx="293525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このブックポストに資料の返却ができます。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劣化資料や他大学の資料は入れないでください。</a:t>
            </a:r>
            <a:endParaRPr lang="en-US" altLang="ja-JP" dirty="0">
              <a:latin typeface="游ゴシック" panose="020B0400000000000000" pitchFamily="50" charset="-128"/>
              <a:ea typeface="游ゴシック" panose="020B0400000000000000" pitchFamily="50" charset="-128"/>
            </a:endParaRPr>
          </a:p>
        </p:txBody>
      </p:sp>
      <p:sp>
        <p:nvSpPr>
          <p:cNvPr id="8" name="角丸四角形吹き出し 7"/>
          <p:cNvSpPr/>
          <p:nvPr/>
        </p:nvSpPr>
        <p:spPr>
          <a:xfrm>
            <a:off x="251520" y="2564904"/>
            <a:ext cx="3040732" cy="122413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23528" y="2721694"/>
            <a:ext cx="2935259"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法</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階ラウンジの向かい側にブックポストが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あります。</a:t>
            </a:r>
            <a:endParaRPr lang="en-US" altLang="ja-JP" dirty="0">
              <a:latin typeface="游ゴシック" panose="020B0400000000000000" pitchFamily="50" charset="-128"/>
              <a:ea typeface="游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E4650584-F073-3315-AB32-AB9221B8D9A9}"/>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17</a:t>
            </a:fld>
            <a:endParaRPr kumimoji="1" lang="ja-JP" altLang="en-US" dirty="0"/>
          </a:p>
        </p:txBody>
      </p:sp>
    </p:spTree>
    <p:extLst>
      <p:ext uri="{BB962C8B-B14F-4D97-AF65-F5344CB8AC3E}">
        <p14:creationId xmlns:p14="http://schemas.microsoft.com/office/powerpoint/2010/main" val="189807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827584" y="188640"/>
            <a:ext cx="6912768" cy="646331"/>
          </a:xfrm>
          <a:prstGeom prst="rect">
            <a:avLst/>
          </a:prstGeom>
          <a:noFill/>
        </p:spPr>
        <p:txBody>
          <a:bodyPr wrap="square" rtlCol="0">
            <a:spAutoFit/>
          </a:bodyPr>
          <a:lstStyle/>
          <a:p>
            <a:pPr algn="ctr"/>
            <a:r>
              <a:rPr kumimoji="1" lang="ja-JP" altLang="en-US" sz="3600" dirty="0">
                <a:latin typeface="游ゴシック Medium" panose="020B0500000000000000" pitchFamily="50" charset="-128"/>
                <a:ea typeface="游ゴシック Medium" panose="020B0500000000000000" pitchFamily="50" charset="-128"/>
              </a:rPr>
              <a:t>図書室Ｌ６階 フロアマップ</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75544"/>
            <a:ext cx="8523762" cy="5328592"/>
          </a:xfrm>
          <a:prstGeom prst="rect">
            <a:avLst/>
          </a:prstGeom>
        </p:spPr>
      </p:pic>
      <p:sp>
        <p:nvSpPr>
          <p:cNvPr id="3" name="スライド番号プレースホルダー 3">
            <a:extLst>
              <a:ext uri="{FF2B5EF4-FFF2-40B4-BE49-F238E27FC236}">
                <a16:creationId xmlns:a16="http://schemas.microsoft.com/office/drawing/2014/main" id="{0843F93D-3D8E-F649-8864-8FA08199FDC6}"/>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18</a:t>
            </a:fld>
            <a:endParaRPr kumimoji="1" lang="ja-JP" altLang="en-US" dirty="0"/>
          </a:p>
        </p:txBody>
      </p:sp>
    </p:spTree>
    <p:extLst>
      <p:ext uri="{BB962C8B-B14F-4D97-AF65-F5344CB8AC3E}">
        <p14:creationId xmlns:p14="http://schemas.microsoft.com/office/powerpoint/2010/main" val="335938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899592" y="116632"/>
            <a:ext cx="7560840" cy="523220"/>
          </a:xfrm>
          <a:prstGeom prst="rect">
            <a:avLst/>
          </a:prstGeom>
          <a:noFill/>
        </p:spPr>
        <p:txBody>
          <a:bodyPr wrap="square" rtlCol="0">
            <a:spAutoFit/>
          </a:bodyPr>
          <a:lstStyle/>
          <a:p>
            <a:pPr algn="ctr"/>
            <a:r>
              <a:rPr lang="en-US" altLang="ja-JP" sz="2800" dirty="0">
                <a:latin typeface="游ゴシック" panose="020B0400000000000000" pitchFamily="50" charset="-128"/>
                <a:ea typeface="游ゴシック" panose="020B0400000000000000" pitchFamily="50" charset="-128"/>
              </a:rPr>
              <a:t>OPAC</a:t>
            </a:r>
            <a:r>
              <a:rPr lang="ja-JP" altLang="en-US" sz="2800" dirty="0">
                <a:latin typeface="游ゴシック" panose="020B0400000000000000" pitchFamily="50" charset="-128"/>
                <a:ea typeface="游ゴシック" panose="020B0400000000000000" pitchFamily="50" charset="-128"/>
              </a:rPr>
              <a:t>検索から法図資料にたどり着くには</a:t>
            </a:r>
            <a:endParaRPr kumimoji="1" lang="ja-JP" altLang="en-US" sz="2800"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670370"/>
            <a:ext cx="7056784" cy="6143006"/>
          </a:xfrm>
          <a:prstGeom prst="rect">
            <a:avLst/>
          </a:prstGeom>
        </p:spPr>
      </p:pic>
      <p:sp>
        <p:nvSpPr>
          <p:cNvPr id="3" name="スライド番号プレースホルダー 3">
            <a:extLst>
              <a:ext uri="{FF2B5EF4-FFF2-40B4-BE49-F238E27FC236}">
                <a16:creationId xmlns:a16="http://schemas.microsoft.com/office/drawing/2014/main" id="{C1470022-606F-3106-1206-095739510BD1}"/>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19</a:t>
            </a:fld>
            <a:endParaRPr kumimoji="1" lang="ja-JP" altLang="en-US" dirty="0"/>
          </a:p>
        </p:txBody>
      </p:sp>
    </p:spTree>
    <p:extLst>
      <p:ext uri="{BB962C8B-B14F-4D97-AF65-F5344CB8AC3E}">
        <p14:creationId xmlns:p14="http://schemas.microsoft.com/office/powerpoint/2010/main" val="234503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1907704" y="188640"/>
            <a:ext cx="5544616"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法学部研究室図書室</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73" y="1429079"/>
            <a:ext cx="3981314" cy="4520201"/>
          </a:xfrm>
          <a:prstGeom prst="rect">
            <a:avLst/>
          </a:prstGeom>
          <a:effectLst>
            <a:softEdge rad="635000"/>
          </a:effectLst>
        </p:spPr>
      </p:pic>
      <p:sp>
        <p:nvSpPr>
          <p:cNvPr id="6" name="テキスト ボックス 5"/>
          <p:cNvSpPr txBox="1"/>
          <p:nvPr/>
        </p:nvSpPr>
        <p:spPr>
          <a:xfrm>
            <a:off x="110278" y="1556792"/>
            <a:ext cx="5325818" cy="707886"/>
          </a:xfrm>
          <a:prstGeom prst="rect">
            <a:avLst/>
          </a:prstGeom>
          <a:noFill/>
        </p:spPr>
        <p:txBody>
          <a:bodyPr wrap="square" rtlCol="0">
            <a:spAutoFit/>
          </a:bodyPr>
          <a:lstStyle/>
          <a:p>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a:t>
            </a:r>
            <a:r>
              <a:rPr kumimoji="1" lang="ja-JP" altLang="en-US" sz="1100" i="1" dirty="0">
                <a:solidFill>
                  <a:srgbClr val="0070C0"/>
                </a:solidFill>
                <a:latin typeface="游ゴシック Medium" panose="020B0500000000000000" pitchFamily="50" charset="-128"/>
                <a:ea typeface="游ゴシック Medium" panose="020B0500000000000000" pitchFamily="50" charset="-128"/>
              </a:rPr>
              <a:t> </a:t>
            </a:r>
            <a:r>
              <a:rPr lang="ja-JP" altLang="en-US" sz="2000" i="1" dirty="0">
                <a:solidFill>
                  <a:srgbClr val="0070C0"/>
                </a:solidFill>
                <a:latin typeface="游ゴシック Medium" panose="020B0500000000000000" pitchFamily="50" charset="-128"/>
                <a:ea typeface="游ゴシック Medium" panose="020B0500000000000000" pitchFamily="50" charset="-128"/>
              </a:rPr>
              <a:t>公共政策</a:t>
            </a:r>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大学院生の皆様が、</a:t>
            </a:r>
            <a:endParaRPr kumimoji="1" lang="en-US" altLang="ja-JP" sz="2000" i="1" dirty="0">
              <a:solidFill>
                <a:srgbClr val="0070C0"/>
              </a:solidFill>
              <a:latin typeface="游ゴシック Medium" panose="020B0500000000000000" pitchFamily="50" charset="-128"/>
              <a:ea typeface="游ゴシック Medium" panose="020B0500000000000000" pitchFamily="50" charset="-128"/>
            </a:endParaRPr>
          </a:p>
          <a:p>
            <a:r>
              <a:rPr lang="ja-JP" altLang="en-US" sz="2000" i="1" dirty="0">
                <a:solidFill>
                  <a:srgbClr val="0070C0"/>
                </a:solidFill>
                <a:latin typeface="游ゴシック Medium" panose="020B0500000000000000" pitchFamily="50" charset="-128"/>
                <a:ea typeface="游ゴシック Medium" panose="020B0500000000000000" pitchFamily="50" charset="-128"/>
              </a:rPr>
              <a:t>　　　</a:t>
            </a:r>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法学部研究室図書室で出来ること</a:t>
            </a:r>
            <a:r>
              <a:rPr kumimoji="1" lang="ja-JP" altLang="en-US" sz="1000" i="1" dirty="0">
                <a:solidFill>
                  <a:srgbClr val="0070C0"/>
                </a:solidFill>
                <a:latin typeface="游ゴシック Medium" panose="020B0500000000000000" pitchFamily="50" charset="-128"/>
                <a:ea typeface="游ゴシック Medium" panose="020B0500000000000000" pitchFamily="50" charset="-128"/>
              </a:rPr>
              <a:t> </a:t>
            </a:r>
            <a:r>
              <a:rPr kumimoji="1" lang="ja-JP" altLang="en-US" sz="2000" i="1" dirty="0">
                <a:solidFill>
                  <a:srgbClr val="0070C0"/>
                </a:solidFill>
                <a:latin typeface="游ゴシック Medium" panose="020B0500000000000000" pitchFamily="50" charset="-128"/>
                <a:ea typeface="游ゴシック Medium" panose="020B0500000000000000" pitchFamily="50" charset="-128"/>
              </a:rPr>
              <a:t>★</a:t>
            </a:r>
          </a:p>
        </p:txBody>
      </p:sp>
      <p:sp>
        <p:nvSpPr>
          <p:cNvPr id="7" name="テキスト ボックス 6"/>
          <p:cNvSpPr txBox="1"/>
          <p:nvPr/>
        </p:nvSpPr>
        <p:spPr>
          <a:xfrm>
            <a:off x="251520" y="2564904"/>
            <a:ext cx="5544616"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当室所蔵資料の閲覧、複写、当日貸出、</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kumimoji="1" lang="ja-JP" altLang="en-US" dirty="0">
                <a:latin typeface="游ゴシック" panose="020B0400000000000000" pitchFamily="50" charset="-128"/>
                <a:ea typeface="游ゴシック" panose="020B0400000000000000" pitchFamily="50" charset="-128"/>
              </a:rPr>
              <a:t>  　図書室内の専用棚への取り置き</a:t>
            </a:r>
            <a:endParaRPr kumimoji="1" lang="en-US" altLang="ja-JP" dirty="0">
              <a:latin typeface="游ゴシック" panose="020B0400000000000000" pitchFamily="50" charset="-128"/>
              <a:ea typeface="游ゴシック" panose="020B0400000000000000" pitchFamily="50" charset="-128"/>
            </a:endParaRPr>
          </a:p>
          <a:p>
            <a:pPr>
              <a:lnSpc>
                <a:spcPct val="150000"/>
              </a:lnSpc>
            </a:pPr>
            <a:r>
              <a:rPr lang="ja-JP" altLang="en-US" dirty="0">
                <a:latin typeface="游ゴシック" panose="020B0400000000000000" pitchFamily="50" charset="-128"/>
                <a:ea typeface="游ゴシック" panose="020B0400000000000000" pitchFamily="50" charset="-128"/>
              </a:rPr>
              <a:t>　　（ご自宅への持ち帰りは出来ません）</a:t>
            </a:r>
            <a:endParaRPr lang="en-US" altLang="ja-JP"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dirty="0">
                <a:latin typeface="游ゴシック" panose="020B0400000000000000" pitchFamily="50" charset="-128"/>
                <a:ea typeface="游ゴシック" panose="020B0400000000000000" pitchFamily="50" charset="-128"/>
              </a:rPr>
              <a:t>書庫への入庫</a:t>
            </a:r>
            <a:endParaRPr lang="en-US" altLang="ja-JP"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他キャンパス</a:t>
            </a:r>
            <a:r>
              <a:rPr kumimoji="1" lang="en-US" altLang="ja-JP" dirty="0">
                <a:latin typeface="游ゴシック" panose="020B0400000000000000" pitchFamily="50" charset="-128"/>
                <a:ea typeface="游ゴシック" panose="020B0400000000000000" pitchFamily="50" charset="-128"/>
              </a:rPr>
              <a:t>/</a:t>
            </a:r>
            <a:r>
              <a:rPr kumimoji="1" lang="ja-JP" altLang="en-US" dirty="0">
                <a:latin typeface="游ゴシック" panose="020B0400000000000000" pitchFamily="50" charset="-128"/>
                <a:ea typeface="游ゴシック" panose="020B0400000000000000" pitchFamily="50" charset="-128"/>
              </a:rPr>
              <a:t>他大学からの図書取り寄せ</a:t>
            </a:r>
            <a:r>
              <a:rPr kumimoji="1" lang="en-US" altLang="ja-JP"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lang="ja-JP" altLang="en-US" dirty="0">
                <a:latin typeface="游ゴシック" panose="020B0400000000000000" pitchFamily="50" charset="-128"/>
                <a:ea typeface="游ゴシック" panose="020B0400000000000000" pitchFamily="50" charset="-128"/>
              </a:rPr>
              <a:t>学内他館</a:t>
            </a:r>
            <a:r>
              <a:rPr lang="en-US" altLang="ja-JP" dirty="0">
                <a:latin typeface="游ゴシック" panose="020B0400000000000000" pitchFamily="50" charset="-128"/>
                <a:ea typeface="游ゴシック" panose="020B0400000000000000" pitchFamily="50" charset="-128"/>
              </a:rPr>
              <a:t>/</a:t>
            </a:r>
            <a:r>
              <a:rPr lang="ja-JP" altLang="en-US" dirty="0">
                <a:latin typeface="游ゴシック" panose="020B0400000000000000" pitchFamily="50" charset="-128"/>
                <a:ea typeface="游ゴシック" panose="020B0400000000000000" pitchFamily="50" charset="-128"/>
              </a:rPr>
              <a:t>他大学からの文献複写物の取り寄せ</a:t>
            </a:r>
            <a:r>
              <a:rPr lang="en-US" altLang="ja-JP"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kumimoji="1" lang="ja-JP" altLang="en-US" dirty="0">
                <a:latin typeface="游ゴシック" panose="020B0400000000000000" pitchFamily="50" charset="-128"/>
                <a:ea typeface="游ゴシック" panose="020B0400000000000000" pitchFamily="50" charset="-128"/>
              </a:rPr>
              <a:t>レファレンスサービス等</a:t>
            </a:r>
          </a:p>
        </p:txBody>
      </p:sp>
      <p:sp>
        <p:nvSpPr>
          <p:cNvPr id="9" name="テキスト ボックス 8"/>
          <p:cNvSpPr txBox="1"/>
          <p:nvPr/>
        </p:nvSpPr>
        <p:spPr>
          <a:xfrm>
            <a:off x="421102" y="5656892"/>
            <a:ext cx="5231018" cy="584775"/>
          </a:xfrm>
          <a:prstGeom prst="rect">
            <a:avLst/>
          </a:prstGeom>
          <a:noFill/>
        </p:spPr>
        <p:txBody>
          <a:bodyPr wrap="square" rtlCol="0">
            <a:spAutoFit/>
          </a:bodyPr>
          <a:lstStyle/>
          <a:p>
            <a:r>
              <a:rPr kumimoji="1" lang="en-US" altLang="ja-JP" sz="1600" dirty="0">
                <a:latin typeface="游ゴシック Medium" panose="020B0500000000000000" pitchFamily="50" charset="-128"/>
                <a:ea typeface="游ゴシック Medium" panose="020B0500000000000000" pitchFamily="50" charset="-128"/>
              </a:rPr>
              <a:t>*</a:t>
            </a:r>
            <a:r>
              <a:rPr kumimoji="1" lang="ja-JP" altLang="en-US" sz="1600" dirty="0">
                <a:latin typeface="游ゴシック Medium" panose="020B0500000000000000" pitchFamily="50" charset="-128"/>
                <a:ea typeface="游ゴシック Medium" panose="020B0500000000000000" pitchFamily="50" charset="-128"/>
              </a:rPr>
              <a:t>他大学からの図書取り寄せ、文献複写物の取り寄せは、有料サービスです</a:t>
            </a:r>
          </a:p>
        </p:txBody>
      </p:sp>
      <p:sp>
        <p:nvSpPr>
          <p:cNvPr id="2" name="スライド番号プレースホルダー 3">
            <a:extLst>
              <a:ext uri="{FF2B5EF4-FFF2-40B4-BE49-F238E27FC236}">
                <a16:creationId xmlns:a16="http://schemas.microsoft.com/office/drawing/2014/main" id="{2C97432A-0098-2B6E-7454-DD7014803F4F}"/>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2</a:t>
            </a:fld>
            <a:endParaRPr kumimoji="1" lang="ja-JP" altLang="en-US" dirty="0"/>
          </a:p>
        </p:txBody>
      </p:sp>
    </p:spTree>
    <p:extLst>
      <p:ext uri="{BB962C8B-B14F-4D97-AF65-F5344CB8AC3E}">
        <p14:creationId xmlns:p14="http://schemas.microsoft.com/office/powerpoint/2010/main" val="136861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223600"/>
            <a:ext cx="8229600" cy="901144"/>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図書室への入室ルート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9832" y="1449726"/>
            <a:ext cx="3118617" cy="3995498"/>
          </a:xfrm>
        </p:spPr>
      </p:pic>
      <p:sp>
        <p:nvSpPr>
          <p:cNvPr id="5" name="曲折矢印 4"/>
          <p:cNvSpPr/>
          <p:nvPr/>
        </p:nvSpPr>
        <p:spPr>
          <a:xfrm>
            <a:off x="4913338" y="3429000"/>
            <a:ext cx="1170830" cy="1809357"/>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円/楕円 5"/>
          <p:cNvSpPr/>
          <p:nvPr/>
        </p:nvSpPr>
        <p:spPr>
          <a:xfrm>
            <a:off x="4139951" y="2786539"/>
            <a:ext cx="673029" cy="64246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047" y="1515901"/>
            <a:ext cx="1632645" cy="228321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242" y="4221088"/>
            <a:ext cx="1587701" cy="2407270"/>
          </a:xfrm>
          <a:prstGeom prst="rect">
            <a:avLst/>
          </a:prstGeom>
        </p:spPr>
      </p:pic>
      <p:sp>
        <p:nvSpPr>
          <p:cNvPr id="12" name="横巻き 11"/>
          <p:cNvSpPr/>
          <p:nvPr/>
        </p:nvSpPr>
        <p:spPr>
          <a:xfrm>
            <a:off x="6444208" y="1124744"/>
            <a:ext cx="1951760" cy="732374"/>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516216" y="1196752"/>
            <a:ext cx="2047140" cy="584775"/>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法</a:t>
            </a:r>
            <a:r>
              <a:rPr lang="en-US" altLang="ja-JP" sz="1600" spc="-150" dirty="0">
                <a:latin typeface="游ゴシック" panose="020B0400000000000000" pitchFamily="50" charset="-128"/>
                <a:ea typeface="游ゴシック" panose="020B0400000000000000" pitchFamily="50" charset="-128"/>
              </a:rPr>
              <a:t>4</a:t>
            </a:r>
            <a:r>
              <a:rPr lang="ja-JP" altLang="en-US" sz="1600" spc="-150" dirty="0">
                <a:latin typeface="游ゴシック" panose="020B0400000000000000" pitchFamily="50" charset="-128"/>
                <a:ea typeface="游ゴシック" panose="020B0400000000000000" pitchFamily="50" charset="-128"/>
              </a:rPr>
              <a:t>号館</a:t>
            </a:r>
            <a:r>
              <a:rPr lang="en-US" altLang="ja-JP" sz="1600" spc="-150" dirty="0">
                <a:latin typeface="游ゴシック" panose="020B0400000000000000" pitchFamily="50" charset="-128"/>
                <a:ea typeface="游ゴシック" panose="020B0400000000000000" pitchFamily="50" charset="-128"/>
              </a:rPr>
              <a:t>4</a:t>
            </a:r>
            <a:r>
              <a:rPr lang="ja-JP" altLang="en-US" sz="1600" spc="-150" dirty="0">
                <a:latin typeface="游ゴシック" panose="020B0400000000000000" pitchFamily="50" charset="-128"/>
                <a:ea typeface="游ゴシック" panose="020B0400000000000000" pitchFamily="50" charset="-128"/>
              </a:rPr>
              <a:t>階から</a:t>
            </a:r>
            <a:endParaRPr lang="en-US" altLang="ja-JP" sz="1600" spc="-150" dirty="0">
              <a:latin typeface="游ゴシック" panose="020B0400000000000000" pitchFamily="50" charset="-128"/>
              <a:ea typeface="游ゴシック" panose="020B0400000000000000" pitchFamily="50" charset="-128"/>
            </a:endParaRPr>
          </a:p>
          <a:p>
            <a:r>
              <a:rPr kumimoji="1" lang="ja-JP" altLang="en-US" sz="1600" spc="-150" dirty="0">
                <a:latin typeface="游ゴシック" panose="020B0400000000000000" pitchFamily="50" charset="-128"/>
                <a:ea typeface="游ゴシック" panose="020B0400000000000000" pitchFamily="50" charset="-128"/>
              </a:rPr>
              <a:t>法</a:t>
            </a:r>
            <a:r>
              <a:rPr kumimoji="1" lang="en-US" altLang="ja-JP" sz="1600" spc="-150" dirty="0">
                <a:latin typeface="游ゴシック" panose="020B0400000000000000" pitchFamily="50" charset="-128"/>
                <a:ea typeface="游ゴシック" panose="020B0400000000000000" pitchFamily="50" charset="-128"/>
              </a:rPr>
              <a:t>3</a:t>
            </a:r>
            <a:r>
              <a:rPr kumimoji="1" lang="ja-JP" altLang="en-US" sz="1600" spc="-150" dirty="0">
                <a:latin typeface="游ゴシック" panose="020B0400000000000000" pitchFamily="50" charset="-128"/>
                <a:ea typeface="游ゴシック" panose="020B0400000000000000" pitchFamily="50" charset="-128"/>
              </a:rPr>
              <a:t>号館への</a:t>
            </a:r>
            <a:r>
              <a:rPr lang="ja-JP" altLang="en-US" sz="1600" spc="-150" dirty="0">
                <a:latin typeface="游ゴシック" panose="020B0400000000000000" pitchFamily="50" charset="-128"/>
                <a:ea typeface="游ゴシック" panose="020B0400000000000000" pitchFamily="50" charset="-128"/>
              </a:rPr>
              <a:t>連絡通路</a:t>
            </a:r>
            <a:endParaRPr kumimoji="1" lang="ja-JP" altLang="en-US" sz="1600" spc="-150" dirty="0">
              <a:latin typeface="游ゴシック" panose="020B0400000000000000" pitchFamily="50" charset="-128"/>
              <a:ea typeface="游ゴシック" panose="020B0400000000000000" pitchFamily="50" charset="-128"/>
            </a:endParaRPr>
          </a:p>
        </p:txBody>
      </p:sp>
      <p:sp>
        <p:nvSpPr>
          <p:cNvPr id="14" name="横巻き 13"/>
          <p:cNvSpPr/>
          <p:nvPr/>
        </p:nvSpPr>
        <p:spPr>
          <a:xfrm>
            <a:off x="6399840" y="3861049"/>
            <a:ext cx="1589510" cy="504056"/>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516216" y="3954542"/>
            <a:ext cx="1299692" cy="338554"/>
          </a:xfrm>
          <a:prstGeom prst="rect">
            <a:avLst/>
          </a:prstGeom>
          <a:noFill/>
        </p:spPr>
        <p:txBody>
          <a:bodyPr wrap="square" rtlCol="0">
            <a:spAutoFit/>
          </a:bodyPr>
          <a:lstStyle/>
          <a:p>
            <a:r>
              <a:rPr kumimoji="1" lang="ja-JP" altLang="en-US" sz="1600" spc="-150" dirty="0">
                <a:latin typeface="游ゴシック" panose="020B0400000000000000" pitchFamily="50" charset="-128"/>
                <a:ea typeface="游ゴシック" panose="020B0400000000000000" pitchFamily="50" charset="-128"/>
              </a:rPr>
              <a:t>法</a:t>
            </a:r>
            <a:r>
              <a:rPr kumimoji="1" lang="en-US" altLang="ja-JP" sz="1600" spc="-150" dirty="0">
                <a:latin typeface="游ゴシック" panose="020B0400000000000000" pitchFamily="50" charset="-128"/>
                <a:ea typeface="游ゴシック" panose="020B0400000000000000" pitchFamily="50" charset="-128"/>
              </a:rPr>
              <a:t>3</a:t>
            </a:r>
            <a:r>
              <a:rPr kumimoji="1" lang="ja-JP" altLang="en-US" sz="1600" spc="-150" dirty="0">
                <a:latin typeface="游ゴシック" panose="020B0400000000000000" pitchFamily="50" charset="-128"/>
                <a:ea typeface="游ゴシック" panose="020B0400000000000000" pitchFamily="50" charset="-128"/>
              </a:rPr>
              <a:t>号館廊下</a:t>
            </a:r>
          </a:p>
        </p:txBody>
      </p:sp>
      <p:sp>
        <p:nvSpPr>
          <p:cNvPr id="16" name="曲折矢印 15"/>
          <p:cNvSpPr/>
          <p:nvPr/>
        </p:nvSpPr>
        <p:spPr>
          <a:xfrm flipH="1">
            <a:off x="7191927" y="5664099"/>
            <a:ext cx="373904" cy="1025324"/>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曲折矢印 16"/>
          <p:cNvSpPr/>
          <p:nvPr/>
        </p:nvSpPr>
        <p:spPr>
          <a:xfrm flipH="1">
            <a:off x="7596336" y="2184738"/>
            <a:ext cx="299124" cy="5858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2" y="5230687"/>
            <a:ext cx="1582689" cy="1582689"/>
          </a:xfrm>
          <a:prstGeom prst="rect">
            <a:avLst/>
          </a:prstGeom>
        </p:spPr>
      </p:pic>
      <p:sp>
        <p:nvSpPr>
          <p:cNvPr id="19" name="テキスト ボックス 18"/>
          <p:cNvSpPr txBox="1"/>
          <p:nvPr/>
        </p:nvSpPr>
        <p:spPr>
          <a:xfrm>
            <a:off x="4870733" y="3786542"/>
            <a:ext cx="448777" cy="1451815"/>
          </a:xfrm>
          <a:prstGeom prst="rect">
            <a:avLst/>
          </a:prstGeom>
          <a:noFill/>
        </p:spPr>
        <p:txBody>
          <a:bodyPr vert="eaVert" wrap="square" rtlCol="0">
            <a:spAutoFit/>
          </a:bodyPr>
          <a:lstStyle/>
          <a:p>
            <a:r>
              <a:rPr kumimoji="1" lang="ja-JP" altLang="en-US" sz="1600" b="1" dirty="0">
                <a:latin typeface="游ゴシック Medium" panose="020B0500000000000000" pitchFamily="50" charset="-128"/>
                <a:ea typeface="游ゴシック Medium" panose="020B0500000000000000" pitchFamily="50" charset="-128"/>
              </a:rPr>
              <a:t>階段で</a:t>
            </a:r>
            <a:r>
              <a:rPr lang="en-US" altLang="ja-JP" sz="1600" b="1" dirty="0">
                <a:latin typeface="游ゴシック Medium" panose="020B0500000000000000" pitchFamily="50" charset="-128"/>
                <a:ea typeface="游ゴシック Medium" panose="020B0500000000000000" pitchFamily="50" charset="-128"/>
              </a:rPr>
              <a:t>4</a:t>
            </a:r>
            <a:r>
              <a:rPr kumimoji="1" lang="ja-JP" altLang="en-US" sz="1600" b="1" dirty="0">
                <a:latin typeface="游ゴシック Medium" panose="020B0500000000000000" pitchFamily="50" charset="-128"/>
                <a:ea typeface="游ゴシック Medium" panose="020B0500000000000000" pitchFamily="50" charset="-128"/>
              </a:rPr>
              <a:t>階へ</a:t>
            </a:r>
          </a:p>
        </p:txBody>
      </p:sp>
      <p:sp>
        <p:nvSpPr>
          <p:cNvPr id="21" name="右矢印 20"/>
          <p:cNvSpPr/>
          <p:nvPr/>
        </p:nvSpPr>
        <p:spPr>
          <a:xfrm>
            <a:off x="2984907" y="2972546"/>
            <a:ext cx="1271421" cy="672479"/>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929680" y="3185894"/>
            <a:ext cx="1326648" cy="307777"/>
          </a:xfrm>
          <a:prstGeom prst="rect">
            <a:avLst/>
          </a:prstGeom>
          <a:noFill/>
        </p:spPr>
        <p:txBody>
          <a:bodyPr wrap="square" rtlCol="0">
            <a:spAutoFit/>
          </a:bodyPr>
          <a:lstStyle/>
          <a:p>
            <a:pPr algn="ctr"/>
            <a:r>
              <a:rPr kumimoji="1" lang="ja-JP" altLang="en-US" sz="1400" spc="-150" dirty="0">
                <a:latin typeface="游ゴシック" panose="020B0400000000000000" pitchFamily="50" charset="-128"/>
                <a:ea typeface="游ゴシック" panose="020B0400000000000000" pitchFamily="50" charset="-128"/>
              </a:rPr>
              <a:t>カードリーダー</a:t>
            </a:r>
          </a:p>
        </p:txBody>
      </p:sp>
      <p:sp>
        <p:nvSpPr>
          <p:cNvPr id="24" name="角丸四角形吹き出し 23"/>
          <p:cNvSpPr/>
          <p:nvPr/>
        </p:nvSpPr>
        <p:spPr>
          <a:xfrm>
            <a:off x="7767991" y="5599468"/>
            <a:ext cx="1196497" cy="585899"/>
          </a:xfrm>
          <a:prstGeom prst="wedgeRoundRectCallout">
            <a:avLst>
              <a:gd name="adj1" fmla="val -61719"/>
              <a:gd name="adj2" fmla="val 8655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812918" y="5609303"/>
            <a:ext cx="1331082" cy="584775"/>
          </a:xfrm>
          <a:prstGeom prst="rect">
            <a:avLst/>
          </a:prstGeom>
          <a:noFill/>
        </p:spPr>
        <p:txBody>
          <a:bodyPr wrap="square" rtlCol="0">
            <a:spAutoFit/>
          </a:bodyPr>
          <a:lstStyle/>
          <a:p>
            <a:r>
              <a:rPr kumimoji="1" lang="ja-JP" altLang="en-US" sz="1600" b="1" dirty="0">
                <a:latin typeface="游ゴシック" panose="020B0400000000000000" pitchFamily="50" charset="-128"/>
                <a:ea typeface="游ゴシック" panose="020B0400000000000000" pitchFamily="50" charset="-128"/>
              </a:rPr>
              <a:t>突き当りを</a:t>
            </a:r>
            <a:endParaRPr kumimoji="1" lang="en-US" altLang="ja-JP" sz="1600" b="1" dirty="0">
              <a:latin typeface="游ゴシック" panose="020B0400000000000000" pitchFamily="50" charset="-128"/>
              <a:ea typeface="游ゴシック" panose="020B0400000000000000" pitchFamily="50" charset="-128"/>
            </a:endParaRPr>
          </a:p>
          <a:p>
            <a:r>
              <a:rPr kumimoji="1" lang="ja-JP" altLang="en-US" sz="1600" b="1" dirty="0">
                <a:latin typeface="游ゴシック" panose="020B0400000000000000" pitchFamily="50" charset="-128"/>
                <a:ea typeface="游ゴシック" panose="020B0400000000000000" pitchFamily="50" charset="-128"/>
              </a:rPr>
              <a:t>左へ</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814" y="1423562"/>
            <a:ext cx="2185190" cy="1651032"/>
          </a:xfrm>
          <a:prstGeom prst="rect">
            <a:avLst/>
          </a:prstGeom>
        </p:spPr>
      </p:pic>
      <p:sp>
        <p:nvSpPr>
          <p:cNvPr id="9" name="横巻き 8"/>
          <p:cNvSpPr/>
          <p:nvPr/>
        </p:nvSpPr>
        <p:spPr>
          <a:xfrm>
            <a:off x="323528" y="1340768"/>
            <a:ext cx="1495620"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67544" y="1437088"/>
            <a:ext cx="1253878" cy="344334"/>
          </a:xfrm>
          <a:prstGeom prst="rect">
            <a:avLst/>
          </a:prstGeom>
          <a:noFill/>
        </p:spPr>
        <p:txBody>
          <a:bodyPr wrap="square" rtlCol="0">
            <a:spAutoFit/>
          </a:bodyPr>
          <a:lstStyle/>
          <a:p>
            <a:pPr algn="ctr"/>
            <a:r>
              <a:rPr kumimoji="1" lang="ja-JP" altLang="en-US" sz="1600" spc="-150" dirty="0">
                <a:latin typeface="游ゴシック" panose="020B0400000000000000" pitchFamily="50" charset="-128"/>
                <a:ea typeface="游ゴシック" panose="020B0400000000000000" pitchFamily="50" charset="-128"/>
              </a:rPr>
              <a:t>法学部</a:t>
            </a:r>
            <a:r>
              <a:rPr lang="en-US" altLang="ja-JP" sz="1600" spc="-150" dirty="0">
                <a:latin typeface="游ゴシック" panose="020B0400000000000000" pitchFamily="50" charset="-128"/>
                <a:ea typeface="游ゴシック" panose="020B0400000000000000" pitchFamily="50" charset="-128"/>
              </a:rPr>
              <a:t>3</a:t>
            </a:r>
            <a:r>
              <a:rPr kumimoji="1" lang="ja-JP" altLang="en-US" sz="1600" spc="-150" dirty="0">
                <a:latin typeface="游ゴシック" panose="020B0400000000000000" pitchFamily="50" charset="-128"/>
                <a:ea typeface="游ゴシック" panose="020B0400000000000000" pitchFamily="50" charset="-128"/>
              </a:rPr>
              <a:t>号館</a:t>
            </a:r>
          </a:p>
        </p:txBody>
      </p:sp>
      <p:sp>
        <p:nvSpPr>
          <p:cNvPr id="28" name="横巻き 27"/>
          <p:cNvSpPr/>
          <p:nvPr/>
        </p:nvSpPr>
        <p:spPr>
          <a:xfrm>
            <a:off x="3059832" y="1340768"/>
            <a:ext cx="1869526"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232007" y="1410430"/>
            <a:ext cx="1511913" cy="375638"/>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法学部</a:t>
            </a:r>
            <a:r>
              <a:rPr kumimoji="1" lang="en-US" altLang="ja-JP" dirty="0">
                <a:latin typeface="游ゴシック" panose="020B0400000000000000" pitchFamily="50" charset="-128"/>
                <a:ea typeface="游ゴシック" panose="020B0400000000000000" pitchFamily="50" charset="-128"/>
              </a:rPr>
              <a:t>4</a:t>
            </a:r>
            <a:r>
              <a:rPr kumimoji="1" lang="ja-JP" altLang="en-US" dirty="0">
                <a:latin typeface="游ゴシック" panose="020B0400000000000000" pitchFamily="50" charset="-128"/>
                <a:ea typeface="游ゴシック" panose="020B0400000000000000" pitchFamily="50" charset="-128"/>
              </a:rPr>
              <a:t>号館</a:t>
            </a: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3301785"/>
            <a:ext cx="2250584" cy="1488783"/>
          </a:xfrm>
          <a:prstGeom prst="rect">
            <a:avLst/>
          </a:prstGeom>
        </p:spPr>
      </p:pic>
      <p:sp>
        <p:nvSpPr>
          <p:cNvPr id="38" name="横巻き 37"/>
          <p:cNvSpPr/>
          <p:nvPr/>
        </p:nvSpPr>
        <p:spPr>
          <a:xfrm>
            <a:off x="326972" y="3212976"/>
            <a:ext cx="1675541"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402354" y="3339166"/>
            <a:ext cx="1639733" cy="307777"/>
          </a:xfrm>
          <a:prstGeom prst="rect">
            <a:avLst/>
          </a:prstGeom>
          <a:noFill/>
        </p:spPr>
        <p:txBody>
          <a:bodyPr wrap="square" rtlCol="0">
            <a:spAutoFit/>
          </a:bodyPr>
          <a:lstStyle/>
          <a:p>
            <a:pPr algn="ctr"/>
            <a:r>
              <a:rPr kumimoji="1" lang="ja-JP" altLang="en-US" sz="1400" spc="-150" dirty="0">
                <a:latin typeface="游ゴシック" panose="020B0400000000000000" pitchFamily="50" charset="-128"/>
                <a:ea typeface="游ゴシック" panose="020B0400000000000000" pitchFamily="50" charset="-128"/>
              </a:rPr>
              <a:t>法</a:t>
            </a:r>
            <a:r>
              <a:rPr lang="en-US" altLang="ja-JP" sz="1400" spc="-150" dirty="0">
                <a:latin typeface="游ゴシック" panose="020B0400000000000000" pitchFamily="50" charset="-128"/>
                <a:ea typeface="游ゴシック" panose="020B0400000000000000" pitchFamily="50" charset="-128"/>
              </a:rPr>
              <a:t>3</a:t>
            </a:r>
            <a:r>
              <a:rPr kumimoji="1" lang="ja-JP" altLang="en-US" sz="1400" spc="-150" dirty="0">
                <a:latin typeface="游ゴシック" panose="020B0400000000000000" pitchFamily="50" charset="-128"/>
                <a:ea typeface="游ゴシック" panose="020B0400000000000000" pitchFamily="50" charset="-128"/>
              </a:rPr>
              <a:t>号館入館ゲート</a:t>
            </a:r>
          </a:p>
        </p:txBody>
      </p:sp>
      <p:sp>
        <p:nvSpPr>
          <p:cNvPr id="41" name="角丸四角形吹き出し 40"/>
          <p:cNvSpPr/>
          <p:nvPr/>
        </p:nvSpPr>
        <p:spPr>
          <a:xfrm>
            <a:off x="229622" y="5085184"/>
            <a:ext cx="2758202" cy="1101052"/>
          </a:xfrm>
          <a:prstGeom prst="wedgeRoundRectCallout">
            <a:avLst>
              <a:gd name="adj1" fmla="val 63512"/>
              <a:gd name="adj2" fmla="val -604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307059" y="5087724"/>
            <a:ext cx="2657174" cy="1095609"/>
          </a:xfrm>
          <a:prstGeom prst="rect">
            <a:avLst/>
          </a:prstGeom>
          <a:noFill/>
        </p:spPr>
        <p:txBody>
          <a:bodyPr wrap="square" rtlCol="0" anchor="ctr" anchorCtr="0">
            <a:spAutoFit/>
          </a:bodyPr>
          <a:lstStyle/>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建物の中では静粛に</a:t>
            </a:r>
            <a:r>
              <a:rPr kumimoji="1" lang="ja-JP" altLang="en-US" sz="1600" dirty="0">
                <a:latin typeface="HG丸ｺﾞｼｯｸM-PRO" panose="020F0600000000000000" pitchFamily="50" charset="-128"/>
                <a:ea typeface="HG丸ｺﾞｼｯｸM-PRO" panose="020F0600000000000000" pitchFamily="50" charset="-128"/>
              </a:rPr>
              <a:t>してください。セルフツアーをする方は</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歩きスマホは絶対にしないでください。</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角丸四角形吹き出し 43"/>
          <p:cNvSpPr/>
          <p:nvPr/>
        </p:nvSpPr>
        <p:spPr>
          <a:xfrm>
            <a:off x="2627784" y="4149080"/>
            <a:ext cx="1749331" cy="887627"/>
          </a:xfrm>
          <a:prstGeom prst="wedgeRoundRectCallout">
            <a:avLst>
              <a:gd name="adj1" fmla="val 19431"/>
              <a:gd name="adj2" fmla="val 7893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2632824" y="4228762"/>
            <a:ext cx="1823439" cy="738664"/>
          </a:xfrm>
          <a:prstGeom prst="rect">
            <a:avLst/>
          </a:prstGeom>
          <a:noFill/>
        </p:spPr>
        <p:txBody>
          <a:bodyPr wrap="square" rtlCol="0" anchor="ctr" anchorCtr="0">
            <a:spAutoFit/>
          </a:bodyPr>
          <a:lstStyle/>
          <a:p>
            <a:r>
              <a:rPr kumimoji="1" lang="ja-JP" altLang="en-US" sz="1400" dirty="0">
                <a:latin typeface="游ゴシック" panose="020B0400000000000000" pitchFamily="50" charset="-128"/>
                <a:ea typeface="游ゴシック" panose="020B0400000000000000" pitchFamily="50" charset="-128"/>
              </a:rPr>
              <a:t>平日９</a:t>
            </a:r>
            <a:r>
              <a:rPr lang="ja-JP" altLang="en-US" sz="1400" dirty="0">
                <a:latin typeface="游ゴシック" panose="020B0400000000000000" pitchFamily="50" charset="-128"/>
                <a:ea typeface="游ゴシック" panose="020B0400000000000000" pitchFamily="50" charset="-128"/>
              </a:rPr>
              <a:t>時～１７時</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は法</a:t>
            </a:r>
            <a:r>
              <a:rPr lang="en-US" altLang="ja-JP" sz="1400" dirty="0">
                <a:latin typeface="游ゴシック" panose="020B0400000000000000" pitchFamily="50" charset="-128"/>
                <a:ea typeface="游ゴシック" panose="020B0400000000000000" pitchFamily="50" charset="-128"/>
              </a:rPr>
              <a:t>3</a:t>
            </a:r>
            <a:r>
              <a:rPr lang="ja-JP" altLang="en-US" sz="1400" dirty="0">
                <a:latin typeface="游ゴシック" panose="020B0400000000000000" pitchFamily="50" charset="-128"/>
                <a:ea typeface="游ゴシック" panose="020B0400000000000000" pitchFamily="50" charset="-128"/>
              </a:rPr>
              <a:t>号館からも</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入室できます。</a:t>
            </a:r>
            <a:endParaRPr kumimoji="1" lang="en-US" altLang="ja-JP" sz="1400" dirty="0">
              <a:latin typeface="游ゴシック" panose="020B0400000000000000" pitchFamily="50" charset="-128"/>
              <a:ea typeface="游ゴシック" panose="020B0400000000000000" pitchFamily="50" charset="-128"/>
            </a:endParaRPr>
          </a:p>
        </p:txBody>
      </p:sp>
      <p:cxnSp>
        <p:nvCxnSpPr>
          <p:cNvPr id="20" name="直線コネクタ 19"/>
          <p:cNvCxnSpPr/>
          <p:nvPr/>
        </p:nvCxnSpPr>
        <p:spPr>
          <a:xfrm>
            <a:off x="2832785" y="1340768"/>
            <a:ext cx="11023" cy="2750523"/>
          </a:xfrm>
          <a:prstGeom prst="line">
            <a:avLst/>
          </a:prstGeom>
          <a:ln w="19050"/>
        </p:spPr>
        <p:style>
          <a:lnRef idx="1">
            <a:schemeClr val="dk1"/>
          </a:lnRef>
          <a:fillRef idx="0">
            <a:schemeClr val="dk1"/>
          </a:fillRef>
          <a:effectRef idx="0">
            <a:schemeClr val="dk1"/>
          </a:effectRef>
          <a:fontRef idx="minor">
            <a:schemeClr val="tx1"/>
          </a:fontRef>
        </p:style>
      </p:cxnSp>
      <p:sp>
        <p:nvSpPr>
          <p:cNvPr id="3" name="スライド番号プレースホルダー 3">
            <a:extLst>
              <a:ext uri="{FF2B5EF4-FFF2-40B4-BE49-F238E27FC236}">
                <a16:creationId xmlns:a16="http://schemas.microsoft.com/office/drawing/2014/main" id="{557984E1-CB28-36E8-6FA5-100EC50F8839}"/>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3</a:t>
            </a:fld>
            <a:endParaRPr kumimoji="1" lang="ja-JP" altLang="en-US" dirty="0"/>
          </a:p>
        </p:txBody>
      </p:sp>
    </p:spTree>
    <p:extLst>
      <p:ext uri="{BB962C8B-B14F-4D97-AF65-F5344CB8AC3E}">
        <p14:creationId xmlns:p14="http://schemas.microsoft.com/office/powerpoint/2010/main" val="392195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384"/>
            <a:ext cx="8229600" cy="1060770"/>
          </a:xfrm>
        </p:spPr>
        <p:txBody>
          <a:bodyPr/>
          <a:lstStyle/>
          <a:p>
            <a:r>
              <a:rPr kumimoji="1" lang="ja-JP" altLang="en-US" dirty="0">
                <a:latin typeface="游ゴシック Medium" panose="020B0500000000000000" pitchFamily="50" charset="-128"/>
                <a:ea typeface="游ゴシック Medium" panose="020B0500000000000000" pitchFamily="50" charset="-128"/>
              </a:rPr>
              <a:t>図書室カウンター</a:t>
            </a:r>
          </a:p>
        </p:txBody>
      </p:sp>
      <p:pic>
        <p:nvPicPr>
          <p:cNvPr id="2050" name="Picture 2" descr="\\133.11.60.21\04係\05図書閲覧係\ガイダンス\2020\写真\編集済\図書室カウンター.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36761" y="2708920"/>
            <a:ext cx="5543551" cy="396044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2399201"/>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275" y="3935393"/>
            <a:ext cx="1365815" cy="1365815"/>
          </a:xfrm>
          <a:prstGeom prst="rect">
            <a:avLst/>
          </a:prstGeom>
        </p:spPr>
      </p:pic>
      <p:sp>
        <p:nvSpPr>
          <p:cNvPr id="12" name="角丸四角形吹き出し 11"/>
          <p:cNvSpPr/>
          <p:nvPr/>
        </p:nvSpPr>
        <p:spPr>
          <a:xfrm>
            <a:off x="909298" y="2722107"/>
            <a:ext cx="3158646" cy="1498981"/>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620344"/>
            <a:ext cx="1905000" cy="1905000"/>
          </a:xfrm>
          <a:prstGeom prst="rect">
            <a:avLst/>
          </a:prstGeom>
        </p:spPr>
      </p:pic>
      <p:sp>
        <p:nvSpPr>
          <p:cNvPr id="5" name="テキスト ボックス 4"/>
          <p:cNvSpPr txBox="1"/>
          <p:nvPr/>
        </p:nvSpPr>
        <p:spPr>
          <a:xfrm>
            <a:off x="935778" y="2996952"/>
            <a:ext cx="3132165"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ここは法</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号館の</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階ですが、</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図書室エリアでは</a:t>
            </a:r>
            <a:endParaRPr kumimoji="1" lang="en-US" altLang="ja-JP" dirty="0">
              <a:latin typeface="游ゴシック" panose="020B0400000000000000" pitchFamily="50" charset="-128"/>
              <a:ea typeface="游ゴシック" panose="020B0400000000000000" pitchFamily="50" charset="-128"/>
            </a:endParaRPr>
          </a:p>
          <a:p>
            <a:r>
              <a:rPr kumimoji="1" lang="en-US" altLang="ja-JP" dirty="0">
                <a:latin typeface="游ゴシック" panose="020B0400000000000000" pitchFamily="50" charset="-128"/>
                <a:ea typeface="游ゴシック" panose="020B0400000000000000" pitchFamily="50" charset="-128"/>
              </a:rPr>
              <a:t>L</a:t>
            </a:r>
            <a:r>
              <a:rPr kumimoji="1" lang="ja-JP" altLang="en-US" dirty="0">
                <a:latin typeface="游ゴシック" panose="020B0400000000000000" pitchFamily="50" charset="-128"/>
                <a:ea typeface="游ゴシック" panose="020B0400000000000000" pitchFamily="50" charset="-128"/>
              </a:rPr>
              <a:t>（エル）</a:t>
            </a:r>
            <a:r>
              <a:rPr kumimoji="1" lang="en-US" altLang="ja-JP" dirty="0">
                <a:latin typeface="游ゴシック" panose="020B0400000000000000" pitchFamily="50" charset="-128"/>
                <a:ea typeface="游ゴシック" panose="020B0400000000000000" pitchFamily="50" charset="-128"/>
              </a:rPr>
              <a:t>6</a:t>
            </a:r>
            <a:r>
              <a:rPr kumimoji="1" lang="ja-JP" altLang="en-US" dirty="0">
                <a:latin typeface="游ゴシック" panose="020B0400000000000000" pitchFamily="50" charset="-128"/>
                <a:ea typeface="游ゴシック" panose="020B0400000000000000" pitchFamily="50" charset="-128"/>
              </a:rPr>
              <a:t>階と</a:t>
            </a:r>
            <a:r>
              <a:rPr lang="ja-JP" altLang="en-US" dirty="0">
                <a:latin typeface="游ゴシック" panose="020B0400000000000000" pitchFamily="50" charset="-128"/>
                <a:ea typeface="游ゴシック" panose="020B0400000000000000" pitchFamily="50" charset="-128"/>
              </a:rPr>
              <a:t>呼びます</a:t>
            </a:r>
            <a:endParaRPr kumimoji="1" lang="ja-JP" altLang="en-US" dirty="0">
              <a:latin typeface="游ゴシック" panose="020B0400000000000000" pitchFamily="50" charset="-128"/>
              <a:ea typeface="游ゴシック" panose="020B0400000000000000" pitchFamily="50" charset="-128"/>
            </a:endParaRPr>
          </a:p>
        </p:txBody>
      </p:sp>
      <p:sp>
        <p:nvSpPr>
          <p:cNvPr id="10" name="テキスト ボックス 9"/>
          <p:cNvSpPr txBox="1"/>
          <p:nvPr/>
        </p:nvSpPr>
        <p:spPr>
          <a:xfrm>
            <a:off x="449454" y="836712"/>
            <a:ext cx="8443025" cy="1908215"/>
          </a:xfrm>
          <a:prstGeom prst="rect">
            <a:avLst/>
          </a:prstGeom>
          <a:noFill/>
        </p:spPr>
        <p:txBody>
          <a:bodyPr wrap="square" rtlCol="0">
            <a:spAutoFit/>
          </a:bodyPr>
          <a:lstStyle/>
          <a:p>
            <a:r>
              <a:rPr kumimoji="1" lang="ja-JP" altLang="en-US" sz="2000" dirty="0">
                <a:latin typeface="游ゴシック" panose="020B0400000000000000" pitchFamily="50" charset="-128"/>
                <a:ea typeface="游ゴシック" panose="020B0400000000000000" pitchFamily="50" charset="-128"/>
              </a:rPr>
              <a:t>入室の際に、</a:t>
            </a:r>
            <a:r>
              <a:rPr kumimoji="1" lang="ja-JP" altLang="en-US" sz="2000" b="1" dirty="0">
                <a:solidFill>
                  <a:srgbClr val="FF0000"/>
                </a:solidFill>
                <a:latin typeface="游ゴシック" panose="020B0400000000000000" pitchFamily="50" charset="-128"/>
                <a:ea typeface="游ゴシック" panose="020B0400000000000000" pitchFamily="50" charset="-128"/>
              </a:rPr>
              <a:t>学生証を提示の上、入退室時刻の記録をお願いします。</a:t>
            </a:r>
            <a:endParaRPr kumimoji="1" lang="en-US" altLang="ja-JP" sz="2000" b="1" dirty="0">
              <a:solidFill>
                <a:srgbClr val="FF0000"/>
              </a:solidFill>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開室時間　月～金</a:t>
            </a:r>
            <a:r>
              <a:rPr lang="en-US" altLang="ja-JP" sz="2000" dirty="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祝日除く）</a:t>
            </a:r>
            <a:r>
              <a:rPr lang="en-US" altLang="ja-JP" sz="2000" dirty="0">
                <a:latin typeface="游ゴシック" panose="020B0400000000000000" pitchFamily="50" charset="-128"/>
                <a:ea typeface="游ゴシック" panose="020B0400000000000000" pitchFamily="50" charset="-128"/>
              </a:rPr>
              <a:t>9</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土曜日　</a:t>
            </a:r>
            <a:r>
              <a:rPr lang="en-US" altLang="ja-JP" sz="2000" dirty="0">
                <a:latin typeface="游ゴシック" panose="020B0400000000000000" pitchFamily="50" charset="-128"/>
                <a:ea typeface="游ゴシック" panose="020B0400000000000000" pitchFamily="50" charset="-128"/>
              </a:rPr>
              <a:t> 9</a:t>
            </a:r>
            <a:r>
              <a:rPr lang="ja-JP" altLang="en-US" sz="2000" dirty="0">
                <a:latin typeface="游ゴシック" panose="020B0400000000000000" pitchFamily="50" charset="-128"/>
                <a:ea typeface="游ゴシック" panose="020B0400000000000000" pitchFamily="50" charset="-128"/>
              </a:rPr>
              <a:t>時～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30</a:t>
            </a:r>
            <a:r>
              <a:rPr lang="ja-JP" altLang="en-US" sz="2000" dirty="0">
                <a:latin typeface="游ゴシック" panose="020B0400000000000000" pitchFamily="50" charset="-128"/>
                <a:ea typeface="游ゴシック" panose="020B0400000000000000" pitchFamily="50" charset="-128"/>
              </a:rPr>
              <a:t>分</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書架点検日（毎月第一または第二木曜日）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　　</a:t>
            </a:r>
            <a:endParaRPr lang="en-US" altLang="ja-JP" sz="2000" dirty="0">
              <a:latin typeface="游ゴシック" panose="020B0400000000000000" pitchFamily="50" charset="-128"/>
              <a:ea typeface="游ゴシック" panose="020B0400000000000000" pitchFamily="50" charset="-128"/>
            </a:endParaRPr>
          </a:p>
          <a:p>
            <a:r>
              <a:rPr kumimoji="1" lang="en-US" altLang="ja-JP" sz="2000" b="1" dirty="0">
                <a:latin typeface="游ゴシック" panose="020B0400000000000000" pitchFamily="50" charset="-128"/>
                <a:ea typeface="游ゴシック" panose="020B0400000000000000" pitchFamily="50" charset="-128"/>
              </a:rPr>
              <a:t>※</a:t>
            </a:r>
            <a:r>
              <a:rPr lang="ja-JP" altLang="ja-JP" dirty="0">
                <a:latin typeface="游ゴシック" panose="020B0400000000000000" pitchFamily="50" charset="-128"/>
                <a:ea typeface="游ゴシック" panose="020B0400000000000000" pitchFamily="50" charset="-128"/>
              </a:rPr>
              <a:t>最新情報は、図書室</a:t>
            </a:r>
            <a:r>
              <a:rPr lang="en-US" altLang="ja-JP" dirty="0">
                <a:latin typeface="游ゴシック" panose="020B0400000000000000" pitchFamily="50" charset="-128"/>
                <a:ea typeface="游ゴシック" panose="020B0400000000000000" pitchFamily="50" charset="-128"/>
              </a:rPr>
              <a:t>Web</a:t>
            </a:r>
            <a:r>
              <a:rPr lang="ja-JP" altLang="ja-JP" dirty="0">
                <a:latin typeface="游ゴシック" panose="020B0400000000000000" pitchFamily="50" charset="-128"/>
                <a:ea typeface="游ゴシック" panose="020B0400000000000000" pitchFamily="50" charset="-128"/>
              </a:rPr>
              <a:t>サイト</a:t>
            </a:r>
            <a:r>
              <a:rPr lang="en-US" altLang="ja-JP" dirty="0">
                <a:latin typeface="游ゴシック" panose="020B0400000000000000" pitchFamily="50" charset="-128"/>
                <a:ea typeface="游ゴシック" panose="020B0400000000000000" pitchFamily="50" charset="-128"/>
              </a:rPr>
              <a:t>https</a:t>
            </a:r>
            <a:r>
              <a:rPr lang="en-US" altLang="ja-JP" dirty="0" smtClean="0">
                <a:latin typeface="游ゴシック" panose="020B0400000000000000" pitchFamily="50" charset="-128"/>
                <a:ea typeface="游ゴシック" panose="020B0400000000000000" pitchFamily="50" charset="-128"/>
              </a:rPr>
              <a:t>://www.lib.j.u-tokyo.ac.jp</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　</a:t>
            </a:r>
            <a:r>
              <a:rPr lang="ja-JP" altLang="ja-JP" dirty="0">
                <a:latin typeface="游ゴシック" panose="020B0400000000000000" pitchFamily="50" charset="-128"/>
                <a:ea typeface="游ゴシック" panose="020B0400000000000000" pitchFamily="50" charset="-128"/>
              </a:rPr>
              <a:t>をご確認ください</a:t>
            </a:r>
            <a:r>
              <a:rPr lang="ja-JP" altLang="en-US" dirty="0">
                <a:latin typeface="游ゴシック" panose="020B0400000000000000" pitchFamily="50" charset="-128"/>
                <a:ea typeface="游ゴシック" panose="020B0400000000000000" pitchFamily="50" charset="-128"/>
              </a:rPr>
              <a:t>。</a:t>
            </a:r>
            <a:endParaRPr kumimoji="1" lang="ja-JP" altLang="en-US" b="1" dirty="0">
              <a:latin typeface="游ゴシック" panose="020B0400000000000000" pitchFamily="50" charset="-128"/>
              <a:ea typeface="游ゴシック" panose="020B0400000000000000" pitchFamily="50" charset="-128"/>
            </a:endParaRPr>
          </a:p>
        </p:txBody>
      </p:sp>
      <p:sp>
        <p:nvSpPr>
          <p:cNvPr id="6" name="スライド番号プレースホルダー 3">
            <a:extLst>
              <a:ext uri="{FF2B5EF4-FFF2-40B4-BE49-F238E27FC236}">
                <a16:creationId xmlns:a16="http://schemas.microsoft.com/office/drawing/2014/main" id="{56A3E90A-C634-22DF-DD6D-3B5AADE1227A}"/>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4</a:t>
            </a:fld>
            <a:endParaRPr kumimoji="1" lang="ja-JP" altLang="en-US" dirty="0"/>
          </a:p>
        </p:txBody>
      </p:sp>
    </p:spTree>
    <p:extLst>
      <p:ext uri="{BB962C8B-B14F-4D97-AF65-F5344CB8AC3E}">
        <p14:creationId xmlns:p14="http://schemas.microsoft.com/office/powerpoint/2010/main" val="409102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入退室時刻の記録について</a:t>
            </a:r>
          </a:p>
        </p:txBody>
      </p:sp>
      <p:sp>
        <p:nvSpPr>
          <p:cNvPr id="4" name="テキスト ボックス 3"/>
          <p:cNvSpPr txBox="1"/>
          <p:nvPr/>
        </p:nvSpPr>
        <p:spPr>
          <a:xfrm>
            <a:off x="230318" y="1164735"/>
            <a:ext cx="84280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入室の際に</a:t>
            </a:r>
            <a:r>
              <a:rPr kumimoji="1"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入室時刻の記録</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を、退室時に</a:t>
            </a:r>
            <a:r>
              <a:rPr kumimoji="1" lang="ja-JP" altLang="en-US" sz="20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退室時刻の記録</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をお願いします。</a:t>
            </a:r>
            <a:endParaRPr kumimoji="1" lang="ja-JP" altLang="en-US" sz="1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823228"/>
            <a:ext cx="6657482" cy="4568559"/>
          </a:xfrm>
          <a:prstGeom prst="rect">
            <a:avLst/>
          </a:prstGeom>
        </p:spPr>
      </p:pic>
      <p:sp>
        <p:nvSpPr>
          <p:cNvPr id="10" name="右矢印 9"/>
          <p:cNvSpPr/>
          <p:nvPr/>
        </p:nvSpPr>
        <p:spPr>
          <a:xfrm>
            <a:off x="5887177" y="4949290"/>
            <a:ext cx="2664296"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9" name="テキスト ボックス 8"/>
          <p:cNvSpPr txBox="1"/>
          <p:nvPr/>
        </p:nvSpPr>
        <p:spPr>
          <a:xfrm>
            <a:off x="5887177" y="5477162"/>
            <a:ext cx="23999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カウンター右手へ</a:t>
            </a:r>
          </a:p>
        </p:txBody>
      </p:sp>
      <p:sp>
        <p:nvSpPr>
          <p:cNvPr id="14" name="角丸四角形吹き出し 11">
            <a:extLst>
              <a:ext uri="{FF2B5EF4-FFF2-40B4-BE49-F238E27FC236}">
                <a16:creationId xmlns:a16="http://schemas.microsoft.com/office/drawing/2014/main" id="{3D2889F8-C27D-4CE3-8110-11311B59A43D}"/>
              </a:ext>
            </a:extLst>
          </p:cNvPr>
          <p:cNvSpPr/>
          <p:nvPr/>
        </p:nvSpPr>
        <p:spPr>
          <a:xfrm>
            <a:off x="418402" y="1916833"/>
            <a:ext cx="3413876" cy="2099690"/>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F57FDCF4-D02F-4FD7-87DB-5DB1D8272872}"/>
              </a:ext>
            </a:extLst>
          </p:cNvPr>
          <p:cNvSpPr txBox="1"/>
          <p:nvPr/>
        </p:nvSpPr>
        <p:spPr>
          <a:xfrm>
            <a:off x="467544" y="2052427"/>
            <a:ext cx="32819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IC</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カードリーダーに学生証をのせて、利用者</a:t>
            </a: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ID</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欄に番号が表示されたら、入室</a:t>
            </a: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退室ボタンを押してください。</a:t>
            </a:r>
            <a:endPar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番号が消えて入室人数が増減すれば完了です。</a:t>
            </a:r>
          </a:p>
        </p:txBody>
      </p:sp>
      <p:sp>
        <p:nvSpPr>
          <p:cNvPr id="20" name="右矢印 14">
            <a:extLst>
              <a:ext uri="{FF2B5EF4-FFF2-40B4-BE49-F238E27FC236}">
                <a16:creationId xmlns:a16="http://schemas.microsoft.com/office/drawing/2014/main" id="{F5F3BBB3-CA6F-4409-A7AC-4557F92B08EA}"/>
              </a:ext>
            </a:extLst>
          </p:cNvPr>
          <p:cNvSpPr/>
          <p:nvPr/>
        </p:nvSpPr>
        <p:spPr>
          <a:xfrm>
            <a:off x="3123210" y="3942347"/>
            <a:ext cx="2096862" cy="854805"/>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03848" y="4211794"/>
            <a:ext cx="20212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IC</a:t>
            </a:r>
            <a:r>
              <a:rPr kumimoji="1"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カードリーダー</a:t>
            </a:r>
          </a:p>
        </p:txBody>
      </p:sp>
      <p:sp>
        <p:nvSpPr>
          <p:cNvPr id="5" name="スライド番号プレースホルダー 3">
            <a:extLst>
              <a:ext uri="{FF2B5EF4-FFF2-40B4-BE49-F238E27FC236}">
                <a16:creationId xmlns:a16="http://schemas.microsoft.com/office/drawing/2014/main" id="{B4FB40B2-9C73-7E5D-6702-DD1893292979}"/>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5</a:t>
            </a:fld>
            <a:endParaRPr kumimoji="1" lang="ja-JP" altLang="en-US" dirty="0"/>
          </a:p>
        </p:txBody>
      </p:sp>
    </p:spTree>
    <p:extLst>
      <p:ext uri="{BB962C8B-B14F-4D97-AF65-F5344CB8AC3E}">
        <p14:creationId xmlns:p14="http://schemas.microsoft.com/office/powerpoint/2010/main" val="22172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900708" y="369910"/>
            <a:ext cx="7342584" cy="864096"/>
          </a:xfrm>
        </p:spPr>
        <p:txBody>
          <a:bodyPr/>
          <a:lstStyle/>
          <a:p>
            <a:r>
              <a:rPr kumimoji="1" lang="ja-JP" altLang="en-US" dirty="0">
                <a:latin typeface="游ゴシック Medium" panose="020B0500000000000000" pitchFamily="50" charset="-128"/>
                <a:ea typeface="游ゴシック Medium" panose="020B0500000000000000" pitchFamily="50" charset="-128"/>
              </a:rPr>
              <a:t>利用者用ロッカー</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60" y="1484784"/>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518" y="4221088"/>
            <a:ext cx="1905000" cy="1905000"/>
          </a:xfrm>
          <a:prstGeom prst="rect">
            <a:avLst/>
          </a:prstGeom>
        </p:spPr>
      </p:pic>
      <p:sp>
        <p:nvSpPr>
          <p:cNvPr id="6" name="角丸四角形吹き出し 5"/>
          <p:cNvSpPr/>
          <p:nvPr/>
        </p:nvSpPr>
        <p:spPr>
          <a:xfrm>
            <a:off x="5259663" y="2708920"/>
            <a:ext cx="3704825" cy="1296144"/>
          </a:xfrm>
          <a:prstGeom prst="wedgeRoundRectCallout">
            <a:avLst>
              <a:gd name="adj1" fmla="val 14478"/>
              <a:gd name="adj2" fmla="val 7240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342890" y="2940247"/>
            <a:ext cx="3575050" cy="923330"/>
          </a:xfrm>
          <a:prstGeom prst="rect">
            <a:avLst/>
          </a:prstGeom>
          <a:solidFill>
            <a:srgbClr val="CCFF99"/>
          </a:solidFill>
        </p:spPr>
        <p:txBody>
          <a:bodyPr wrap="square" rtlCol="0" anchor="ctr" anchorCtr="0">
            <a:spAutoFit/>
          </a:bodyPr>
          <a:lstStyle/>
          <a:p>
            <a:r>
              <a:rPr kumimoji="1" lang="ja-JP" altLang="en-US" dirty="0">
                <a:latin typeface="游ゴシック" panose="020B0400000000000000" pitchFamily="50" charset="-128"/>
                <a:ea typeface="游ゴシック" panose="020B0400000000000000" pitchFamily="50" charset="-128"/>
              </a:rPr>
              <a:t>バッグ類の持ち込みはできないため、ロッカーをご利用ください。</a:t>
            </a:r>
            <a:endParaRPr kumimoji="1" lang="en-US" altLang="ja-JP" dirty="0">
              <a:latin typeface="游ゴシック" panose="020B0400000000000000" pitchFamily="50" charset="-128"/>
              <a:ea typeface="游ゴシック" panose="020B0400000000000000" pitchFamily="50" charset="-128"/>
            </a:endParaRPr>
          </a:p>
        </p:txBody>
      </p:sp>
      <p:sp>
        <p:nvSpPr>
          <p:cNvPr id="12" name="下矢印 11"/>
          <p:cNvSpPr/>
          <p:nvPr/>
        </p:nvSpPr>
        <p:spPr>
          <a:xfrm rot="18879193" flipV="1">
            <a:off x="1742558" y="4306177"/>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2639078">
            <a:off x="1442984" y="5378205"/>
            <a:ext cx="2250618" cy="400110"/>
          </a:xfrm>
          <a:prstGeom prst="rect">
            <a:avLst/>
          </a:prstGeom>
          <a:noFill/>
        </p:spPr>
        <p:txBody>
          <a:bodyPr wrap="square" rtlCol="0">
            <a:spAutoFit/>
          </a:bodyPr>
          <a:lstStyle/>
          <a:p>
            <a:pPr algn="ctr"/>
            <a:r>
              <a:rPr kumimoji="1" lang="ja-JP" altLang="en-US" sz="2000" b="1" dirty="0">
                <a:latin typeface="游ゴシック" panose="020B0400000000000000" pitchFamily="50" charset="-128"/>
                <a:ea typeface="游ゴシック" panose="020B0400000000000000" pitchFamily="50" charset="-128"/>
              </a:rPr>
              <a:t>閲覧室へ</a:t>
            </a:r>
          </a:p>
        </p:txBody>
      </p:sp>
      <p:sp>
        <p:nvSpPr>
          <p:cNvPr id="3" name="スライド番号プレースホルダー 3">
            <a:extLst>
              <a:ext uri="{FF2B5EF4-FFF2-40B4-BE49-F238E27FC236}">
                <a16:creationId xmlns:a16="http://schemas.microsoft.com/office/drawing/2014/main" id="{95F50AA3-0601-0659-5C0D-0A81ED62DB2F}"/>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6</a:t>
            </a:fld>
            <a:endParaRPr kumimoji="1" lang="ja-JP" altLang="en-US" dirty="0"/>
          </a:p>
        </p:txBody>
      </p:sp>
    </p:spTree>
    <p:extLst>
      <p:ext uri="{BB962C8B-B14F-4D97-AF65-F5344CB8AC3E}">
        <p14:creationId xmlns:p14="http://schemas.microsoft.com/office/powerpoint/2010/main" val="192900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436146"/>
            <a:ext cx="8229600" cy="858208"/>
          </a:xfrm>
        </p:spPr>
        <p:txBody>
          <a:bodyPr/>
          <a:lstStyle/>
          <a:p>
            <a:r>
              <a:rPr kumimoji="1" lang="ja-JP" altLang="en-US" dirty="0">
                <a:latin typeface="游ゴシック Medium" panose="020B0500000000000000" pitchFamily="50" charset="-128"/>
                <a:ea typeface="游ゴシック Medium" panose="020B0500000000000000" pitchFamily="50" charset="-128"/>
              </a:rPr>
              <a:t>閲覧室</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156663"/>
            <a:ext cx="3620604" cy="1670850"/>
          </a:xfrm>
          <a:prstGeom prst="wedgeRoundRectCallout">
            <a:avLst>
              <a:gd name="adj1" fmla="val -25682"/>
              <a:gd name="adj2" fmla="val 672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95536" y="2372687"/>
            <a:ext cx="331236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図書や雑誌をコピーする際は、文献複写申込書に記入して、</a:t>
            </a:r>
            <a:r>
              <a:rPr lang="ja-JP" altLang="en-US" b="1" dirty="0">
                <a:latin typeface="游ゴシック" panose="020B0400000000000000" pitchFamily="50" charset="-128"/>
                <a:ea typeface="游ゴシック" panose="020B0400000000000000" pitchFamily="50" charset="-128"/>
              </a:rPr>
              <a:t>コピーをとる前に</a:t>
            </a:r>
            <a:r>
              <a:rPr lang="ja-JP" altLang="en-US" dirty="0">
                <a:latin typeface="游ゴシック" panose="020B0400000000000000" pitchFamily="50" charset="-128"/>
                <a:ea typeface="游ゴシック" panose="020B0400000000000000" pitchFamily="50" charset="-128"/>
              </a:rPr>
              <a:t>カウンターに提出してください。</a:t>
            </a:r>
            <a:endParaRPr kumimoji="1" lang="ja-JP" altLang="en-US" dirty="0">
              <a:latin typeface="游ゴシック" panose="020B0400000000000000" pitchFamily="50" charset="-128"/>
              <a:ea typeface="游ゴシック" panose="020B0400000000000000" pitchFamily="50" charset="-128"/>
            </a:endParaRPr>
          </a:p>
        </p:txBody>
      </p:sp>
      <p:sp>
        <p:nvSpPr>
          <p:cNvPr id="9" name="左矢印吹き出し 8"/>
          <p:cNvSpPr/>
          <p:nvPr/>
        </p:nvSpPr>
        <p:spPr>
          <a:xfrm>
            <a:off x="2787664" y="4851330"/>
            <a:ext cx="2720440" cy="1008112"/>
          </a:xfrm>
          <a:prstGeom prst="leftArrowCallout">
            <a:avLst>
              <a:gd name="adj1" fmla="val 25000"/>
              <a:gd name="adj2" fmla="val 25000"/>
              <a:gd name="adj3" fmla="val 39870"/>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735830" y="5032221"/>
            <a:ext cx="1800493" cy="646331"/>
          </a:xfrm>
          <a:prstGeom prst="rect">
            <a:avLst/>
          </a:prstGeom>
          <a:noFill/>
        </p:spPr>
        <p:txBody>
          <a:bodyPr wrap="none" rtlCol="0">
            <a:spAutoFit/>
          </a:bodyPr>
          <a:lstStyle/>
          <a:p>
            <a:pPr algn="ctr"/>
            <a:r>
              <a:rPr kumimoji="1" lang="ja-JP" altLang="en-US" dirty="0">
                <a:latin typeface="游ゴシック" panose="020B0400000000000000" pitchFamily="50" charset="-128"/>
                <a:ea typeface="游ゴシック" panose="020B0400000000000000" pitchFamily="50" charset="-128"/>
              </a:rPr>
              <a:t>図書室資料</a:t>
            </a:r>
            <a:endParaRPr kumimoji="1" lang="en-US" altLang="ja-JP" dirty="0">
              <a:latin typeface="游ゴシック" panose="020B0400000000000000" pitchFamily="50" charset="-128"/>
              <a:ea typeface="游ゴシック" panose="020B0400000000000000" pitchFamily="50" charset="-128"/>
            </a:endParaRPr>
          </a:p>
          <a:p>
            <a:pPr algn="ctr"/>
            <a:r>
              <a:rPr kumimoji="1" lang="ja-JP" altLang="en-US" dirty="0">
                <a:latin typeface="游ゴシック" panose="020B0400000000000000" pitchFamily="50" charset="-128"/>
                <a:ea typeface="游ゴシック" panose="020B0400000000000000" pitchFamily="50" charset="-128"/>
              </a:rPr>
              <a:t>複写用コピー機</a:t>
            </a:r>
          </a:p>
        </p:txBody>
      </p:sp>
      <p:sp>
        <p:nvSpPr>
          <p:cNvPr id="11" name="下矢印吹き出し 10"/>
          <p:cNvSpPr/>
          <p:nvPr/>
        </p:nvSpPr>
        <p:spPr>
          <a:xfrm>
            <a:off x="5436096" y="2156663"/>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44242" y="2271182"/>
            <a:ext cx="1999265" cy="369332"/>
          </a:xfrm>
          <a:prstGeom prst="rect">
            <a:avLst/>
          </a:prstGeom>
          <a:noFill/>
        </p:spPr>
        <p:txBody>
          <a:bodyPr wrap="none" rtlCol="0">
            <a:spAutoFit/>
          </a:bodyPr>
          <a:lstStyle/>
          <a:p>
            <a:r>
              <a:rPr kumimoji="1" lang="en-US" altLang="ja-JP" dirty="0">
                <a:latin typeface="游ゴシック" panose="020B0400000000000000" pitchFamily="50" charset="-128"/>
                <a:ea typeface="游ゴシック" panose="020B0400000000000000" pitchFamily="50" charset="-128"/>
              </a:rPr>
              <a:t>OPAC</a:t>
            </a:r>
            <a:r>
              <a:rPr kumimoji="1" lang="ja-JP" altLang="en-US" dirty="0">
                <a:latin typeface="游ゴシック" panose="020B0400000000000000" pitchFamily="50" charset="-128"/>
                <a:ea typeface="游ゴシック" panose="020B0400000000000000" pitchFamily="50" charset="-128"/>
              </a:rPr>
              <a:t>検索用端末</a:t>
            </a:r>
          </a:p>
        </p:txBody>
      </p:sp>
      <p:sp>
        <p:nvSpPr>
          <p:cNvPr id="13" name="右矢印 12"/>
          <p:cNvSpPr/>
          <p:nvPr/>
        </p:nvSpPr>
        <p:spPr>
          <a:xfrm>
            <a:off x="6029834" y="5023812"/>
            <a:ext cx="2827345" cy="124636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8841" y="5477162"/>
            <a:ext cx="2799623" cy="400110"/>
          </a:xfrm>
          <a:prstGeom prst="rect">
            <a:avLst/>
          </a:prstGeom>
          <a:noFill/>
        </p:spPr>
        <p:txBody>
          <a:bodyPr wrap="square" rtlCol="0">
            <a:spAutoFit/>
          </a:bodyPr>
          <a:lstStyle/>
          <a:p>
            <a:pPr algn="ctr"/>
            <a:r>
              <a:rPr lang="ja-JP" altLang="en-US" sz="2000" b="1" dirty="0">
                <a:latin typeface="游ゴシック" panose="020B0400000000000000" pitchFamily="50" charset="-128"/>
                <a:ea typeface="游ゴシック" panose="020B0400000000000000" pitchFamily="50" charset="-128"/>
              </a:rPr>
              <a:t>日本語雑誌コーナー</a:t>
            </a:r>
            <a:r>
              <a:rPr kumimoji="1" lang="ja-JP" altLang="en-US" sz="2000" b="1" dirty="0">
                <a:latin typeface="游ゴシック" panose="020B0400000000000000" pitchFamily="50" charset="-128"/>
                <a:ea typeface="游ゴシック" panose="020B0400000000000000" pitchFamily="50" charset="-128"/>
              </a:rPr>
              <a:t>へ</a:t>
            </a:r>
          </a:p>
        </p:txBody>
      </p:sp>
      <p:sp>
        <p:nvSpPr>
          <p:cNvPr id="15" name="右矢印 14"/>
          <p:cNvSpPr/>
          <p:nvPr/>
        </p:nvSpPr>
        <p:spPr>
          <a:xfrm>
            <a:off x="5292080" y="3933056"/>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04827" y="4077072"/>
            <a:ext cx="1800493" cy="369332"/>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文献複写申込書</a:t>
            </a:r>
          </a:p>
        </p:txBody>
      </p:sp>
      <p:sp>
        <p:nvSpPr>
          <p:cNvPr id="8" name="スライド番号プレースホルダー 3">
            <a:extLst>
              <a:ext uri="{FF2B5EF4-FFF2-40B4-BE49-F238E27FC236}">
                <a16:creationId xmlns:a16="http://schemas.microsoft.com/office/drawing/2014/main" id="{123C670B-40EB-1AE3-C381-59316AEFF76D}"/>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7</a:t>
            </a:fld>
            <a:endParaRPr kumimoji="1" lang="ja-JP" altLang="en-US" dirty="0"/>
          </a:p>
        </p:txBody>
      </p:sp>
    </p:spTree>
    <p:extLst>
      <p:ext uri="{BB962C8B-B14F-4D97-AF65-F5344CB8AC3E}">
        <p14:creationId xmlns:p14="http://schemas.microsoft.com/office/powerpoint/2010/main" val="1248147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68371"/>
            <a:ext cx="8229600"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日本語雑誌コーナー</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500" y="1600200"/>
            <a:ext cx="6061000" cy="4525963"/>
          </a:xfr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094977" y="2457527"/>
            <a:ext cx="3620604" cy="1382818"/>
          </a:xfrm>
          <a:prstGeom prst="wedgeRoundRectCallout">
            <a:avLst>
              <a:gd name="adj1" fmla="val 30146"/>
              <a:gd name="adj2" fmla="val 7068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311001" y="2564904"/>
            <a:ext cx="3165994" cy="1236968"/>
          </a:xfrm>
          <a:prstGeom prst="rect">
            <a:avLst/>
          </a:prstGeom>
          <a:noFill/>
        </p:spPr>
        <p:txBody>
          <a:bodyPr wrap="square" rtlCol="0">
            <a:spAutoFit/>
          </a:bodyPr>
          <a:lstStyle/>
          <a:p>
            <a:r>
              <a:rPr kumimoji="1" lang="ja-JP" altLang="en-US" dirty="0">
                <a:latin typeface="游ゴシック" panose="020B0400000000000000" pitchFamily="50" charset="-128"/>
                <a:ea typeface="游ゴシック" panose="020B0400000000000000" pitchFamily="50" charset="-128"/>
              </a:rPr>
              <a:t>雑誌はタイトルのアルファベット順に並んでいます。</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ただし大学紀要類は大学名で並んでいます。</a:t>
            </a:r>
            <a:endParaRPr kumimoji="1" lang="ja-JP" altLang="en-US" dirty="0">
              <a:latin typeface="游ゴシック" panose="020B0400000000000000" pitchFamily="50" charset="-128"/>
              <a:ea typeface="游ゴシック" panose="020B0400000000000000" pitchFamily="50" charset="-128"/>
            </a:endParaRPr>
          </a:p>
        </p:txBody>
      </p:sp>
      <p:sp>
        <p:nvSpPr>
          <p:cNvPr id="13" name="角丸四角形吹き出し 12"/>
          <p:cNvSpPr/>
          <p:nvPr/>
        </p:nvSpPr>
        <p:spPr>
          <a:xfrm>
            <a:off x="457200" y="2454189"/>
            <a:ext cx="2458616" cy="1080120"/>
          </a:xfrm>
          <a:prstGeom prst="wedgeRoundRectCallout">
            <a:avLst>
              <a:gd name="adj1" fmla="val 11827"/>
              <a:gd name="adj2" fmla="val -98075"/>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555429" y="2532584"/>
            <a:ext cx="2262158" cy="923330"/>
          </a:xfrm>
          <a:prstGeom prst="rect">
            <a:avLst/>
          </a:prstGeom>
          <a:noFill/>
        </p:spPr>
        <p:txBody>
          <a:bodyPr wrap="none" rtlCol="0">
            <a:spAutoFit/>
          </a:bodyPr>
          <a:lstStyle/>
          <a:p>
            <a:r>
              <a:rPr kumimoji="1" lang="ja-JP" altLang="en-US" dirty="0">
                <a:latin typeface="游ゴシック" panose="020B0400000000000000" pitchFamily="50" charset="-128"/>
                <a:ea typeface="游ゴシック" panose="020B0400000000000000" pitchFamily="50" charset="-128"/>
              </a:rPr>
              <a:t>左側の書架から</a:t>
            </a:r>
            <a:endParaRPr kumimoji="1"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アルファベット順に</a:t>
            </a:r>
            <a:endParaRPr lang="en-US" altLang="ja-JP" dirty="0">
              <a:latin typeface="游ゴシック" panose="020B0400000000000000" pitchFamily="50" charset="-128"/>
              <a:ea typeface="游ゴシック" panose="020B0400000000000000" pitchFamily="50" charset="-128"/>
            </a:endParaRPr>
          </a:p>
          <a:p>
            <a:r>
              <a:rPr kumimoji="1" lang="ja-JP" altLang="en-US" dirty="0">
                <a:latin typeface="游ゴシック" panose="020B0400000000000000" pitchFamily="50" charset="-128"/>
                <a:ea typeface="游ゴシック" panose="020B0400000000000000" pitchFamily="50" charset="-128"/>
              </a:rPr>
              <a:t>並んでいます。</a:t>
            </a:r>
          </a:p>
        </p:txBody>
      </p:sp>
      <p:sp>
        <p:nvSpPr>
          <p:cNvPr id="16" name="上矢印吹き出し 15"/>
          <p:cNvSpPr/>
          <p:nvPr/>
        </p:nvSpPr>
        <p:spPr>
          <a:xfrm>
            <a:off x="3419872" y="4293766"/>
            <a:ext cx="2520280" cy="2159570"/>
          </a:xfrm>
          <a:prstGeom prst="upArrowCallout">
            <a:avLst>
              <a:gd name="adj1" fmla="val 25000"/>
              <a:gd name="adj2" fmla="val 25000"/>
              <a:gd name="adj3" fmla="val 25000"/>
              <a:gd name="adj4" fmla="val 41071"/>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702235" y="5671201"/>
            <a:ext cx="1980029" cy="707886"/>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法科大学院</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000" b="1" dirty="0">
                <a:latin typeface="游ゴシック" panose="020B0400000000000000" pitchFamily="50" charset="-128"/>
                <a:ea typeface="游ゴシック" panose="020B0400000000000000" pitchFamily="50" charset="-128"/>
              </a:rPr>
              <a:t>図書コーナーへ</a:t>
            </a:r>
          </a:p>
        </p:txBody>
      </p:sp>
      <p:sp>
        <p:nvSpPr>
          <p:cNvPr id="18" name="テキスト ボックス 17"/>
          <p:cNvSpPr txBox="1"/>
          <p:nvPr/>
        </p:nvSpPr>
        <p:spPr>
          <a:xfrm>
            <a:off x="2533621" y="1105626"/>
            <a:ext cx="4076757"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kumimoji="1" lang="ja-JP" altLang="en-US" b="1" dirty="0">
                <a:solidFill>
                  <a:srgbClr val="FF0000"/>
                </a:solidFill>
                <a:latin typeface="游ゴシック" panose="020B0400000000000000" pitchFamily="50" charset="-128"/>
                <a:ea typeface="游ゴシック" panose="020B0400000000000000" pitchFamily="50" charset="-128"/>
              </a:rPr>
              <a:t>「法・雑誌」</a:t>
            </a:r>
          </a:p>
        </p:txBody>
      </p:sp>
      <p:sp>
        <p:nvSpPr>
          <p:cNvPr id="3" name="スライド番号プレースホルダー 3">
            <a:extLst>
              <a:ext uri="{FF2B5EF4-FFF2-40B4-BE49-F238E27FC236}">
                <a16:creationId xmlns:a16="http://schemas.microsoft.com/office/drawing/2014/main" id="{F29015C7-E373-40FB-1F72-C16D6F9D65C3}"/>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8</a:t>
            </a:fld>
            <a:endParaRPr kumimoji="1" lang="ja-JP" altLang="en-US" dirty="0"/>
          </a:p>
        </p:txBody>
      </p:sp>
    </p:spTree>
    <p:extLst>
      <p:ext uri="{BB962C8B-B14F-4D97-AF65-F5344CB8AC3E}">
        <p14:creationId xmlns:p14="http://schemas.microsoft.com/office/powerpoint/2010/main" val="358304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723"/>
            <a:ext cx="8229600" cy="1143000"/>
          </a:xfrm>
        </p:spPr>
        <p:txBody>
          <a:bodyPr/>
          <a:lstStyle/>
          <a:p>
            <a:r>
              <a:rPr kumimoji="1" lang="ja-JP" altLang="en-US" dirty="0">
                <a:latin typeface="游ゴシック Medium" panose="020B0500000000000000" pitchFamily="50" charset="-128"/>
                <a:ea typeface="游ゴシック Medium" panose="020B0500000000000000" pitchFamily="50" charset="-128"/>
              </a:rPr>
              <a:t>法科大学院図書コーナー</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8800"/>
            <a:ext cx="6056944" cy="4525963"/>
          </a:xfrm>
        </p:spPr>
      </p:pic>
      <p:sp>
        <p:nvSpPr>
          <p:cNvPr id="4" name="テキスト ボックス 3"/>
          <p:cNvSpPr txBox="1"/>
          <p:nvPr/>
        </p:nvSpPr>
        <p:spPr>
          <a:xfrm>
            <a:off x="2843808" y="1110196"/>
            <a:ext cx="4076757" cy="369332"/>
          </a:xfrm>
          <a:prstGeom prst="rect">
            <a:avLst/>
          </a:prstGeom>
          <a:noFill/>
        </p:spPr>
        <p:txBody>
          <a:bodyPr wrap="none" rtlCol="0">
            <a:spAutoFit/>
          </a:bodyPr>
          <a:lstStyle/>
          <a:p>
            <a:r>
              <a:rPr kumimoji="1"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kumimoji="1" lang="ja-JP" altLang="en-US" b="1" dirty="0">
                <a:solidFill>
                  <a:srgbClr val="FF0000"/>
                </a:solidFill>
                <a:latin typeface="游ゴシック" panose="020B0400000000000000" pitchFamily="50" charset="-128"/>
                <a:ea typeface="游ゴシック" panose="020B0400000000000000" pitchFamily="50" charset="-128"/>
              </a:rPr>
              <a:t>「法・法科」</a:t>
            </a:r>
          </a:p>
        </p:txBody>
      </p:sp>
      <p:sp>
        <p:nvSpPr>
          <p:cNvPr id="6" name="楕円 5"/>
          <p:cNvSpPr/>
          <p:nvPr/>
        </p:nvSpPr>
        <p:spPr>
          <a:xfrm>
            <a:off x="1763688" y="1196752"/>
            <a:ext cx="730424" cy="72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游ゴシック" panose="020B0400000000000000" pitchFamily="50" charset="-128"/>
                <a:ea typeface="游ゴシック" panose="020B0400000000000000" pitchFamily="50" charset="-128"/>
              </a:rPr>
              <a:t>法科</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204890" y="2492896"/>
            <a:ext cx="3863054" cy="1410918"/>
          </a:xfrm>
          <a:prstGeom prst="wedgeRoundRectCallout">
            <a:avLst>
              <a:gd name="adj1" fmla="val -27230"/>
              <a:gd name="adj2" fmla="val 8076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77393" y="2721024"/>
            <a:ext cx="3503014"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こちらのコーナーの図書は、図書室内での閲覧・複写（著作権法の範囲内）のみ可能です。</a:t>
            </a:r>
            <a:endParaRPr lang="en-US" altLang="ja-JP" dirty="0">
              <a:latin typeface="游ゴシック" panose="020B0400000000000000" pitchFamily="50" charset="-128"/>
              <a:ea typeface="游ゴシック" panose="020B0400000000000000" pitchFamily="50" charset="-128"/>
            </a:endParaRPr>
          </a:p>
        </p:txBody>
      </p:sp>
      <p:sp>
        <p:nvSpPr>
          <p:cNvPr id="10" name="下矢印吹き出し 9"/>
          <p:cNvSpPr/>
          <p:nvPr/>
        </p:nvSpPr>
        <p:spPr>
          <a:xfrm>
            <a:off x="3203848" y="5589240"/>
            <a:ext cx="2016224"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240812" y="5743907"/>
            <a:ext cx="1980029" cy="400110"/>
          </a:xfrm>
          <a:prstGeom prst="rect">
            <a:avLst/>
          </a:prstGeom>
          <a:noFill/>
        </p:spPr>
        <p:txBody>
          <a:bodyPr wrap="none" rtlCol="0">
            <a:spAutoFit/>
          </a:bodyPr>
          <a:lstStyle/>
          <a:p>
            <a:r>
              <a:rPr kumimoji="1" lang="ja-JP" altLang="en-US" sz="2000" b="1" dirty="0">
                <a:latin typeface="游ゴシック" panose="020B0400000000000000" pitchFamily="50" charset="-128"/>
                <a:ea typeface="游ゴシック" panose="020B0400000000000000" pitchFamily="50" charset="-128"/>
              </a:rPr>
              <a:t>カウンター前へ</a:t>
            </a:r>
          </a:p>
        </p:txBody>
      </p:sp>
      <p:sp>
        <p:nvSpPr>
          <p:cNvPr id="12" name="スライド番号プレースホルダー 3">
            <a:extLst>
              <a:ext uri="{FF2B5EF4-FFF2-40B4-BE49-F238E27FC236}">
                <a16:creationId xmlns:a16="http://schemas.microsoft.com/office/drawing/2014/main" id="{FEDA0D50-C913-B5BF-B53D-9AD84E71618E}"/>
              </a:ext>
            </a:extLst>
          </p:cNvPr>
          <p:cNvSpPr>
            <a:spLocks noGrp="1"/>
          </p:cNvSpPr>
          <p:nvPr>
            <p:ph type="sldNum" sz="quarter" idx="12"/>
          </p:nvPr>
        </p:nvSpPr>
        <p:spPr>
          <a:xfrm>
            <a:off x="6553200" y="6356350"/>
            <a:ext cx="2133600" cy="365125"/>
          </a:xfrm>
        </p:spPr>
        <p:txBody>
          <a:bodyPr/>
          <a:lstStyle/>
          <a:p>
            <a:fld id="{9BA0A725-64B8-46E5-8C64-A57C72ED8FD3}" type="slidenum">
              <a:rPr kumimoji="1" lang="ja-JP" altLang="en-US" smtClean="0"/>
              <a:t>9</a:t>
            </a:fld>
            <a:endParaRPr kumimoji="1" lang="ja-JP" altLang="en-US" dirty="0"/>
          </a:p>
        </p:txBody>
      </p:sp>
    </p:spTree>
    <p:extLst>
      <p:ext uri="{BB962C8B-B14F-4D97-AF65-F5344CB8AC3E}">
        <p14:creationId xmlns:p14="http://schemas.microsoft.com/office/powerpoint/2010/main" val="25776416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2260</Words>
  <Application>Microsoft Office PowerPoint</Application>
  <PresentationFormat>画面に合わせる (4:3)</PresentationFormat>
  <Paragraphs>239</Paragraphs>
  <Slides>19</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19</vt:i4>
      </vt:variant>
    </vt:vector>
  </HeadingPairs>
  <TitlesOfParts>
    <vt:vector size="28" baseType="lpstr">
      <vt:lpstr>HGS明朝E</vt:lpstr>
      <vt:lpstr>HG丸ｺﾞｼｯｸM-PRO</vt:lpstr>
      <vt:lpstr>ＭＳ Ｐゴシック</vt:lpstr>
      <vt:lpstr>游ゴシック</vt:lpstr>
      <vt:lpstr>游ゴシック Medium</vt:lpstr>
      <vt:lpstr>Arial</vt:lpstr>
      <vt:lpstr>Calibri</vt:lpstr>
      <vt:lpstr>Wingdings</vt:lpstr>
      <vt:lpstr>Office ​​テーマ</vt:lpstr>
      <vt:lpstr>ご入学おめでとうございます</vt:lpstr>
      <vt:lpstr>法学部研究室図書室</vt:lpstr>
      <vt:lpstr>図書室への入室ルート</vt:lpstr>
      <vt:lpstr>図書室カウンター</vt:lpstr>
      <vt:lpstr>入退室時刻の記録について</vt:lpstr>
      <vt:lpstr>利用者用ロッカー</vt:lpstr>
      <vt:lpstr>閲覧室</vt:lpstr>
      <vt:lpstr>日本語雑誌コーナー</vt:lpstr>
      <vt:lpstr>法科大学院図書コーナー</vt:lpstr>
      <vt:lpstr>図書室カウンター</vt:lpstr>
      <vt:lpstr>外国法令判例資料室＆ 日本語雑誌コーナー（続き）</vt:lpstr>
      <vt:lpstr>図書室Ｌ５階</vt:lpstr>
      <vt:lpstr>図書室Ｌ４階</vt:lpstr>
      <vt:lpstr>Ｌ４階書庫入口</vt:lpstr>
      <vt:lpstr>電動書架の使い方</vt:lpstr>
      <vt:lpstr>L1書庫　 公共政策大学院図書コーナー</vt:lpstr>
      <vt:lpstr>ブックポスト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dc:creator>
  <cp:lastModifiedBy>大谷　智哉</cp:lastModifiedBy>
  <cp:revision>39</cp:revision>
  <cp:lastPrinted>2020-06-30T07:20:04Z</cp:lastPrinted>
  <dcterms:created xsi:type="dcterms:W3CDTF">2020-03-12T00:37:19Z</dcterms:created>
  <dcterms:modified xsi:type="dcterms:W3CDTF">2023-03-22T09:24:42Z</dcterms:modified>
</cp:coreProperties>
</file>