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77" r:id="rId5"/>
    <p:sldId id="270" r:id="rId6"/>
    <p:sldId id="269" r:id="rId7"/>
    <p:sldId id="257" r:id="rId8"/>
    <p:sldId id="276" r:id="rId9"/>
    <p:sldId id="258" r:id="rId10"/>
    <p:sldId id="259" r:id="rId11"/>
    <p:sldId id="260" r:id="rId12"/>
    <p:sldId id="261" r:id="rId13"/>
    <p:sldId id="262" r:id="rId14"/>
    <p:sldId id="263" r:id="rId15"/>
    <p:sldId id="264" r:id="rId16"/>
    <p:sldId id="265" r:id="rId17"/>
    <p:sldId id="266" r:id="rId18"/>
    <p:sldId id="267" r:id="rId19"/>
    <p:sldId id="268" r:id="rId20"/>
    <p:sldId id="271" r:id="rId21"/>
    <p:sldId id="272" r:id="rId22"/>
  </p:sldIdLst>
  <p:sldSz cx="9144000" cy="6858000" type="screen4x3"/>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1972" userDrawn="1">
          <p15:clr>
            <a:srgbClr val="A4A3A4"/>
          </p15:clr>
        </p15:guide>
        <p15:guide id="2" pos="3154" userDrawn="1">
          <p15:clr>
            <a:srgbClr val="A4A3A4"/>
          </p15:clr>
        </p15:guide>
        <p15:guide id="3" orient="horz" pos="2144" userDrawn="1">
          <p15:clr>
            <a:srgbClr val="A4A3A4"/>
          </p15:clr>
        </p15:guide>
        <p15:guide id="4" pos="313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FF99"/>
    <a:srgbClr val="FF0066"/>
    <a:srgbClr val="FFCC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D0963F-02A2-4BB2-9AF4-FFAA68126028}" v="36" dt="2022-03-15T06:21:41.788"/>
    <p1510:client id="{44959E57-4C54-33BF-0033-0D0C01D456E6}" v="18" dt="2022-03-15T06:52:01.2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7667" autoAdjust="0"/>
  </p:normalViewPr>
  <p:slideViewPr>
    <p:cSldViewPr>
      <p:cViewPr varScale="1">
        <p:scale>
          <a:sx n="102" d="100"/>
          <a:sy n="102" d="100"/>
        </p:scale>
        <p:origin x="165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18" d="100"/>
          <a:sy n="118" d="100"/>
        </p:scale>
        <p:origin x="1758" y="102"/>
      </p:cViewPr>
      <p:guideLst>
        <p:guide orient="horz" pos="1972"/>
        <p:guide pos="3154"/>
        <p:guide orient="horz" pos="2144"/>
        <p:guide pos="313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三谷　芽生子" userId="fb05febc-a287-4565-83dd-bfc8c48e9f98" providerId="ADAL" clId="{11D0963F-02A2-4BB2-9AF4-FFAA68126028}"/>
    <pc:docChg chg="modSld">
      <pc:chgData name="三谷　芽生子" userId="fb05febc-a287-4565-83dd-bfc8c48e9f98" providerId="ADAL" clId="{11D0963F-02A2-4BB2-9AF4-FFAA68126028}" dt="2022-03-15T06:21:41.787" v="278"/>
      <pc:docMkLst>
        <pc:docMk/>
      </pc:docMkLst>
      <pc:sldChg chg="modSp mod">
        <pc:chgData name="三谷　芽生子" userId="fb05febc-a287-4565-83dd-bfc8c48e9f98" providerId="ADAL" clId="{11D0963F-02A2-4BB2-9AF4-FFAA68126028}" dt="2022-03-15T06:21:41.787" v="278"/>
        <pc:sldMkLst>
          <pc:docMk/>
          <pc:sldMk cId="788481347" sldId="257"/>
        </pc:sldMkLst>
        <pc:spChg chg="mod">
          <ac:chgData name="三谷　芽生子" userId="fb05febc-a287-4565-83dd-bfc8c48e9f98" providerId="ADAL" clId="{11D0963F-02A2-4BB2-9AF4-FFAA68126028}" dt="2022-03-15T06:21:41.787" v="278"/>
          <ac:spMkLst>
            <pc:docMk/>
            <pc:sldMk cId="788481347" sldId="257"/>
            <ac:spMk id="10" creationId="{00000000-0000-0000-0000-000000000000}"/>
          </ac:spMkLst>
        </pc:spChg>
      </pc:sldChg>
      <pc:sldChg chg="modNotesTx">
        <pc:chgData name="三谷　芽生子" userId="fb05febc-a287-4565-83dd-bfc8c48e9f98" providerId="ADAL" clId="{11D0963F-02A2-4BB2-9AF4-FFAA68126028}" dt="2022-03-15T00:16:46.107" v="267" actId="20577"/>
        <pc:sldMkLst>
          <pc:docMk/>
          <pc:sldMk cId="2501535430" sldId="268"/>
        </pc:sldMkLst>
      </pc:sldChg>
      <pc:sldChg chg="modSp mod modNotesTx">
        <pc:chgData name="三谷　芽生子" userId="fb05febc-a287-4565-83dd-bfc8c48e9f98" providerId="ADAL" clId="{11D0963F-02A2-4BB2-9AF4-FFAA68126028}" dt="2022-03-15T00:04:01.017" v="58" actId="20577"/>
        <pc:sldMkLst>
          <pc:docMk/>
          <pc:sldMk cId="1963544362" sldId="269"/>
        </pc:sldMkLst>
        <pc:spChg chg="mod">
          <ac:chgData name="三谷　芽生子" userId="fb05febc-a287-4565-83dd-bfc8c48e9f98" providerId="ADAL" clId="{11D0963F-02A2-4BB2-9AF4-FFAA68126028}" dt="2022-03-15T00:01:08.579" v="12" actId="113"/>
          <ac:spMkLst>
            <pc:docMk/>
            <pc:sldMk cId="1963544362" sldId="269"/>
            <ac:spMk id="3" creationId="{73696B0B-37C9-4602-ABE5-999584D01197}"/>
          </ac:spMkLst>
        </pc:spChg>
      </pc:sldChg>
      <pc:sldChg chg="modNotesTx">
        <pc:chgData name="三谷　芽生子" userId="fb05febc-a287-4565-83dd-bfc8c48e9f98" providerId="ADAL" clId="{11D0963F-02A2-4BB2-9AF4-FFAA68126028}" dt="2022-03-15T00:16:28.215" v="256" actId="20577"/>
        <pc:sldMkLst>
          <pc:docMk/>
          <pc:sldMk cId="613241772" sldId="277"/>
        </pc:sldMkLst>
      </pc:sldChg>
    </pc:docChg>
  </pc:docChgLst>
  <pc:docChgLst>
    <pc:chgData name="三谷　芽生子" userId="S::2038070605@utac.u-tokyo.ac.jp::fb05febc-a287-4565-83dd-bfc8c48e9f98" providerId="AD" clId="Web-{44959E57-4C54-33BF-0033-0D0C01D456E6}"/>
    <pc:docChg chg="modSld">
      <pc:chgData name="三谷　芽生子" userId="S::2038070605@utac.u-tokyo.ac.jp::fb05febc-a287-4565-83dd-bfc8c48e9f98" providerId="AD" clId="Web-{44959E57-4C54-33BF-0033-0D0C01D456E6}" dt="2022-03-15T06:52:01.298" v="8" actId="20577"/>
      <pc:docMkLst>
        <pc:docMk/>
      </pc:docMkLst>
      <pc:sldChg chg="modSp">
        <pc:chgData name="三谷　芽生子" userId="S::2038070605@utac.u-tokyo.ac.jp::fb05febc-a287-4565-83dd-bfc8c48e9f98" providerId="AD" clId="Web-{44959E57-4C54-33BF-0033-0D0C01D456E6}" dt="2022-03-15T06:52:01.298" v="8" actId="20577"/>
        <pc:sldMkLst>
          <pc:docMk/>
          <pc:sldMk cId="1963544362" sldId="269"/>
        </pc:sldMkLst>
        <pc:spChg chg="mod">
          <ac:chgData name="三谷　芽生子" userId="S::2038070605@utac.u-tokyo.ac.jp::fb05febc-a287-4565-83dd-bfc8c48e9f98" providerId="AD" clId="Web-{44959E57-4C54-33BF-0033-0D0C01D456E6}" dt="2022-03-15T06:52:01.298" v="8" actId="20577"/>
          <ac:spMkLst>
            <pc:docMk/>
            <pc:sldMk cId="1963544362" sldId="269"/>
            <ac:spMk id="3" creationId="{73696B0B-37C9-4602-ABE5-999584D01197}"/>
          </ac:spMkLst>
        </pc:spChg>
      </pc:sldChg>
    </pc:docChg>
  </pc:docChgLst>
  <pc:docChgLst>
    <pc:chgData name="三谷　芽生子" userId="fb05febc-a287-4565-83dd-bfc8c48e9f98" providerId="ADAL" clId="{2C2AB278-E310-4216-9425-07DBDBEB220D}"/>
    <pc:docChg chg="modSld">
      <pc:chgData name="三谷　芽生子" userId="fb05febc-a287-4565-83dd-bfc8c48e9f98" providerId="ADAL" clId="{2C2AB278-E310-4216-9425-07DBDBEB220D}" dt="2021-03-09T00:57:58.406" v="27"/>
      <pc:docMkLst>
        <pc:docMk/>
      </pc:docMkLst>
      <pc:sldChg chg="modSp mod modNotesTx">
        <pc:chgData name="三谷　芽生子" userId="fb05febc-a287-4565-83dd-bfc8c48e9f98" providerId="ADAL" clId="{2C2AB278-E310-4216-9425-07DBDBEB220D}" dt="2021-03-09T00:57:58.406" v="27"/>
        <pc:sldMkLst>
          <pc:docMk/>
          <pc:sldMk cId="2501535430" sldId="268"/>
        </pc:sldMkLst>
        <pc:spChg chg="mod">
          <ac:chgData name="三谷　芽生子" userId="fb05febc-a287-4565-83dd-bfc8c48e9f98" providerId="ADAL" clId="{2C2AB278-E310-4216-9425-07DBDBEB220D}" dt="2021-03-09T00:57:58.406" v="27"/>
          <ac:spMkLst>
            <pc:docMk/>
            <pc:sldMk cId="2501535430" sldId="268"/>
            <ac:spMk id="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7047" cy="34036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9992" y="0"/>
            <a:ext cx="4307047" cy="340360"/>
          </a:xfrm>
          <a:prstGeom prst="rect">
            <a:avLst/>
          </a:prstGeom>
        </p:spPr>
        <p:txBody>
          <a:bodyPr vert="horz" lIns="91440" tIns="45720" rIns="91440" bIns="45720" rtlCol="0"/>
          <a:lstStyle>
            <a:lvl1pPr algn="r">
              <a:defRPr sz="1200"/>
            </a:lvl1pPr>
          </a:lstStyle>
          <a:p>
            <a:fld id="{3ADEC511-FD08-438E-9CFE-D01AA91FD5EC}" type="datetimeFigureOut">
              <a:rPr kumimoji="1" lang="ja-JP" altLang="en-US" smtClean="0"/>
              <a:t>2023/3/22</a:t>
            </a:fld>
            <a:endParaRPr kumimoji="1" lang="ja-JP" altLang="en-US"/>
          </a:p>
        </p:txBody>
      </p:sp>
      <p:sp>
        <p:nvSpPr>
          <p:cNvPr id="4" name="フッター プレースホルダー 3"/>
          <p:cNvSpPr>
            <a:spLocks noGrp="1"/>
          </p:cNvSpPr>
          <p:nvPr>
            <p:ph type="ftr" sz="quarter" idx="2"/>
          </p:nvPr>
        </p:nvSpPr>
        <p:spPr>
          <a:xfrm>
            <a:off x="1" y="6465659"/>
            <a:ext cx="4307047" cy="34036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9992" y="6465659"/>
            <a:ext cx="4307047" cy="340360"/>
          </a:xfrm>
          <a:prstGeom prst="rect">
            <a:avLst/>
          </a:prstGeom>
        </p:spPr>
        <p:txBody>
          <a:bodyPr vert="horz" lIns="91440" tIns="45720" rIns="91440" bIns="45720" rtlCol="0" anchor="b"/>
          <a:lstStyle>
            <a:lvl1pPr algn="r">
              <a:defRPr sz="1200"/>
            </a:lvl1pPr>
          </a:lstStyle>
          <a:p>
            <a:fld id="{4FFECAC7-47E3-46A8-B484-60571EFF855B}" type="slidenum">
              <a:rPr kumimoji="1" lang="ja-JP" altLang="en-US" smtClean="0"/>
              <a:t>‹#›</a:t>
            </a:fld>
            <a:endParaRPr kumimoji="1" lang="ja-JP" altLang="en-US"/>
          </a:p>
        </p:txBody>
      </p:sp>
    </p:spTree>
    <p:extLst>
      <p:ext uri="{BB962C8B-B14F-4D97-AF65-F5344CB8AC3E}">
        <p14:creationId xmlns:p14="http://schemas.microsoft.com/office/powerpoint/2010/main" val="3905193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7047" cy="34036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992" y="0"/>
            <a:ext cx="4307047" cy="340360"/>
          </a:xfrm>
          <a:prstGeom prst="rect">
            <a:avLst/>
          </a:prstGeom>
        </p:spPr>
        <p:txBody>
          <a:bodyPr vert="horz" lIns="91440" tIns="45720" rIns="91440" bIns="45720" rtlCol="0"/>
          <a:lstStyle>
            <a:lvl1pPr algn="r">
              <a:defRPr sz="1200"/>
            </a:lvl1pPr>
          </a:lstStyle>
          <a:p>
            <a:fld id="{55AD7934-1743-4106-8647-CE6B20F5FE23}" type="datetimeFigureOut">
              <a:rPr kumimoji="1" lang="ja-JP" altLang="en-US" smtClean="0"/>
              <a:t>2023/3/22</a:t>
            </a:fld>
            <a:endParaRPr kumimoji="1" lang="ja-JP" altLang="en-US"/>
          </a:p>
        </p:txBody>
      </p:sp>
      <p:sp>
        <p:nvSpPr>
          <p:cNvPr id="4" name="スライド イメージ プレースホルダー 3"/>
          <p:cNvSpPr>
            <a:spLocks noGrp="1" noRot="1" noChangeAspect="1"/>
          </p:cNvSpPr>
          <p:nvPr>
            <p:ph type="sldImg" idx="2"/>
          </p:nvPr>
        </p:nvSpPr>
        <p:spPr>
          <a:xfrm>
            <a:off x="907121" y="366522"/>
            <a:ext cx="5790740" cy="434238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865213" y="4835639"/>
            <a:ext cx="7951470" cy="1800200"/>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6465659"/>
            <a:ext cx="4307047" cy="34036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992" y="6465659"/>
            <a:ext cx="4307047" cy="340360"/>
          </a:xfrm>
          <a:prstGeom prst="rect">
            <a:avLst/>
          </a:prstGeom>
        </p:spPr>
        <p:txBody>
          <a:bodyPr vert="horz" lIns="91440" tIns="45720" rIns="91440" bIns="45720" rtlCol="0" anchor="b"/>
          <a:lstStyle>
            <a:lvl1pPr algn="r">
              <a:defRPr sz="1200"/>
            </a:lvl1pPr>
          </a:lstStyle>
          <a:p>
            <a:fld id="{D3055AB4-AA4A-4249-B915-E9F18B694B3B}" type="slidenum">
              <a:rPr kumimoji="1" lang="ja-JP" altLang="en-US" smtClean="0"/>
              <a:t>‹#›</a:t>
            </a:fld>
            <a:endParaRPr kumimoji="1" lang="ja-JP" altLang="en-US"/>
          </a:p>
        </p:txBody>
      </p:sp>
    </p:spTree>
    <p:extLst>
      <p:ext uri="{BB962C8B-B14F-4D97-AF65-F5344CB8AC3E}">
        <p14:creationId xmlns:p14="http://schemas.microsoft.com/office/powerpoint/2010/main" val="12683595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8050" y="366713"/>
            <a:ext cx="5788025" cy="4341812"/>
          </a:xfrm>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皆さ</a:t>
            </a:r>
            <a:r>
              <a:rPr kumimoji="1" lang="ja-JP" altLang="en-US" sz="1200" kern="1200" dirty="0">
                <a:solidFill>
                  <a:schemeClr val="tx1"/>
                </a:solidFill>
                <a:effectLst/>
                <a:latin typeface="+mn-lt"/>
                <a:ea typeface="+mn-ea"/>
                <a:cs typeface="+mn-cs"/>
              </a:rPr>
              <a:t>ま</a:t>
            </a:r>
            <a:r>
              <a:rPr kumimoji="1" lang="ja-JP" altLang="ja-JP" sz="1200" kern="1200" dirty="0">
                <a:solidFill>
                  <a:schemeClr val="tx1"/>
                </a:solidFill>
                <a:effectLst/>
                <a:latin typeface="+mn-lt"/>
                <a:ea typeface="+mn-ea"/>
                <a:cs typeface="+mn-cs"/>
              </a:rPr>
              <a:t>、ご入学おめでとうございます。これから法学部研究室図書室</a:t>
            </a:r>
            <a:r>
              <a:rPr kumimoji="1" lang="ja-JP" altLang="en-US" sz="1200" kern="1200" dirty="0">
                <a:solidFill>
                  <a:schemeClr val="tx1"/>
                </a:solidFill>
                <a:effectLst/>
                <a:latin typeface="+mn-lt"/>
                <a:ea typeface="+mn-ea"/>
                <a:cs typeface="+mn-cs"/>
              </a:rPr>
              <a:t>ライブラリー</a:t>
            </a:r>
            <a:r>
              <a:rPr kumimoji="1" lang="ja-JP" altLang="ja-JP" sz="1200" kern="1200" dirty="0">
                <a:solidFill>
                  <a:schemeClr val="tx1"/>
                </a:solidFill>
                <a:effectLst/>
                <a:latin typeface="+mn-lt"/>
                <a:ea typeface="+mn-ea"/>
                <a:cs typeface="+mn-cs"/>
              </a:rPr>
              <a:t>ツアーを始めます。</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55AB4-AA4A-4249-B915-E9F18B694B3B}"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90108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8050" y="366713"/>
            <a:ext cx="5788025" cy="4341812"/>
          </a:xfrm>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r>
              <a:rPr kumimoji="1" lang="ja-JP" altLang="ja-JP" sz="1200" kern="1200" dirty="0">
                <a:solidFill>
                  <a:schemeClr val="tx1"/>
                </a:solidFill>
                <a:effectLst/>
                <a:latin typeface="+mn-lt"/>
                <a:ea typeface="+mn-ea"/>
                <a:cs typeface="+mn-cs"/>
              </a:rPr>
              <a:t>カウンターでは</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資料の一時持ち出しや取り置きの手続き</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資料の探し方やデータベース関連の案内</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en-US" altLang="ja-JP" sz="1200" kern="1200" dirty="0" err="1">
                <a:solidFill>
                  <a:schemeClr val="tx1"/>
                </a:solidFill>
                <a:effectLst/>
                <a:latin typeface="+mn-lt"/>
                <a:ea typeface="+mn-ea"/>
                <a:cs typeface="+mn-cs"/>
              </a:rPr>
              <a:t>MyOPAC</a:t>
            </a:r>
            <a:r>
              <a:rPr kumimoji="1" lang="ja-JP" altLang="ja-JP" sz="1200" kern="1200" dirty="0">
                <a:solidFill>
                  <a:schemeClr val="tx1"/>
                </a:solidFill>
                <a:effectLst/>
                <a:latin typeface="+mn-lt"/>
                <a:ea typeface="+mn-ea"/>
                <a:cs typeface="+mn-cs"/>
              </a:rPr>
              <a:t>で駒場や柏など他キャンパスにある図書を取り寄せたり、文献のコピーを取り寄せたりした場合の受け取り</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他大学の図書館へ行って直接資料を見たりしたいときの紹介状発行の手続き</a:t>
            </a:r>
            <a:endParaRPr kumimoji="1" lang="en-US" altLang="ja-JP" sz="1200" kern="1200" dirty="0">
              <a:solidFill>
                <a:schemeClr val="tx1"/>
              </a:solidFill>
              <a:effectLst/>
              <a:latin typeface="+mn-lt"/>
              <a:ea typeface="+mn-ea"/>
              <a:cs typeface="+mn-cs"/>
            </a:endParaRPr>
          </a:p>
          <a:p>
            <a:pPr marL="0" indent="0">
              <a:buFont typeface="Arial" panose="020B0604020202020204" pitchFamily="34" charset="0"/>
              <a:buNone/>
            </a:pPr>
            <a:r>
              <a:rPr kumimoji="1" lang="ja-JP" altLang="ja-JP" sz="1200" kern="1200" dirty="0">
                <a:solidFill>
                  <a:schemeClr val="tx1"/>
                </a:solidFill>
                <a:effectLst/>
                <a:latin typeface="+mn-lt"/>
                <a:ea typeface="+mn-ea"/>
                <a:cs typeface="+mn-cs"/>
              </a:rPr>
              <a:t>など様々なサービスを行っています。図書室の利用に関してわからないことがあったら、カウンターの職員にお尋ねください。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10</a:t>
            </a:fld>
            <a:endParaRPr kumimoji="1" lang="ja-JP" altLang="en-US"/>
          </a:p>
        </p:txBody>
      </p:sp>
    </p:spTree>
    <p:extLst>
      <p:ext uri="{BB962C8B-B14F-4D97-AF65-F5344CB8AC3E}">
        <p14:creationId xmlns:p14="http://schemas.microsoft.com/office/powerpoint/2010/main" val="4180711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8050" y="366713"/>
            <a:ext cx="5788025" cy="4341812"/>
          </a:xfrm>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カウンターに向かって左手に進むと左側に外国法令判例資料室があります。主に欧米の法令や判例が配架されています。</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右側と奥の方にはタイトルＫの途中から</a:t>
            </a:r>
            <a:r>
              <a:rPr kumimoji="1" lang="en-US" altLang="ja-JP" sz="1200" kern="1200" dirty="0" err="1">
                <a:solidFill>
                  <a:schemeClr val="tx1"/>
                </a:solidFill>
                <a:effectLst/>
                <a:latin typeface="+mn-lt"/>
                <a:ea typeface="+mn-ea"/>
                <a:cs typeface="+mn-cs"/>
              </a:rPr>
              <a:t>Tn</a:t>
            </a:r>
            <a:r>
              <a:rPr kumimoji="1" lang="ja-JP" altLang="ja-JP" sz="1200" kern="1200" dirty="0" err="1">
                <a:solidFill>
                  <a:schemeClr val="tx1"/>
                </a:solidFill>
                <a:effectLst/>
                <a:latin typeface="+mn-lt"/>
                <a:ea typeface="+mn-ea"/>
                <a:cs typeface="+mn-cs"/>
              </a:rPr>
              <a:t>までの</a:t>
            </a:r>
            <a:r>
              <a:rPr kumimoji="1" lang="ja-JP" altLang="ja-JP" sz="1200" kern="1200" dirty="0">
                <a:solidFill>
                  <a:schemeClr val="tx1"/>
                </a:solidFill>
                <a:effectLst/>
                <a:latin typeface="+mn-lt"/>
                <a:ea typeface="+mn-ea"/>
                <a:cs typeface="+mn-cs"/>
              </a:rPr>
              <a:t>日本語雑誌が配架されています。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11</a:t>
            </a:fld>
            <a:endParaRPr kumimoji="1" lang="ja-JP" altLang="en-US"/>
          </a:p>
        </p:txBody>
      </p:sp>
    </p:spTree>
    <p:extLst>
      <p:ext uri="{BB962C8B-B14F-4D97-AF65-F5344CB8AC3E}">
        <p14:creationId xmlns:p14="http://schemas.microsoft.com/office/powerpoint/2010/main" val="1449889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8050" y="366713"/>
            <a:ext cx="5788025" cy="4341812"/>
          </a:xfrm>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en-US" altLang="ja-JP" sz="1200" kern="1200" dirty="0">
                <a:solidFill>
                  <a:schemeClr val="tx1"/>
                </a:solidFill>
                <a:effectLst/>
                <a:latin typeface="+mn-lt"/>
                <a:ea typeface="+mn-ea"/>
                <a:cs typeface="+mn-cs"/>
              </a:rPr>
              <a:t>L5</a:t>
            </a:r>
            <a:r>
              <a:rPr kumimoji="1" lang="ja-JP" altLang="ja-JP" sz="1200" kern="1200" dirty="0">
                <a:solidFill>
                  <a:schemeClr val="tx1"/>
                </a:solidFill>
                <a:effectLst/>
                <a:latin typeface="+mn-lt"/>
                <a:ea typeface="+mn-ea"/>
                <a:cs typeface="+mn-cs"/>
              </a:rPr>
              <a:t>階には、日本語雑誌のタイトルが</a:t>
            </a:r>
            <a:r>
              <a:rPr kumimoji="1" lang="en-US" altLang="ja-JP" sz="1200" kern="1200" dirty="0">
                <a:solidFill>
                  <a:schemeClr val="tx1"/>
                </a:solidFill>
                <a:effectLst/>
                <a:latin typeface="+mn-lt"/>
                <a:ea typeface="+mn-ea"/>
                <a:cs typeface="+mn-cs"/>
              </a:rPr>
              <a:t>To</a:t>
            </a:r>
            <a:r>
              <a:rPr kumimoji="1" lang="ja-JP" altLang="ja-JP" sz="1200" kern="1200" dirty="0">
                <a:solidFill>
                  <a:schemeClr val="tx1"/>
                </a:solidFill>
                <a:effectLst/>
                <a:latin typeface="+mn-lt"/>
                <a:ea typeface="+mn-ea"/>
                <a:cs typeface="+mn-cs"/>
              </a:rPr>
              <a:t>から後の物と</a:t>
            </a:r>
            <a:r>
              <a:rPr kumimoji="1" lang="en-US" altLang="ja-JP" sz="1200" kern="1200" dirty="0">
                <a:solidFill>
                  <a:schemeClr val="tx1"/>
                </a:solidFill>
                <a:effectLst/>
                <a:latin typeface="+mn-lt"/>
                <a:ea typeface="+mn-ea"/>
                <a:cs typeface="+mn-cs"/>
              </a:rPr>
              <a:t>1975</a:t>
            </a:r>
            <a:r>
              <a:rPr kumimoji="1" lang="ja-JP" altLang="ja-JP" sz="1200" kern="1200" dirty="0">
                <a:solidFill>
                  <a:schemeClr val="tx1"/>
                </a:solidFill>
                <a:effectLst/>
                <a:latin typeface="+mn-lt"/>
                <a:ea typeface="+mn-ea"/>
                <a:cs typeface="+mn-cs"/>
              </a:rPr>
              <a:t>年以降に発行された外国語雑誌がタイトルのアルファベット順に並べてあります。</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en-US" altLang="ja-JP" sz="1200" kern="1200" dirty="0">
                <a:solidFill>
                  <a:schemeClr val="tx1"/>
                </a:solidFill>
                <a:effectLst/>
                <a:latin typeface="+mn-lt"/>
                <a:ea typeface="+mn-ea"/>
                <a:cs typeface="+mn-cs"/>
              </a:rPr>
              <a:t>1974</a:t>
            </a:r>
            <a:r>
              <a:rPr kumimoji="1" lang="ja-JP" altLang="ja-JP" sz="1200" kern="1200" dirty="0">
                <a:solidFill>
                  <a:schemeClr val="tx1"/>
                </a:solidFill>
                <a:effectLst/>
                <a:latin typeface="+mn-lt"/>
                <a:ea typeface="+mn-ea"/>
                <a:cs typeface="+mn-cs"/>
              </a:rPr>
              <a:t>年以前の外国語雑誌は</a:t>
            </a:r>
            <a:r>
              <a:rPr kumimoji="1" lang="en-US" altLang="ja-JP" sz="1200" kern="1200" dirty="0">
                <a:solidFill>
                  <a:schemeClr val="tx1"/>
                </a:solidFill>
                <a:effectLst/>
                <a:latin typeface="+mn-lt"/>
                <a:ea typeface="+mn-ea"/>
                <a:cs typeface="+mn-cs"/>
              </a:rPr>
              <a:t>L1</a:t>
            </a:r>
            <a:r>
              <a:rPr kumimoji="1" lang="ja-JP" altLang="ja-JP" sz="1200" kern="1200" dirty="0">
                <a:solidFill>
                  <a:schemeClr val="tx1"/>
                </a:solidFill>
                <a:effectLst/>
                <a:latin typeface="+mn-lt"/>
                <a:ea typeface="+mn-ea"/>
                <a:cs typeface="+mn-cs"/>
              </a:rPr>
              <a:t>階書庫にあります。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12</a:t>
            </a:fld>
            <a:endParaRPr kumimoji="1" lang="ja-JP" altLang="en-US"/>
          </a:p>
        </p:txBody>
      </p:sp>
    </p:spTree>
    <p:extLst>
      <p:ext uri="{BB962C8B-B14F-4D97-AF65-F5344CB8AC3E}">
        <p14:creationId xmlns:p14="http://schemas.microsoft.com/office/powerpoint/2010/main" val="2175332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8050" y="366713"/>
            <a:ext cx="5788025" cy="4341812"/>
          </a:xfrm>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en-US" altLang="ja-JP" sz="1200" kern="1200" dirty="0">
                <a:solidFill>
                  <a:schemeClr val="tx1"/>
                </a:solidFill>
                <a:effectLst/>
                <a:latin typeface="+mn-lt"/>
                <a:ea typeface="+mn-ea"/>
                <a:cs typeface="+mn-cs"/>
              </a:rPr>
              <a:t>L4</a:t>
            </a:r>
            <a:r>
              <a:rPr kumimoji="1" lang="ja-JP" altLang="ja-JP" sz="1200" kern="1200" dirty="0">
                <a:solidFill>
                  <a:schemeClr val="tx1"/>
                </a:solidFill>
                <a:effectLst/>
                <a:latin typeface="+mn-lt"/>
                <a:ea typeface="+mn-ea"/>
                <a:cs typeface="+mn-cs"/>
              </a:rPr>
              <a:t>階の右側には、判例室・参考資料室があります。判例室・参考資料室には、日本の判例類と参考図書があります。奥にはプリペイドカード式コピー機</a:t>
            </a:r>
            <a:r>
              <a:rPr kumimoji="1" lang="ja-JP" altLang="en-US" sz="1200" kern="1200" dirty="0">
                <a:solidFill>
                  <a:schemeClr val="tx1"/>
                </a:solidFill>
                <a:effectLst/>
                <a:latin typeface="+mn-lt"/>
                <a:ea typeface="+mn-ea"/>
                <a:cs typeface="+mn-cs"/>
              </a:rPr>
              <a:t>が</a:t>
            </a:r>
            <a:r>
              <a:rPr kumimoji="1" lang="ja-JP" altLang="ja-JP" sz="1200" kern="1200" dirty="0">
                <a:solidFill>
                  <a:schemeClr val="tx1"/>
                </a:solidFill>
                <a:effectLst/>
                <a:latin typeface="+mn-lt"/>
                <a:ea typeface="+mn-ea"/>
                <a:cs typeface="+mn-cs"/>
              </a:rPr>
              <a:t>あります。</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左側の目録カードコーナーの奥に、共同利用端末とプリンタ</a:t>
            </a:r>
            <a:r>
              <a:rPr kumimoji="1" lang="ja-JP" altLang="en-US" sz="1200" kern="1200" dirty="0">
                <a:solidFill>
                  <a:schemeClr val="tx1"/>
                </a:solidFill>
                <a:effectLst/>
                <a:latin typeface="+mn-lt"/>
                <a:ea typeface="+mn-ea"/>
                <a:cs typeface="+mn-cs"/>
              </a:rPr>
              <a:t>が</a:t>
            </a:r>
            <a:r>
              <a:rPr kumimoji="1" lang="ja-JP" altLang="ja-JP" sz="1200" kern="1200" dirty="0">
                <a:solidFill>
                  <a:schemeClr val="tx1"/>
                </a:solidFill>
                <a:effectLst/>
                <a:latin typeface="+mn-lt"/>
                <a:ea typeface="+mn-ea"/>
                <a:cs typeface="+mn-cs"/>
              </a:rPr>
              <a:t>設置されています。</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自習室の端末同様に</a:t>
            </a:r>
            <a:r>
              <a:rPr kumimoji="1" lang="en-US" altLang="ja-JP" sz="1200" kern="1200" dirty="0">
                <a:solidFill>
                  <a:schemeClr val="tx1"/>
                </a:solidFill>
                <a:effectLst/>
                <a:latin typeface="+mn-lt"/>
                <a:ea typeface="+mn-ea"/>
                <a:cs typeface="+mn-cs"/>
              </a:rPr>
              <a:t>ECCS</a:t>
            </a:r>
            <a:r>
              <a:rPr kumimoji="1" lang="ja-JP" altLang="ja-JP" sz="1200" kern="1200" dirty="0">
                <a:solidFill>
                  <a:schemeClr val="tx1"/>
                </a:solidFill>
                <a:effectLst/>
                <a:latin typeface="+mn-lt"/>
                <a:ea typeface="+mn-ea"/>
                <a:cs typeface="+mn-cs"/>
              </a:rPr>
              <a:t>利用権付与済みの</a:t>
            </a:r>
            <a:r>
              <a:rPr kumimoji="1" lang="en-US" altLang="ja-JP" sz="1200" kern="1200" dirty="0" err="1">
                <a:solidFill>
                  <a:schemeClr val="tx1"/>
                </a:solidFill>
                <a:effectLst/>
                <a:latin typeface="+mn-lt"/>
                <a:ea typeface="+mn-ea"/>
                <a:cs typeface="+mn-cs"/>
              </a:rPr>
              <a:t>UTokyo</a:t>
            </a:r>
            <a:r>
              <a:rPr kumimoji="1" lang="en-US" altLang="ja-JP" sz="1200" kern="1200" dirty="0">
                <a:solidFill>
                  <a:schemeClr val="tx1"/>
                </a:solidFill>
                <a:effectLst/>
                <a:latin typeface="+mn-lt"/>
                <a:ea typeface="+mn-ea"/>
                <a:cs typeface="+mn-cs"/>
              </a:rPr>
              <a:t> Account</a:t>
            </a:r>
            <a:r>
              <a:rPr kumimoji="1" lang="ja-JP" altLang="ja-JP" sz="1200" kern="1200" dirty="0">
                <a:solidFill>
                  <a:schemeClr val="tx1"/>
                </a:solidFill>
                <a:effectLst/>
                <a:latin typeface="+mn-lt"/>
                <a:ea typeface="+mn-ea"/>
                <a:cs typeface="+mn-cs"/>
              </a:rPr>
              <a:t>でログインしデータベースの検索や閲覧ができます。プリンタはプリペイドカードだけでなく、</a:t>
            </a:r>
            <a:r>
              <a:rPr kumimoji="1" lang="en-US" altLang="ja-JP" sz="1200" kern="1200" dirty="0">
                <a:solidFill>
                  <a:schemeClr val="tx1"/>
                </a:solidFill>
                <a:effectLst/>
                <a:latin typeface="+mn-lt"/>
                <a:ea typeface="+mn-ea"/>
                <a:cs typeface="+mn-cs"/>
              </a:rPr>
              <a:t>SUICA</a:t>
            </a:r>
            <a:r>
              <a:rPr kumimoji="1" lang="ja-JP" altLang="ja-JP" sz="1200" kern="1200" dirty="0" err="1">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PASMO</a:t>
            </a:r>
            <a:r>
              <a:rPr kumimoji="1" lang="ja-JP" altLang="ja-JP" sz="1200" kern="1200" dirty="0">
                <a:solidFill>
                  <a:schemeClr val="tx1"/>
                </a:solidFill>
                <a:effectLst/>
                <a:latin typeface="+mn-lt"/>
                <a:ea typeface="+mn-ea"/>
                <a:cs typeface="+mn-cs"/>
              </a:rPr>
              <a:t>などの交通系電子マネーでの支払いも可能です。</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なお、プリペイドカードや</a:t>
            </a:r>
            <a:r>
              <a:rPr kumimoji="1" lang="en-US" altLang="ja-JP" sz="1200" kern="1200" dirty="0">
                <a:solidFill>
                  <a:schemeClr val="tx1"/>
                </a:solidFill>
                <a:effectLst/>
                <a:latin typeface="+mn-lt"/>
                <a:ea typeface="+mn-ea"/>
                <a:cs typeface="+mn-cs"/>
              </a:rPr>
              <a:t>IC</a:t>
            </a:r>
            <a:r>
              <a:rPr kumimoji="1" lang="ja-JP" altLang="ja-JP" sz="1200" kern="1200" dirty="0">
                <a:solidFill>
                  <a:schemeClr val="tx1"/>
                </a:solidFill>
                <a:effectLst/>
                <a:latin typeface="+mn-lt"/>
                <a:ea typeface="+mn-ea"/>
                <a:cs typeface="+mn-cs"/>
              </a:rPr>
              <a:t>カードの取り出しは、必ず画面の指示に従ってください。手で引き抜くことはエラーの原因となります。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13</a:t>
            </a:fld>
            <a:endParaRPr kumimoji="1" lang="ja-JP" altLang="en-US"/>
          </a:p>
        </p:txBody>
      </p:sp>
    </p:spTree>
    <p:extLst>
      <p:ext uri="{BB962C8B-B14F-4D97-AF65-F5344CB8AC3E}">
        <p14:creationId xmlns:p14="http://schemas.microsoft.com/office/powerpoint/2010/main" val="2518643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8050" y="366713"/>
            <a:ext cx="5788025" cy="4341812"/>
          </a:xfrm>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en-US" altLang="ja-JP" sz="1200" kern="1200" dirty="0">
                <a:solidFill>
                  <a:schemeClr val="tx1"/>
                </a:solidFill>
                <a:effectLst/>
                <a:latin typeface="+mn-lt"/>
                <a:ea typeface="+mn-ea"/>
                <a:cs typeface="+mn-cs"/>
              </a:rPr>
              <a:t>L4</a:t>
            </a:r>
            <a:r>
              <a:rPr kumimoji="1" lang="ja-JP" altLang="ja-JP" sz="1200" kern="1200" dirty="0">
                <a:solidFill>
                  <a:schemeClr val="tx1"/>
                </a:solidFill>
                <a:effectLst/>
                <a:latin typeface="+mn-lt"/>
                <a:ea typeface="+mn-ea"/>
                <a:cs typeface="+mn-cs"/>
              </a:rPr>
              <a:t>階から</a:t>
            </a:r>
            <a:r>
              <a:rPr kumimoji="1" lang="en-US" altLang="ja-JP" sz="1200" kern="1200" dirty="0">
                <a:solidFill>
                  <a:schemeClr val="tx1"/>
                </a:solidFill>
                <a:effectLst/>
                <a:latin typeface="+mn-lt"/>
                <a:ea typeface="+mn-ea"/>
                <a:cs typeface="+mn-cs"/>
              </a:rPr>
              <a:t>L1</a:t>
            </a:r>
            <a:r>
              <a:rPr kumimoji="1" lang="ja-JP" altLang="ja-JP" sz="1200" kern="1200" dirty="0">
                <a:solidFill>
                  <a:schemeClr val="tx1"/>
                </a:solidFill>
                <a:effectLst/>
                <a:latin typeface="+mn-lt"/>
                <a:ea typeface="+mn-ea"/>
                <a:cs typeface="+mn-cs"/>
              </a:rPr>
              <a:t>階まで書庫があります。書庫に入るときは、カードリーダに学生証を当ててください。　書庫から出るときは、サムターンを回してドアを開けてください。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14</a:t>
            </a:fld>
            <a:endParaRPr kumimoji="1" lang="ja-JP" altLang="en-US"/>
          </a:p>
        </p:txBody>
      </p:sp>
    </p:spTree>
    <p:extLst>
      <p:ext uri="{BB962C8B-B14F-4D97-AF65-F5344CB8AC3E}">
        <p14:creationId xmlns:p14="http://schemas.microsoft.com/office/powerpoint/2010/main" val="1227137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8050" y="366713"/>
            <a:ext cx="5788025" cy="4341812"/>
          </a:xfrm>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図書は集密書庫に配架されています。</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en-US" altLang="ja-JP" sz="1200" kern="1200" dirty="0">
                <a:solidFill>
                  <a:schemeClr val="tx1"/>
                </a:solidFill>
                <a:effectLst/>
                <a:latin typeface="+mn-lt"/>
                <a:ea typeface="+mn-ea"/>
                <a:cs typeface="+mn-cs"/>
              </a:rPr>
              <a:t>OPAC</a:t>
            </a:r>
            <a:r>
              <a:rPr kumimoji="1" lang="ja-JP" altLang="ja-JP" sz="1200" kern="1200" dirty="0">
                <a:solidFill>
                  <a:schemeClr val="tx1"/>
                </a:solidFill>
                <a:effectLst/>
                <a:latin typeface="+mn-lt"/>
                <a:ea typeface="+mn-ea"/>
                <a:cs typeface="+mn-cs"/>
              </a:rPr>
              <a:t>で検索した時に、</a:t>
            </a:r>
            <a:r>
              <a:rPr kumimoji="1" lang="ja-JP" altLang="en-US" sz="1200" kern="1200" dirty="0">
                <a:solidFill>
                  <a:schemeClr val="tx1"/>
                </a:solidFill>
                <a:effectLst/>
                <a:latin typeface="+mn-lt"/>
                <a:ea typeface="+mn-ea"/>
                <a:cs typeface="+mn-cs"/>
              </a:rPr>
              <a:t>配架場所</a:t>
            </a:r>
            <a:r>
              <a:rPr kumimoji="1" lang="ja-JP" altLang="ja-JP" sz="1200" kern="1200" dirty="0">
                <a:solidFill>
                  <a:schemeClr val="tx1"/>
                </a:solidFill>
                <a:effectLst/>
                <a:latin typeface="+mn-lt"/>
                <a:ea typeface="+mn-ea"/>
                <a:cs typeface="+mn-cs"/>
              </a:rPr>
              <a:t>が「法・図」と表示されます。</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各書架に図書の請求記号が表示してありますので、利用したい図書が配架されている書架を開けて取り出してください。</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書庫の資料も当日内なら自習室まで持ち出すことができます。</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また、図書室内で連続して使うようなときは、</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週間</a:t>
            </a:r>
            <a:r>
              <a:rPr kumimoji="1" lang="en-US" altLang="ja-JP" sz="1200" kern="1200" dirty="0">
                <a:solidFill>
                  <a:schemeClr val="tx1"/>
                </a:solidFill>
                <a:effectLst/>
                <a:latin typeface="+mn-lt"/>
                <a:ea typeface="+mn-ea"/>
                <a:cs typeface="+mn-cs"/>
              </a:rPr>
              <a:t>15</a:t>
            </a:r>
            <a:r>
              <a:rPr kumimoji="1" lang="ja-JP" altLang="ja-JP" sz="1200" kern="1200" dirty="0">
                <a:solidFill>
                  <a:schemeClr val="tx1"/>
                </a:solidFill>
                <a:effectLst/>
                <a:latin typeface="+mn-lt"/>
                <a:ea typeface="+mn-ea"/>
                <a:cs typeface="+mn-cs"/>
              </a:rPr>
              <a:t>冊までカウンター横の書架に取り置いておくことができます。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15</a:t>
            </a:fld>
            <a:endParaRPr kumimoji="1" lang="ja-JP" altLang="en-US"/>
          </a:p>
        </p:txBody>
      </p:sp>
    </p:spTree>
    <p:extLst>
      <p:ext uri="{BB962C8B-B14F-4D97-AF65-F5344CB8AC3E}">
        <p14:creationId xmlns:p14="http://schemas.microsoft.com/office/powerpoint/2010/main" val="1222140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8050" y="366713"/>
            <a:ext cx="5788025" cy="4341812"/>
          </a:xfrm>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法</a:t>
            </a:r>
            <a:r>
              <a:rPr kumimoji="1" lang="en-US" altLang="ja-JP" sz="1200" kern="1200" dirty="0">
                <a:solidFill>
                  <a:schemeClr val="tx1"/>
                </a:solidFill>
                <a:effectLst/>
                <a:latin typeface="+mn-lt"/>
                <a:ea typeface="+mn-ea"/>
                <a:cs typeface="+mn-cs"/>
              </a:rPr>
              <a:t>3</a:t>
            </a:r>
            <a:r>
              <a:rPr kumimoji="1" lang="ja-JP" altLang="en-US" sz="1200" kern="1200" dirty="0">
                <a:solidFill>
                  <a:schemeClr val="tx1"/>
                </a:solidFill>
                <a:effectLst/>
                <a:latin typeface="+mn-lt"/>
                <a:ea typeface="+mn-ea"/>
                <a:cs typeface="+mn-cs"/>
              </a:rPr>
              <a:t>号館</a:t>
            </a:r>
            <a:r>
              <a:rPr kumimoji="1" lang="en-US" altLang="ja-JP" sz="1200" kern="1200" dirty="0">
                <a:solidFill>
                  <a:schemeClr val="tx1"/>
                </a:solidFill>
                <a:effectLst/>
                <a:latin typeface="+mn-lt"/>
                <a:ea typeface="+mn-ea"/>
                <a:cs typeface="+mn-cs"/>
              </a:rPr>
              <a:t>1</a:t>
            </a:r>
            <a:r>
              <a:rPr kumimoji="1" lang="ja-JP" altLang="en-US" sz="1200" kern="1200" dirty="0">
                <a:solidFill>
                  <a:schemeClr val="tx1"/>
                </a:solidFill>
                <a:effectLst/>
                <a:latin typeface="+mn-lt"/>
                <a:ea typeface="+mn-ea"/>
                <a:cs typeface="+mn-cs"/>
              </a:rPr>
              <a:t>階</a:t>
            </a:r>
            <a:r>
              <a:rPr kumimoji="1" lang="ja-JP" altLang="ja-JP" sz="1200" kern="1200" dirty="0">
                <a:solidFill>
                  <a:schemeClr val="tx1"/>
                </a:solidFill>
                <a:effectLst/>
                <a:latin typeface="+mn-lt"/>
                <a:ea typeface="+mn-ea"/>
                <a:cs typeface="+mn-cs"/>
              </a:rPr>
              <a:t>ラウンジの向い側にブックポスト</a:t>
            </a:r>
            <a:r>
              <a:rPr kumimoji="1" lang="ja-JP" altLang="en-US" sz="1200" kern="1200" dirty="0">
                <a:solidFill>
                  <a:schemeClr val="tx1"/>
                </a:solidFill>
                <a:effectLst/>
                <a:latin typeface="+mn-lt"/>
                <a:ea typeface="+mn-ea"/>
                <a:cs typeface="+mn-cs"/>
              </a:rPr>
              <a:t>を設置しており、こちらに</a:t>
            </a:r>
            <a:r>
              <a:rPr kumimoji="1" lang="ja-JP" altLang="ja-JP" sz="1200" kern="1200" dirty="0">
                <a:solidFill>
                  <a:schemeClr val="tx1"/>
                </a:solidFill>
                <a:effectLst/>
                <a:latin typeface="+mn-lt"/>
                <a:ea typeface="+mn-ea"/>
                <a:cs typeface="+mn-cs"/>
              </a:rPr>
              <a:t>資料の返却ができます。</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ただし、</a:t>
            </a:r>
            <a:r>
              <a:rPr lang="ja-JP" altLang="en-US" dirty="0"/>
              <a:t>貸出時にブックポスト不可と指示があった資料（劣化している資料）</a:t>
            </a:r>
            <a:r>
              <a:rPr kumimoji="1" lang="ja-JP" altLang="ja-JP" sz="1200" kern="1200" dirty="0">
                <a:solidFill>
                  <a:schemeClr val="tx1"/>
                </a:solidFill>
                <a:effectLst/>
                <a:latin typeface="+mn-lt"/>
                <a:ea typeface="+mn-ea"/>
                <a:cs typeface="+mn-cs"/>
              </a:rPr>
              <a:t>や他大学の資料はカウンターに返却してください。</a:t>
            </a:r>
          </a:p>
          <a:p>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以上で</a:t>
            </a:r>
            <a:r>
              <a:rPr kumimoji="1" lang="ja-JP" altLang="en-US" sz="1200" kern="1200" dirty="0">
                <a:solidFill>
                  <a:schemeClr val="tx1"/>
                </a:solidFill>
                <a:effectLst/>
                <a:latin typeface="+mn-lt"/>
                <a:ea typeface="+mn-ea"/>
                <a:cs typeface="+mn-cs"/>
              </a:rPr>
              <a:t>ライブラリー</a:t>
            </a:r>
            <a:r>
              <a:rPr kumimoji="1" lang="ja-JP" altLang="ja-JP" sz="1200" kern="1200" dirty="0">
                <a:solidFill>
                  <a:schemeClr val="tx1"/>
                </a:solidFill>
                <a:effectLst/>
                <a:latin typeface="+mn-lt"/>
                <a:ea typeface="+mn-ea"/>
                <a:cs typeface="+mn-cs"/>
              </a:rPr>
              <a:t>ツアーは終了です。ありがとうございました。</a:t>
            </a:r>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16</a:t>
            </a:fld>
            <a:endParaRPr kumimoji="1" lang="ja-JP" altLang="en-US"/>
          </a:p>
        </p:txBody>
      </p:sp>
    </p:spTree>
    <p:extLst>
      <p:ext uri="{BB962C8B-B14F-4D97-AF65-F5344CB8AC3E}">
        <p14:creationId xmlns:p14="http://schemas.microsoft.com/office/powerpoint/2010/main" val="1332311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8050" y="366713"/>
            <a:ext cx="5788025" cy="43418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17</a:t>
            </a:fld>
            <a:endParaRPr kumimoji="1" lang="ja-JP" altLang="en-US"/>
          </a:p>
        </p:txBody>
      </p:sp>
    </p:spTree>
    <p:extLst>
      <p:ext uri="{BB962C8B-B14F-4D97-AF65-F5344CB8AC3E}">
        <p14:creationId xmlns:p14="http://schemas.microsoft.com/office/powerpoint/2010/main" val="3782508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8050" y="366713"/>
            <a:ext cx="5788025" cy="434181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18</a:t>
            </a:fld>
            <a:endParaRPr kumimoji="1" lang="ja-JP" altLang="en-US"/>
          </a:p>
        </p:txBody>
      </p:sp>
    </p:spTree>
    <p:extLst>
      <p:ext uri="{BB962C8B-B14F-4D97-AF65-F5344CB8AC3E}">
        <p14:creationId xmlns:p14="http://schemas.microsoft.com/office/powerpoint/2010/main" val="2965197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8050" y="366713"/>
            <a:ext cx="5788025" cy="4341812"/>
          </a:xfrm>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a:t>法科大学院生の皆様は、当室所蔵資料の閲覧、複写、当日貸出、図書室内の専用棚への取り置きが可能です。</a:t>
            </a:r>
            <a:endParaRPr kumimoji="1" lang="en-US" altLang="ja-JP" dirty="0"/>
          </a:p>
          <a:p>
            <a:pPr marL="171450" indent="-171450">
              <a:buFont typeface="Arial" panose="020B0604020202020204" pitchFamily="34" charset="0"/>
              <a:buChar char="•"/>
            </a:pPr>
            <a:r>
              <a:rPr kumimoji="1" lang="ja-JP" altLang="en-US" dirty="0"/>
              <a:t>書庫（閉架エリア）に入ることができますので、ご自身で本をお探しいただけます。</a:t>
            </a:r>
            <a:endParaRPr kumimoji="1" lang="en-US" altLang="ja-JP" dirty="0"/>
          </a:p>
          <a:p>
            <a:pPr marL="171450" indent="-171450">
              <a:buFont typeface="Arial" panose="020B0604020202020204" pitchFamily="34" charset="0"/>
              <a:buChar char="•"/>
            </a:pPr>
            <a:r>
              <a:rPr kumimoji="1" lang="ja-JP" altLang="en-US" dirty="0"/>
              <a:t>また、他館からの図書や文献複写物の取り寄せも出来ます。</a:t>
            </a:r>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2</a:t>
            </a:fld>
            <a:endParaRPr kumimoji="1" lang="ja-JP" altLang="en-US"/>
          </a:p>
        </p:txBody>
      </p:sp>
    </p:spTree>
    <p:extLst>
      <p:ext uri="{BB962C8B-B14F-4D97-AF65-F5344CB8AC3E}">
        <p14:creationId xmlns:p14="http://schemas.microsoft.com/office/powerpoint/2010/main" val="1538315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8050" y="366713"/>
            <a:ext cx="5788025" cy="4341812"/>
          </a:xfrm>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法学部</a:t>
            </a:r>
            <a:r>
              <a:rPr kumimoji="1" lang="en-US" altLang="ja-JP" sz="1200" kern="1200" dirty="0">
                <a:solidFill>
                  <a:schemeClr val="tx1"/>
                </a:solidFill>
                <a:effectLst/>
                <a:latin typeface="+mn-lt"/>
                <a:ea typeface="+mn-ea"/>
                <a:cs typeface="+mn-cs"/>
              </a:rPr>
              <a:t>4</a:t>
            </a:r>
            <a:r>
              <a:rPr kumimoji="1" lang="ja-JP" altLang="en-US" sz="1200" kern="1200" dirty="0">
                <a:solidFill>
                  <a:schemeClr val="tx1"/>
                </a:solidFill>
                <a:effectLst/>
                <a:latin typeface="+mn-lt"/>
                <a:ea typeface="+mn-ea"/>
                <a:cs typeface="+mn-cs"/>
              </a:rPr>
              <a:t>号館入口から</a:t>
            </a:r>
            <a:r>
              <a:rPr kumimoji="1" lang="ja-JP" altLang="ja-JP" sz="1200" kern="1200" dirty="0">
                <a:solidFill>
                  <a:schemeClr val="tx1"/>
                </a:solidFill>
                <a:effectLst/>
                <a:latin typeface="+mn-lt"/>
                <a:ea typeface="+mn-ea"/>
                <a:cs typeface="+mn-cs"/>
              </a:rPr>
              <a:t>図書室へ行くには、入口で学生証をカードリーダーにタッチして入館し、右手の階段から</a:t>
            </a:r>
            <a:r>
              <a:rPr kumimoji="1" lang="en-US" altLang="ja-JP" sz="1200" kern="1200" dirty="0">
                <a:solidFill>
                  <a:schemeClr val="tx1"/>
                </a:solidFill>
                <a:effectLst/>
                <a:latin typeface="+mn-lt"/>
                <a:ea typeface="+mn-ea"/>
                <a:cs typeface="+mn-cs"/>
              </a:rPr>
              <a:t>4</a:t>
            </a:r>
            <a:r>
              <a:rPr kumimoji="1" lang="ja-JP" altLang="ja-JP" sz="1200" kern="1200" dirty="0">
                <a:solidFill>
                  <a:schemeClr val="tx1"/>
                </a:solidFill>
                <a:effectLst/>
                <a:latin typeface="+mn-lt"/>
                <a:ea typeface="+mn-ea"/>
                <a:cs typeface="+mn-cs"/>
              </a:rPr>
              <a:t>階に上ってください。</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en-US" altLang="ja-JP" sz="1200" kern="1200" dirty="0">
                <a:solidFill>
                  <a:schemeClr val="tx1"/>
                </a:solidFill>
                <a:effectLst/>
                <a:latin typeface="+mn-lt"/>
                <a:ea typeface="+mn-ea"/>
                <a:cs typeface="+mn-cs"/>
              </a:rPr>
              <a:t>4</a:t>
            </a:r>
            <a:r>
              <a:rPr kumimoji="1" lang="ja-JP" altLang="ja-JP" sz="1200" kern="1200" dirty="0">
                <a:solidFill>
                  <a:schemeClr val="tx1"/>
                </a:solidFill>
                <a:effectLst/>
                <a:latin typeface="+mn-lt"/>
                <a:ea typeface="+mn-ea"/>
                <a:cs typeface="+mn-cs"/>
              </a:rPr>
              <a:t>階にある法学部</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号館への連絡通路を通り、</a:t>
            </a:r>
            <a:r>
              <a:rPr kumimoji="1" lang="ja-JP" altLang="en-US" sz="1200" kern="1200" dirty="0">
                <a:solidFill>
                  <a:schemeClr val="tx1"/>
                </a:solidFill>
                <a:effectLst/>
                <a:latin typeface="+mn-lt"/>
                <a:ea typeface="+mn-ea"/>
                <a:cs typeface="+mn-cs"/>
              </a:rPr>
              <a:t>法</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号館の長い</a:t>
            </a:r>
            <a:r>
              <a:rPr kumimoji="1" lang="ja-JP" altLang="en-US" sz="1200" kern="1200" dirty="0">
                <a:solidFill>
                  <a:schemeClr val="tx1"/>
                </a:solidFill>
                <a:effectLst/>
                <a:latin typeface="+mn-lt"/>
                <a:ea typeface="+mn-ea"/>
                <a:cs typeface="+mn-cs"/>
              </a:rPr>
              <a:t>廊下</a:t>
            </a:r>
            <a:r>
              <a:rPr kumimoji="1" lang="ja-JP" altLang="ja-JP" sz="1200" kern="1200" dirty="0">
                <a:solidFill>
                  <a:schemeClr val="tx1"/>
                </a:solidFill>
                <a:effectLst/>
                <a:latin typeface="+mn-lt"/>
                <a:ea typeface="+mn-ea"/>
                <a:cs typeface="+mn-cs"/>
              </a:rPr>
              <a:t>の突き当りを左に曲がると図書室入口があります。</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平日の</a:t>
            </a:r>
            <a:r>
              <a:rPr kumimoji="1" lang="en-US" altLang="ja-JP" sz="1200" kern="1200" dirty="0">
                <a:solidFill>
                  <a:schemeClr val="tx1"/>
                </a:solidFill>
                <a:effectLst/>
                <a:latin typeface="+mn-lt"/>
                <a:ea typeface="+mn-ea"/>
                <a:cs typeface="+mn-cs"/>
              </a:rPr>
              <a:t>9</a:t>
            </a:r>
            <a:r>
              <a:rPr kumimoji="1" lang="ja-JP" altLang="ja-JP" sz="1200" kern="1200" dirty="0">
                <a:solidFill>
                  <a:schemeClr val="tx1"/>
                </a:solidFill>
                <a:effectLst/>
                <a:latin typeface="+mn-lt"/>
                <a:ea typeface="+mn-ea"/>
                <a:cs typeface="+mn-cs"/>
              </a:rPr>
              <a:t>時～</a:t>
            </a:r>
            <a:r>
              <a:rPr kumimoji="1" lang="en-US" altLang="ja-JP" sz="1200" kern="1200" dirty="0">
                <a:solidFill>
                  <a:schemeClr val="tx1"/>
                </a:solidFill>
                <a:effectLst/>
                <a:latin typeface="+mn-lt"/>
                <a:ea typeface="+mn-ea"/>
                <a:cs typeface="+mn-cs"/>
              </a:rPr>
              <a:t>17</a:t>
            </a:r>
            <a:r>
              <a:rPr kumimoji="1" lang="ja-JP" altLang="ja-JP" sz="1200" kern="1200" dirty="0">
                <a:solidFill>
                  <a:schemeClr val="tx1"/>
                </a:solidFill>
                <a:effectLst/>
                <a:latin typeface="+mn-lt"/>
                <a:ea typeface="+mn-ea"/>
                <a:cs typeface="+mn-cs"/>
              </a:rPr>
              <a:t>時は法</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号館正面玄関から</a:t>
            </a:r>
            <a:r>
              <a:rPr kumimoji="1" lang="ja-JP" altLang="en-US" sz="1200" kern="1200" dirty="0">
                <a:solidFill>
                  <a:schemeClr val="tx1"/>
                </a:solidFill>
                <a:effectLst/>
                <a:latin typeface="+mn-lt"/>
                <a:ea typeface="+mn-ea"/>
                <a:cs typeface="+mn-cs"/>
              </a:rPr>
              <a:t>入って、</a:t>
            </a:r>
            <a:r>
              <a:rPr kumimoji="1" lang="en-US" altLang="ja-JP" sz="1200" kern="1200" dirty="0">
                <a:solidFill>
                  <a:schemeClr val="tx1"/>
                </a:solidFill>
                <a:effectLst/>
                <a:latin typeface="+mn-lt"/>
                <a:ea typeface="+mn-ea"/>
                <a:cs typeface="+mn-cs"/>
              </a:rPr>
              <a:t>4</a:t>
            </a:r>
            <a:r>
              <a:rPr kumimoji="1" lang="ja-JP" altLang="ja-JP" sz="1200" kern="1200" dirty="0">
                <a:solidFill>
                  <a:schemeClr val="tx1"/>
                </a:solidFill>
                <a:effectLst/>
                <a:latin typeface="+mn-lt"/>
                <a:ea typeface="+mn-ea"/>
                <a:cs typeface="+mn-cs"/>
              </a:rPr>
              <a:t>階に上ることができます。</a:t>
            </a:r>
            <a:r>
              <a:rPr kumimoji="1" lang="ja-JP" altLang="en-US" sz="1200" kern="1200" dirty="0">
                <a:solidFill>
                  <a:schemeClr val="tx1"/>
                </a:solidFill>
                <a:effectLst/>
                <a:latin typeface="+mn-lt"/>
                <a:ea typeface="+mn-ea"/>
                <a:cs typeface="+mn-cs"/>
              </a:rPr>
              <a:t>夜間・土曜日は法</a:t>
            </a:r>
            <a:r>
              <a:rPr kumimoji="1" lang="en-US" altLang="ja-JP" sz="1200" kern="1200" dirty="0">
                <a:solidFill>
                  <a:schemeClr val="tx1"/>
                </a:solidFill>
                <a:effectLst/>
                <a:latin typeface="+mn-lt"/>
                <a:ea typeface="+mn-ea"/>
                <a:cs typeface="+mn-cs"/>
              </a:rPr>
              <a:t>4</a:t>
            </a:r>
            <a:r>
              <a:rPr kumimoji="1" lang="ja-JP" altLang="en-US" sz="1200" kern="1200" dirty="0">
                <a:solidFill>
                  <a:schemeClr val="tx1"/>
                </a:solidFill>
                <a:effectLst/>
                <a:latin typeface="+mn-lt"/>
                <a:ea typeface="+mn-ea"/>
                <a:cs typeface="+mn-cs"/>
              </a:rPr>
              <a:t>号館から入館できます。</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法</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号館・</a:t>
            </a:r>
            <a:r>
              <a:rPr kumimoji="1" lang="ja-JP" altLang="en-US" sz="1200" kern="1200" dirty="0">
                <a:solidFill>
                  <a:schemeClr val="tx1"/>
                </a:solidFill>
                <a:effectLst/>
                <a:latin typeface="+mn-lt"/>
                <a:ea typeface="+mn-ea"/>
                <a:cs typeface="+mn-cs"/>
              </a:rPr>
              <a:t>法</a:t>
            </a:r>
            <a:r>
              <a:rPr kumimoji="1" lang="en-US" altLang="ja-JP" sz="1200" kern="1200" dirty="0">
                <a:solidFill>
                  <a:schemeClr val="tx1"/>
                </a:solidFill>
                <a:effectLst/>
                <a:latin typeface="+mn-lt"/>
                <a:ea typeface="+mn-ea"/>
                <a:cs typeface="+mn-cs"/>
              </a:rPr>
              <a:t>4</a:t>
            </a:r>
            <a:r>
              <a:rPr kumimoji="1" lang="ja-JP" altLang="ja-JP" sz="1200" kern="1200" dirty="0">
                <a:solidFill>
                  <a:schemeClr val="tx1"/>
                </a:solidFill>
                <a:effectLst/>
                <a:latin typeface="+mn-lt"/>
                <a:ea typeface="+mn-ea"/>
                <a:cs typeface="+mn-cs"/>
              </a:rPr>
              <a:t>号館は研究室のある建物なので、静粛にしてください。</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なお、</a:t>
            </a:r>
            <a:r>
              <a:rPr kumimoji="1" lang="ja-JP" altLang="ja-JP" sz="1200" kern="1200" dirty="0">
                <a:solidFill>
                  <a:schemeClr val="tx1"/>
                </a:solidFill>
                <a:effectLst/>
                <a:latin typeface="+mn-lt"/>
                <a:ea typeface="+mn-ea"/>
                <a:cs typeface="+mn-cs"/>
              </a:rPr>
              <a:t>セルフツアーをする方は歩きスマホは絶対にしないでください。</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新型コロナウィルス感染症への対応のため、入館方法が変更になる場合がありますので、ご注意ください。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3</a:t>
            </a:fld>
            <a:endParaRPr kumimoji="1" lang="ja-JP" altLang="en-US"/>
          </a:p>
        </p:txBody>
      </p:sp>
    </p:spTree>
    <p:extLst>
      <p:ext uri="{BB962C8B-B14F-4D97-AF65-F5344CB8AC3E}">
        <p14:creationId xmlns:p14="http://schemas.microsoft.com/office/powerpoint/2010/main" val="2333245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8050" y="366713"/>
            <a:ext cx="5788025" cy="4341812"/>
          </a:xfrm>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こちらが法学部研究室図書室のカウンターです。図書室に入る際は、必ず学生証を見せて入室してください。</a:t>
            </a:r>
            <a:r>
              <a:rPr kumimoji="1" lang="ja-JP" altLang="en-US" sz="1200" kern="1200" dirty="0">
                <a:solidFill>
                  <a:schemeClr val="tx1"/>
                </a:solidFill>
                <a:effectLst/>
                <a:latin typeface="+mn-lt"/>
                <a:ea typeface="+mn-ea"/>
                <a:cs typeface="+mn-cs"/>
              </a:rPr>
              <a:t>また、入退室時刻の記録をお願いします。</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法</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号館の</a:t>
            </a:r>
            <a:r>
              <a:rPr kumimoji="1" lang="en-US" altLang="ja-JP" sz="1200" kern="1200" dirty="0">
                <a:solidFill>
                  <a:schemeClr val="tx1"/>
                </a:solidFill>
                <a:effectLst/>
                <a:latin typeface="+mn-lt"/>
                <a:ea typeface="+mn-ea"/>
                <a:cs typeface="+mn-cs"/>
              </a:rPr>
              <a:t>4</a:t>
            </a:r>
            <a:r>
              <a:rPr kumimoji="1" lang="ja-JP" altLang="ja-JP" sz="1200" kern="1200" dirty="0">
                <a:solidFill>
                  <a:schemeClr val="tx1"/>
                </a:solidFill>
                <a:effectLst/>
                <a:latin typeface="+mn-lt"/>
                <a:ea typeface="+mn-ea"/>
                <a:cs typeface="+mn-cs"/>
              </a:rPr>
              <a:t>階に図書室入口がありますが、図書室エリアでは</a:t>
            </a:r>
            <a:r>
              <a:rPr kumimoji="1" lang="en-US" altLang="ja-JP" sz="1200" kern="1200" dirty="0">
                <a:solidFill>
                  <a:schemeClr val="tx1"/>
                </a:solidFill>
                <a:effectLst/>
                <a:latin typeface="+mn-lt"/>
                <a:ea typeface="+mn-ea"/>
                <a:cs typeface="+mn-cs"/>
              </a:rPr>
              <a:t>L6</a:t>
            </a:r>
            <a:r>
              <a:rPr kumimoji="1" lang="ja-JP" altLang="ja-JP" sz="1200" kern="1200" dirty="0">
                <a:solidFill>
                  <a:schemeClr val="tx1"/>
                </a:solidFill>
                <a:effectLst/>
                <a:latin typeface="+mn-lt"/>
                <a:ea typeface="+mn-ea"/>
                <a:cs typeface="+mn-cs"/>
              </a:rPr>
              <a:t>階と呼びます。図書室は</a:t>
            </a:r>
            <a:r>
              <a:rPr kumimoji="1" lang="en-US" altLang="ja-JP" sz="1200" kern="1200" dirty="0">
                <a:solidFill>
                  <a:schemeClr val="tx1"/>
                </a:solidFill>
                <a:effectLst/>
                <a:latin typeface="+mn-lt"/>
                <a:ea typeface="+mn-ea"/>
                <a:cs typeface="+mn-cs"/>
              </a:rPr>
              <a:t>L6</a:t>
            </a:r>
            <a:r>
              <a:rPr kumimoji="1" lang="ja-JP" altLang="ja-JP" sz="1200" kern="1200" dirty="0">
                <a:solidFill>
                  <a:schemeClr val="tx1"/>
                </a:solidFill>
                <a:effectLst/>
                <a:latin typeface="+mn-lt"/>
                <a:ea typeface="+mn-ea"/>
                <a:cs typeface="+mn-cs"/>
              </a:rPr>
              <a:t>階から</a:t>
            </a:r>
            <a:r>
              <a:rPr kumimoji="1" lang="en-US" altLang="ja-JP" sz="1200" kern="1200" dirty="0">
                <a:solidFill>
                  <a:schemeClr val="tx1"/>
                </a:solidFill>
                <a:effectLst/>
                <a:latin typeface="+mn-lt"/>
                <a:ea typeface="+mn-ea"/>
                <a:cs typeface="+mn-cs"/>
              </a:rPr>
              <a:t>L1</a:t>
            </a:r>
            <a:r>
              <a:rPr kumimoji="1" lang="ja-JP" altLang="ja-JP" sz="1200" kern="1200" dirty="0">
                <a:solidFill>
                  <a:schemeClr val="tx1"/>
                </a:solidFill>
                <a:effectLst/>
                <a:latin typeface="+mn-lt"/>
                <a:ea typeface="+mn-ea"/>
                <a:cs typeface="+mn-cs"/>
              </a:rPr>
              <a:t>階までの</a:t>
            </a:r>
            <a:r>
              <a:rPr kumimoji="1" lang="en-US" altLang="ja-JP" sz="1200" kern="1200" dirty="0">
                <a:solidFill>
                  <a:schemeClr val="tx1"/>
                </a:solidFill>
                <a:effectLst/>
                <a:latin typeface="+mn-lt"/>
                <a:ea typeface="+mn-ea"/>
                <a:cs typeface="+mn-cs"/>
              </a:rPr>
              <a:t>6</a:t>
            </a:r>
            <a:r>
              <a:rPr kumimoji="1" lang="ja-JP" altLang="ja-JP" sz="1200" kern="1200" dirty="0">
                <a:solidFill>
                  <a:schemeClr val="tx1"/>
                </a:solidFill>
                <a:effectLst/>
                <a:latin typeface="+mn-lt"/>
                <a:ea typeface="+mn-ea"/>
                <a:cs typeface="+mn-cs"/>
              </a:rPr>
              <a:t>階層になっています。</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図書室の開室時間は、</a:t>
            </a:r>
            <a:r>
              <a:rPr kumimoji="1" lang="ja-JP" altLang="en-US" sz="1200" kern="1200" dirty="0">
                <a:solidFill>
                  <a:schemeClr val="tx1"/>
                </a:solidFill>
                <a:effectLst/>
                <a:latin typeface="+mn-lt"/>
                <a:ea typeface="+mn-ea"/>
                <a:cs typeface="+mn-cs"/>
              </a:rPr>
              <a:t>平日</a:t>
            </a:r>
            <a:r>
              <a:rPr kumimoji="1" lang="en-US" altLang="ja-JP" sz="1200" kern="1200" dirty="0">
                <a:solidFill>
                  <a:schemeClr val="tx1"/>
                </a:solidFill>
                <a:effectLst/>
                <a:latin typeface="+mn-lt"/>
                <a:ea typeface="+mn-ea"/>
                <a:cs typeface="+mn-cs"/>
              </a:rPr>
              <a:t>9</a:t>
            </a:r>
            <a:r>
              <a:rPr kumimoji="1" lang="ja-JP" altLang="en-US" sz="1200" kern="1200" dirty="0">
                <a:solidFill>
                  <a:schemeClr val="tx1"/>
                </a:solidFill>
                <a:effectLst/>
                <a:latin typeface="+mn-lt"/>
                <a:ea typeface="+mn-ea"/>
                <a:cs typeface="+mn-cs"/>
              </a:rPr>
              <a:t>時から</a:t>
            </a:r>
            <a:r>
              <a:rPr kumimoji="1" lang="en-US" altLang="ja-JP" sz="1200" kern="1200" dirty="0">
                <a:solidFill>
                  <a:schemeClr val="tx1"/>
                </a:solidFill>
                <a:effectLst/>
                <a:latin typeface="+mn-lt"/>
                <a:ea typeface="+mn-ea"/>
                <a:cs typeface="+mn-cs"/>
              </a:rPr>
              <a:t>21</a:t>
            </a:r>
            <a:r>
              <a:rPr kumimoji="1" lang="ja-JP" altLang="en-US" sz="1200" kern="1200" dirty="0">
                <a:solidFill>
                  <a:schemeClr val="tx1"/>
                </a:solidFill>
                <a:effectLst/>
                <a:latin typeface="+mn-lt"/>
                <a:ea typeface="+mn-ea"/>
                <a:cs typeface="+mn-cs"/>
              </a:rPr>
              <a:t>時まで。土曜日は</a:t>
            </a:r>
            <a:r>
              <a:rPr kumimoji="1" lang="en-US" altLang="ja-JP" sz="1200" kern="1200" dirty="0">
                <a:solidFill>
                  <a:schemeClr val="tx1"/>
                </a:solidFill>
                <a:effectLst/>
                <a:latin typeface="+mn-lt"/>
                <a:ea typeface="+mn-ea"/>
                <a:cs typeface="+mn-cs"/>
              </a:rPr>
              <a:t>9</a:t>
            </a:r>
            <a:r>
              <a:rPr kumimoji="1" lang="ja-JP" altLang="en-US" sz="1200" kern="1200" dirty="0">
                <a:solidFill>
                  <a:schemeClr val="tx1"/>
                </a:solidFill>
                <a:effectLst/>
                <a:latin typeface="+mn-lt"/>
                <a:ea typeface="+mn-ea"/>
                <a:cs typeface="+mn-cs"/>
              </a:rPr>
              <a:t>時から</a:t>
            </a:r>
            <a:r>
              <a:rPr kumimoji="1" lang="en-US" altLang="ja-JP" sz="1200" kern="1200" dirty="0">
                <a:solidFill>
                  <a:schemeClr val="tx1"/>
                </a:solidFill>
                <a:effectLst/>
                <a:latin typeface="+mn-lt"/>
                <a:ea typeface="+mn-ea"/>
                <a:cs typeface="+mn-cs"/>
              </a:rPr>
              <a:t>17</a:t>
            </a:r>
            <a:r>
              <a:rPr kumimoji="1" lang="ja-JP" altLang="en-US" sz="1200" kern="1200" dirty="0">
                <a:solidFill>
                  <a:schemeClr val="tx1"/>
                </a:solidFill>
                <a:effectLst/>
                <a:latin typeface="+mn-lt"/>
                <a:ea typeface="+mn-ea"/>
                <a:cs typeface="+mn-cs"/>
              </a:rPr>
              <a:t>時</a:t>
            </a:r>
            <a:r>
              <a:rPr kumimoji="1" lang="en-US" altLang="ja-JP" sz="1200" kern="1200" dirty="0">
                <a:solidFill>
                  <a:schemeClr val="tx1"/>
                </a:solidFill>
                <a:effectLst/>
                <a:latin typeface="+mn-lt"/>
                <a:ea typeface="+mn-ea"/>
                <a:cs typeface="+mn-cs"/>
              </a:rPr>
              <a:t>30</a:t>
            </a:r>
            <a:r>
              <a:rPr kumimoji="1" lang="ja-JP" altLang="en-US" sz="1200" kern="1200" dirty="0">
                <a:solidFill>
                  <a:schemeClr val="tx1"/>
                </a:solidFill>
                <a:effectLst/>
                <a:latin typeface="+mn-lt"/>
                <a:ea typeface="+mn-ea"/>
                <a:cs typeface="+mn-cs"/>
              </a:rPr>
              <a:t>分の開室です。</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毎月</a:t>
            </a:r>
            <a:r>
              <a:rPr kumimoji="1" lang="en-US" altLang="ja-JP" sz="1200" kern="1200" dirty="0">
                <a:solidFill>
                  <a:schemeClr val="tx1"/>
                </a:solidFill>
                <a:effectLst/>
                <a:latin typeface="+mn-lt"/>
                <a:ea typeface="+mn-ea"/>
                <a:cs typeface="+mn-cs"/>
              </a:rPr>
              <a:t>1</a:t>
            </a:r>
            <a:r>
              <a:rPr kumimoji="1" lang="ja-JP" altLang="en-US" sz="1200" kern="1200" dirty="0">
                <a:solidFill>
                  <a:schemeClr val="tx1"/>
                </a:solidFill>
                <a:effectLst/>
                <a:latin typeface="+mn-lt"/>
                <a:ea typeface="+mn-ea"/>
                <a:cs typeface="+mn-cs"/>
              </a:rPr>
              <a:t>回、書架点検日に伴う閉室日がある他、状況によって開室時間が変更となる可能性もありますので、最新情報は、図書室</a:t>
            </a:r>
            <a:r>
              <a:rPr kumimoji="1" lang="en-US" altLang="ja-JP" sz="1200" kern="1200" dirty="0">
                <a:solidFill>
                  <a:schemeClr val="tx1"/>
                </a:solidFill>
                <a:effectLst/>
                <a:latin typeface="+mn-lt"/>
                <a:ea typeface="+mn-ea"/>
                <a:cs typeface="+mn-cs"/>
              </a:rPr>
              <a:t>Web</a:t>
            </a:r>
            <a:r>
              <a:rPr kumimoji="1" lang="ja-JP" altLang="en-US" sz="1200" kern="1200" dirty="0">
                <a:solidFill>
                  <a:schemeClr val="tx1"/>
                </a:solidFill>
                <a:effectLst/>
                <a:latin typeface="+mn-lt"/>
                <a:ea typeface="+mn-ea"/>
                <a:cs typeface="+mn-cs"/>
              </a:rPr>
              <a:t>サイトをご確認ください。</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図書室内は飲食禁止です。携帯電話の通話もご遠慮ください。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4</a:t>
            </a:fld>
            <a:endParaRPr kumimoji="1" lang="ja-JP" altLang="en-US"/>
          </a:p>
        </p:txBody>
      </p:sp>
    </p:spTree>
    <p:extLst>
      <p:ext uri="{BB962C8B-B14F-4D97-AF65-F5344CB8AC3E}">
        <p14:creationId xmlns:p14="http://schemas.microsoft.com/office/powerpoint/2010/main" val="1096265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8050" y="366713"/>
            <a:ext cx="5788025" cy="4341812"/>
          </a:xfrm>
        </p:spPr>
      </p:sp>
      <p:sp>
        <p:nvSpPr>
          <p:cNvPr id="3" name="ノート プレースホルダー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b="0" dirty="0"/>
              <a:t>新型コロナウイルス感染症対応に伴う対応として、入退室時間を記録していただいています。</a:t>
            </a:r>
            <a:endParaRPr lang="en-US" altLang="ja-JP"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kern="1200" dirty="0">
                <a:solidFill>
                  <a:schemeClr val="tx1"/>
                </a:solidFill>
                <a:effectLst/>
                <a:latin typeface="+mn-lt"/>
                <a:ea typeface="+mn-ea"/>
                <a:cs typeface="+mn-cs"/>
              </a:rPr>
              <a:t>カウンター前のタブレット端末で、入退室時刻の記録をお願いします。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55AB4-AA4A-4249-B915-E9F18B694B3B}"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49307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8050" y="366713"/>
            <a:ext cx="5788025" cy="4341812"/>
          </a:xfrm>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図書室に入って右手にロッカーがあります。バッグ等はロッカーに入れて</a:t>
            </a:r>
            <a:r>
              <a:rPr kumimoji="1" lang="ja-JP" altLang="en-US" sz="1200" kern="1200" dirty="0">
                <a:solidFill>
                  <a:schemeClr val="tx1"/>
                </a:solidFill>
                <a:effectLst/>
                <a:latin typeface="+mn-lt"/>
                <a:ea typeface="+mn-ea"/>
                <a:cs typeface="+mn-cs"/>
              </a:rPr>
              <a:t>くだ</a:t>
            </a:r>
            <a:r>
              <a:rPr kumimoji="1" lang="ja-JP" altLang="ja-JP" sz="1200" kern="1200" dirty="0">
                <a:solidFill>
                  <a:schemeClr val="tx1"/>
                </a:solidFill>
                <a:effectLst/>
                <a:latin typeface="+mn-lt"/>
                <a:ea typeface="+mn-ea"/>
                <a:cs typeface="+mn-cs"/>
              </a:rPr>
              <a:t>さい。</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貴重品などを袋に入れて持ち歩きたい方は、透明のビニールバックを用意してありますのでどうぞご利用ください。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6</a:t>
            </a:fld>
            <a:endParaRPr kumimoji="1" lang="ja-JP" altLang="en-US"/>
          </a:p>
        </p:txBody>
      </p:sp>
    </p:spTree>
    <p:extLst>
      <p:ext uri="{BB962C8B-B14F-4D97-AF65-F5344CB8AC3E}">
        <p14:creationId xmlns:p14="http://schemas.microsoft.com/office/powerpoint/2010/main" val="2856939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8050" y="366713"/>
            <a:ext cx="5788025" cy="4341812"/>
          </a:xfrm>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通路の左側に閲覧室と図書室資料複写用のコピー機と</a:t>
            </a:r>
            <a:r>
              <a:rPr kumimoji="1" lang="en-US" altLang="ja-JP" sz="1200" kern="1200" dirty="0">
                <a:solidFill>
                  <a:schemeClr val="tx1"/>
                </a:solidFill>
                <a:effectLst/>
                <a:latin typeface="+mn-lt"/>
                <a:ea typeface="+mn-ea"/>
                <a:cs typeface="+mn-cs"/>
              </a:rPr>
              <a:t>OPAC</a:t>
            </a:r>
            <a:r>
              <a:rPr kumimoji="1" lang="ja-JP" altLang="ja-JP" sz="1200" kern="1200" dirty="0">
                <a:solidFill>
                  <a:schemeClr val="tx1"/>
                </a:solidFill>
                <a:effectLst/>
                <a:latin typeface="+mn-lt"/>
                <a:ea typeface="+mn-ea"/>
                <a:cs typeface="+mn-cs"/>
              </a:rPr>
              <a:t>検索用端末があります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200" kern="1200" dirty="0" smtClean="0">
                <a:solidFill>
                  <a:schemeClr val="tx1"/>
                </a:solidFill>
                <a:effectLst/>
                <a:latin typeface="+mn-lt"/>
                <a:ea typeface="+mn-ea"/>
                <a:cs typeface="+mn-cs"/>
              </a:rPr>
              <a:t>コピー機</a:t>
            </a:r>
            <a:r>
              <a:rPr kumimoji="1" lang="ja-JP" altLang="ja-JP" sz="1200" kern="1200" dirty="0">
                <a:solidFill>
                  <a:schemeClr val="tx1"/>
                </a:solidFill>
                <a:effectLst/>
                <a:latin typeface="+mn-lt"/>
                <a:ea typeface="+mn-ea"/>
                <a:cs typeface="+mn-cs"/>
              </a:rPr>
              <a:t>は、現金式とプリペイドカード式があります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200" kern="1200" dirty="0" smtClean="0">
                <a:solidFill>
                  <a:schemeClr val="tx1"/>
                </a:solidFill>
                <a:effectLst/>
                <a:latin typeface="+mn-lt"/>
                <a:ea typeface="+mn-ea"/>
                <a:cs typeface="+mn-cs"/>
              </a:rPr>
              <a:t>図書</a:t>
            </a:r>
            <a:r>
              <a:rPr kumimoji="1" lang="ja-JP" altLang="ja-JP" sz="1200" kern="1200" dirty="0">
                <a:solidFill>
                  <a:schemeClr val="tx1"/>
                </a:solidFill>
                <a:effectLst/>
                <a:latin typeface="+mn-lt"/>
                <a:ea typeface="+mn-ea"/>
                <a:cs typeface="+mn-cs"/>
              </a:rPr>
              <a:t>や雑誌をコピーできる範囲は著作権法で定められていますので、コピーを取る前に文献複写申込書に記入して、資料と一緒にカウンターに持ってきてください</a:t>
            </a:r>
            <a:r>
              <a:rPr kumimoji="1" lang="ja-JP" altLang="ja-JP" sz="1200" kern="1200" dirty="0" smtClean="0">
                <a:solidFill>
                  <a:schemeClr val="tx1"/>
                </a:solidFill>
                <a:effectLst/>
                <a:latin typeface="+mn-lt"/>
                <a:ea typeface="+mn-ea"/>
                <a:cs typeface="+mn-cs"/>
              </a:rPr>
              <a:t>。コピー</a:t>
            </a:r>
            <a:r>
              <a:rPr kumimoji="1" lang="ja-JP" altLang="ja-JP" sz="1200" kern="1200" dirty="0">
                <a:solidFill>
                  <a:schemeClr val="tx1"/>
                </a:solidFill>
                <a:effectLst/>
                <a:latin typeface="+mn-lt"/>
                <a:ea typeface="+mn-ea"/>
                <a:cs typeface="+mn-cs"/>
              </a:rPr>
              <a:t>料金はモノクロ</a:t>
            </a:r>
            <a:r>
              <a:rPr kumimoji="1" lang="en-US" altLang="ja-JP" sz="1200" kern="1200" dirty="0">
                <a:solidFill>
                  <a:schemeClr val="tx1"/>
                </a:solidFill>
                <a:effectLst/>
                <a:latin typeface="+mn-lt"/>
                <a:ea typeface="+mn-ea"/>
                <a:cs typeface="+mn-cs"/>
              </a:rPr>
              <a:t>10</a:t>
            </a:r>
            <a:r>
              <a:rPr kumimoji="1" lang="ja-JP" altLang="ja-JP" sz="1200" kern="1200" dirty="0">
                <a:solidFill>
                  <a:schemeClr val="tx1"/>
                </a:solidFill>
                <a:effectLst/>
                <a:latin typeface="+mn-lt"/>
                <a:ea typeface="+mn-ea"/>
                <a:cs typeface="+mn-cs"/>
              </a:rPr>
              <a:t>円、カラー</a:t>
            </a:r>
            <a:r>
              <a:rPr kumimoji="1" lang="en-US" altLang="ja-JP" sz="1200" kern="1200" dirty="0">
                <a:solidFill>
                  <a:schemeClr val="tx1"/>
                </a:solidFill>
                <a:effectLst/>
                <a:latin typeface="+mn-lt"/>
                <a:ea typeface="+mn-ea"/>
                <a:cs typeface="+mn-cs"/>
              </a:rPr>
              <a:t>50</a:t>
            </a:r>
            <a:r>
              <a:rPr kumimoji="1" lang="ja-JP" altLang="ja-JP" sz="1200" kern="1200" dirty="0">
                <a:solidFill>
                  <a:schemeClr val="tx1"/>
                </a:solidFill>
                <a:effectLst/>
                <a:latin typeface="+mn-lt"/>
                <a:ea typeface="+mn-ea"/>
                <a:cs typeface="+mn-cs"/>
              </a:rPr>
              <a:t>円です。</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閲覧席では、</a:t>
            </a:r>
            <a:r>
              <a:rPr kumimoji="1" lang="ja-JP" altLang="ja-JP" sz="1200" kern="1200" dirty="0">
                <a:solidFill>
                  <a:schemeClr val="tx1"/>
                </a:solidFill>
                <a:effectLst/>
                <a:latin typeface="+mn-lt"/>
                <a:ea typeface="+mn-ea"/>
                <a:cs typeface="+mn-cs"/>
              </a:rPr>
              <a:t>無線</a:t>
            </a:r>
            <a:r>
              <a:rPr kumimoji="1" lang="en-US" altLang="ja-JP" sz="1200" kern="1200" dirty="0">
                <a:solidFill>
                  <a:schemeClr val="tx1"/>
                </a:solidFill>
                <a:effectLst/>
                <a:latin typeface="+mn-lt"/>
                <a:ea typeface="+mn-ea"/>
                <a:cs typeface="+mn-cs"/>
              </a:rPr>
              <a:t>LAN</a:t>
            </a:r>
            <a:r>
              <a:rPr kumimoji="1" lang="ja-JP" altLang="ja-JP" sz="1200" kern="1200" dirty="0">
                <a:solidFill>
                  <a:schemeClr val="tx1"/>
                </a:solidFill>
                <a:effectLst/>
                <a:latin typeface="+mn-lt"/>
                <a:ea typeface="+mn-ea"/>
                <a:cs typeface="+mn-cs"/>
              </a:rPr>
              <a:t>（</a:t>
            </a:r>
            <a:r>
              <a:rPr kumimoji="1" lang="en-US" altLang="ja-JP" sz="1200" kern="1200" dirty="0" err="1">
                <a:solidFill>
                  <a:schemeClr val="tx1"/>
                </a:solidFill>
                <a:effectLst/>
                <a:latin typeface="+mn-lt"/>
                <a:ea typeface="+mn-ea"/>
                <a:cs typeface="+mn-cs"/>
              </a:rPr>
              <a:t>UTokyo</a:t>
            </a:r>
            <a:r>
              <a:rPr kumimoji="1" lang="en-US" altLang="ja-JP" sz="1200" kern="1200" dirty="0">
                <a:solidFill>
                  <a:schemeClr val="tx1"/>
                </a:solidFill>
                <a:effectLst/>
                <a:latin typeface="+mn-lt"/>
                <a:ea typeface="+mn-ea"/>
                <a:cs typeface="+mn-cs"/>
              </a:rPr>
              <a:t> </a:t>
            </a:r>
            <a:r>
              <a:rPr kumimoji="1" lang="en-US" altLang="ja-JP" sz="1200" kern="1200" dirty="0" err="1">
                <a:solidFill>
                  <a:schemeClr val="tx1"/>
                </a:solidFill>
                <a:effectLst/>
                <a:latin typeface="+mn-lt"/>
                <a:ea typeface="+mn-ea"/>
                <a:cs typeface="+mn-cs"/>
              </a:rPr>
              <a:t>WiFi</a:t>
            </a:r>
            <a:r>
              <a:rPr kumimoji="1" lang="ja-JP" altLang="ja-JP" sz="1200" kern="1200" dirty="0">
                <a:solidFill>
                  <a:schemeClr val="tx1"/>
                </a:solidFill>
                <a:effectLst/>
                <a:latin typeface="+mn-lt"/>
                <a:ea typeface="+mn-ea"/>
                <a:cs typeface="+mn-cs"/>
              </a:rPr>
              <a:t>）が利用できます。窓側の席の上には、持ち込みの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用</a:t>
            </a:r>
            <a:r>
              <a:rPr kumimoji="1" lang="ja-JP" altLang="en-US" sz="1200" kern="1200" dirty="0">
                <a:solidFill>
                  <a:schemeClr val="tx1"/>
                </a:solidFill>
                <a:effectLst/>
                <a:latin typeface="+mn-lt"/>
                <a:ea typeface="+mn-ea"/>
                <a:cs typeface="+mn-cs"/>
              </a:rPr>
              <a:t>の</a:t>
            </a:r>
            <a:r>
              <a:rPr kumimoji="1" lang="ja-JP" altLang="ja-JP" sz="1200" kern="1200" dirty="0">
                <a:solidFill>
                  <a:schemeClr val="tx1"/>
                </a:solidFill>
                <a:effectLst/>
                <a:latin typeface="+mn-lt"/>
                <a:ea typeface="+mn-ea"/>
                <a:cs typeface="+mn-cs"/>
              </a:rPr>
              <a:t>コンセントがあります。</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en-US" altLang="ja-JP" sz="1200" kern="1200" dirty="0">
                <a:solidFill>
                  <a:schemeClr val="tx1"/>
                </a:solidFill>
                <a:effectLst/>
                <a:latin typeface="+mn-lt"/>
                <a:ea typeface="+mn-ea"/>
                <a:cs typeface="+mn-cs"/>
              </a:rPr>
              <a:t>OPAC</a:t>
            </a:r>
            <a:r>
              <a:rPr kumimoji="1" lang="ja-JP" altLang="ja-JP" sz="1200" kern="1200" dirty="0">
                <a:solidFill>
                  <a:schemeClr val="tx1"/>
                </a:solidFill>
                <a:effectLst/>
                <a:latin typeface="+mn-lt"/>
                <a:ea typeface="+mn-ea"/>
                <a:cs typeface="+mn-cs"/>
              </a:rPr>
              <a:t>検索用端末は各階にあります。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7</a:t>
            </a:fld>
            <a:endParaRPr kumimoji="1" lang="ja-JP" altLang="en-US"/>
          </a:p>
        </p:txBody>
      </p:sp>
    </p:spTree>
    <p:extLst>
      <p:ext uri="{BB962C8B-B14F-4D97-AF65-F5344CB8AC3E}">
        <p14:creationId xmlns:p14="http://schemas.microsoft.com/office/powerpoint/2010/main" val="3551355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8050" y="366713"/>
            <a:ext cx="5788025" cy="4341812"/>
          </a:xfrm>
        </p:spPr>
      </p:sp>
      <p:sp>
        <p:nvSpPr>
          <p:cNvPr id="3" name="ノート プレースホルダー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1200" kern="1200" dirty="0">
                <a:solidFill>
                  <a:schemeClr val="tx1"/>
                </a:solidFill>
                <a:effectLst/>
                <a:latin typeface="+mn-lt"/>
                <a:ea typeface="+mn-ea"/>
                <a:cs typeface="+mn-cs"/>
              </a:rPr>
              <a:t>ロッカーの前を通り過ぎて右に曲がると日本語雑誌コーナーがあります。</a:t>
            </a:r>
            <a:r>
              <a:rPr kumimoji="1" lang="en-US" altLang="ja-JP" sz="1200" kern="1200" dirty="0">
                <a:solidFill>
                  <a:schemeClr val="tx1"/>
                </a:solidFill>
                <a:effectLst/>
                <a:latin typeface="+mn-lt"/>
                <a:ea typeface="+mn-ea"/>
                <a:cs typeface="+mn-cs"/>
              </a:rPr>
              <a:t>OPAC</a:t>
            </a:r>
            <a:r>
              <a:rPr kumimoji="1" lang="ja-JP" altLang="ja-JP" sz="1200" kern="1200" dirty="0">
                <a:solidFill>
                  <a:schemeClr val="tx1"/>
                </a:solidFill>
                <a:effectLst/>
                <a:latin typeface="+mn-lt"/>
                <a:ea typeface="+mn-ea"/>
                <a:cs typeface="+mn-cs"/>
              </a:rPr>
              <a:t>で検索した時に</a:t>
            </a:r>
            <a:r>
              <a:rPr kumimoji="1" lang="ja-JP" altLang="en-US" sz="1200" kern="1200" dirty="0">
                <a:solidFill>
                  <a:schemeClr val="tx1"/>
                </a:solidFill>
                <a:effectLst/>
                <a:latin typeface="+mn-lt"/>
                <a:ea typeface="+mn-ea"/>
                <a:cs typeface="+mn-cs"/>
              </a:rPr>
              <a:t>配架場所が</a:t>
            </a:r>
            <a:r>
              <a:rPr kumimoji="1" lang="ja-JP" altLang="ja-JP" sz="1200" kern="1200" dirty="0">
                <a:solidFill>
                  <a:schemeClr val="tx1"/>
                </a:solidFill>
                <a:effectLst/>
                <a:latin typeface="+mn-lt"/>
                <a:ea typeface="+mn-ea"/>
                <a:cs typeface="+mn-cs"/>
              </a:rPr>
              <a:t>「法・雑誌」と表示されます。</a:t>
            </a:r>
            <a:endParaRPr kumimoji="1" lang="en-US" altLang="ja-JP"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1200" kern="1200" dirty="0">
                <a:solidFill>
                  <a:schemeClr val="tx1"/>
                </a:solidFill>
                <a:effectLst/>
                <a:latin typeface="+mn-lt"/>
                <a:ea typeface="+mn-ea"/>
                <a:cs typeface="+mn-cs"/>
              </a:rPr>
              <a:t>雑誌はタイトルのアルファベット順に配架されています。ただし、大学の紀要類は、雑誌のタイトルの前に大学名を付けた順番で並べてあります。</a:t>
            </a:r>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8</a:t>
            </a:fld>
            <a:endParaRPr kumimoji="1" lang="ja-JP" altLang="en-US"/>
          </a:p>
        </p:txBody>
      </p:sp>
    </p:spTree>
    <p:extLst>
      <p:ext uri="{BB962C8B-B14F-4D97-AF65-F5344CB8AC3E}">
        <p14:creationId xmlns:p14="http://schemas.microsoft.com/office/powerpoint/2010/main" val="1033119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8050" y="366713"/>
            <a:ext cx="5788025" cy="4341812"/>
          </a:xfrm>
        </p:spPr>
      </p:sp>
      <p:sp>
        <p:nvSpPr>
          <p:cNvPr id="3" name="ノート プレースホルダー 2"/>
          <p:cNvSpPr>
            <a:spLocks noGrp="1"/>
          </p:cNvSpPr>
          <p:nvPr>
            <p:ph type="body" idx="1"/>
          </p:nvPr>
        </p:nvSpPr>
        <p:spPr>
          <a:xfrm>
            <a:off x="865213" y="4835639"/>
            <a:ext cx="7951470" cy="1970380"/>
          </a:xfrm>
        </p:spPr>
        <p:txBody>
          <a:bodyPr/>
          <a:lstStyle/>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日本語雑誌コーナーの奥に法科大学院図書コーナーがあります。法科大学院生がよく利用する図書や雑誌、判例集などをこちらに揃えています。</a:t>
            </a:r>
            <a:r>
              <a:rPr kumimoji="1" lang="en-US" altLang="ja-JP" sz="1200" kern="1200" dirty="0">
                <a:solidFill>
                  <a:schemeClr val="tx1"/>
                </a:solidFill>
                <a:effectLst/>
                <a:latin typeface="+mn-lt"/>
                <a:ea typeface="+mn-ea"/>
                <a:cs typeface="+mn-cs"/>
              </a:rPr>
              <a:t>OPAC</a:t>
            </a:r>
            <a:r>
              <a:rPr kumimoji="1" lang="ja-JP" altLang="ja-JP" sz="1200" kern="1200" dirty="0">
                <a:solidFill>
                  <a:schemeClr val="tx1"/>
                </a:solidFill>
                <a:effectLst/>
                <a:latin typeface="+mn-lt"/>
                <a:ea typeface="+mn-ea"/>
                <a:cs typeface="+mn-cs"/>
              </a:rPr>
              <a:t>で検索した時に</a:t>
            </a:r>
            <a:r>
              <a:rPr kumimoji="1" lang="ja-JP" altLang="en-US" sz="1200" kern="1200" dirty="0">
                <a:solidFill>
                  <a:schemeClr val="tx1"/>
                </a:solidFill>
                <a:effectLst/>
                <a:latin typeface="+mn-lt"/>
                <a:ea typeface="+mn-ea"/>
                <a:cs typeface="+mn-cs"/>
              </a:rPr>
              <a:t>配架場所が</a:t>
            </a:r>
            <a:r>
              <a:rPr kumimoji="1" lang="ja-JP" altLang="ja-JP" sz="1200" kern="1200" dirty="0">
                <a:solidFill>
                  <a:schemeClr val="tx1"/>
                </a:solidFill>
                <a:effectLst/>
                <a:latin typeface="+mn-lt"/>
                <a:ea typeface="+mn-ea"/>
                <a:cs typeface="+mn-cs"/>
              </a:rPr>
              <a:t>「法・法科」と表示されます。</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法学部研究室図書室では、資料の貸出しをしていません。それは、資料の紛失を防ぎ、他のより多くの利用者と共同で利用するためです。ですが、こちらのコーナーの資料は、当日内なら自習室まで持ち出すことができます。</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また、図書室内で連続して使うようなときは、</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週間</a:t>
            </a:r>
            <a:r>
              <a:rPr kumimoji="1" lang="en-US" altLang="ja-JP" sz="1200" kern="1200" dirty="0">
                <a:solidFill>
                  <a:schemeClr val="tx1"/>
                </a:solidFill>
                <a:effectLst/>
                <a:latin typeface="+mn-lt"/>
                <a:ea typeface="+mn-ea"/>
                <a:cs typeface="+mn-cs"/>
              </a:rPr>
              <a:t>15</a:t>
            </a:r>
            <a:r>
              <a:rPr kumimoji="1" lang="ja-JP" altLang="ja-JP" sz="1200" kern="1200" dirty="0">
                <a:solidFill>
                  <a:schemeClr val="tx1"/>
                </a:solidFill>
                <a:effectLst/>
                <a:latin typeface="+mn-lt"/>
                <a:ea typeface="+mn-ea"/>
                <a:cs typeface="+mn-cs"/>
              </a:rPr>
              <a:t>冊までカウンター横の書架に取り置いておくことができます。</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このコーナーには、「法科大学院用図書購入申込書」があります。もし、このコーナーに備え付けてほしい図書があったら、この申込書に記入してカウンターまでお持ちください。メールでも申し込み可能です。図書・学術情報委員会で検討し、購入を決定します。</a:t>
            </a:r>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9</a:t>
            </a:fld>
            <a:endParaRPr kumimoji="1" lang="ja-JP" altLang="en-US"/>
          </a:p>
        </p:txBody>
      </p:sp>
    </p:spTree>
    <p:extLst>
      <p:ext uri="{BB962C8B-B14F-4D97-AF65-F5344CB8AC3E}">
        <p14:creationId xmlns:p14="http://schemas.microsoft.com/office/powerpoint/2010/main" val="401131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CCE3D1F-2EFF-4C3E-BECD-4964EA4A00DD}" type="datetimeFigureOut">
              <a:rPr kumimoji="1" lang="ja-JP" altLang="en-US" smtClean="0"/>
              <a:t>2023/3/22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2140278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CCE3D1F-2EFF-4C3E-BECD-4964EA4A00DD}" type="datetimeFigureOut">
              <a:rPr kumimoji="1" lang="ja-JP" altLang="en-US" smtClean="0"/>
              <a:t>2023/3/22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581688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CCE3D1F-2EFF-4C3E-BECD-4964EA4A00DD}" type="datetimeFigureOut">
              <a:rPr kumimoji="1" lang="ja-JP" altLang="en-US" smtClean="0"/>
              <a:t>2023/3/22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3501408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CCE3D1F-2EFF-4C3E-BECD-4964EA4A00DD}" type="datetimeFigureOut">
              <a:rPr kumimoji="1" lang="ja-JP" altLang="en-US" smtClean="0"/>
              <a:t>2023/3/22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973297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CCE3D1F-2EFF-4C3E-BECD-4964EA4A00DD}" type="datetimeFigureOut">
              <a:rPr kumimoji="1" lang="ja-JP" altLang="en-US" smtClean="0"/>
              <a:t>2023/3/22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1459760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CCE3D1F-2EFF-4C3E-BECD-4964EA4A00DD}" type="datetimeFigureOut">
              <a:rPr kumimoji="1" lang="ja-JP" altLang="en-US" smtClean="0"/>
              <a:t>2023/3/22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3922036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CCE3D1F-2EFF-4C3E-BECD-4964EA4A00DD}" type="datetimeFigureOut">
              <a:rPr kumimoji="1" lang="ja-JP" altLang="en-US" smtClean="0"/>
              <a:t>2023/3/22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2165076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CCE3D1F-2EFF-4C3E-BECD-4964EA4A00DD}" type="datetimeFigureOut">
              <a:rPr kumimoji="1" lang="ja-JP" altLang="en-US" smtClean="0"/>
              <a:t>2023/3/22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1175460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CCE3D1F-2EFF-4C3E-BECD-4964EA4A00DD}" type="datetimeFigureOut">
              <a:rPr kumimoji="1" lang="ja-JP" altLang="en-US" smtClean="0"/>
              <a:t>2023/3/22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320678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CCE3D1F-2EFF-4C3E-BECD-4964EA4A00DD}" type="datetimeFigureOut">
              <a:rPr kumimoji="1" lang="ja-JP" altLang="en-US" smtClean="0"/>
              <a:t>2023/3/22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3720372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CCE3D1F-2EFF-4C3E-BECD-4964EA4A00DD}" type="datetimeFigureOut">
              <a:rPr kumimoji="1" lang="ja-JP" altLang="en-US" smtClean="0"/>
              <a:t>2023/3/22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4290883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E3D1F-2EFF-4C3E-BECD-4964EA4A00DD}" type="datetimeFigureOut">
              <a:rPr kumimoji="1" lang="ja-JP" altLang="en-US" smtClean="0"/>
              <a:t>2023/3/22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675097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28" name="Picture 4" descr="C:\Users\lib922\AppData\Local\Microsoft\Windows\INetCache\IE\C7R3F3NO\gahag-0061577583-2[1].png"/>
          <p:cNvPicPr>
            <a:picLocks noChangeAspect="1" noChangeArrowheads="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bwMode="auto">
          <a:xfrm>
            <a:off x="140054" y="116632"/>
            <a:ext cx="8829675" cy="648072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ctrTitle"/>
          </p:nvPr>
        </p:nvSpPr>
        <p:spPr>
          <a:xfrm>
            <a:off x="683568" y="188640"/>
            <a:ext cx="7772400" cy="1470025"/>
          </a:xfrm>
        </p:spPr>
        <p:txBody>
          <a:bodyPr/>
          <a:lstStyle/>
          <a:p>
            <a:r>
              <a:rPr kumimoji="1" lang="ja-JP" altLang="en-US" dirty="0">
                <a:latin typeface="HGS明朝E" panose="02020900000000000000" pitchFamily="18" charset="-128"/>
                <a:ea typeface="HGS明朝E" panose="02020900000000000000" pitchFamily="18" charset="-128"/>
              </a:rPr>
              <a:t>ご入学おめでとうございます</a:t>
            </a:r>
          </a:p>
        </p:txBody>
      </p:sp>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3098" y="1464342"/>
            <a:ext cx="5433198" cy="5493050"/>
          </a:xfrm>
          <a:prstGeom prst="rect">
            <a:avLst/>
          </a:prstGeom>
          <a:effectLst>
            <a:softEdge rad="635000"/>
          </a:effectLst>
        </p:spPr>
      </p:pic>
      <p:sp>
        <p:nvSpPr>
          <p:cNvPr id="3" name="サブタイトル 2"/>
          <p:cNvSpPr>
            <a:spLocks noGrp="1"/>
          </p:cNvSpPr>
          <p:nvPr>
            <p:ph type="subTitle" idx="1"/>
          </p:nvPr>
        </p:nvSpPr>
        <p:spPr>
          <a:xfrm>
            <a:off x="1331640" y="980728"/>
            <a:ext cx="6400800" cy="1152128"/>
          </a:xfrm>
        </p:spPr>
        <p:txBody>
          <a:bodyPr anchor="ctr" anchorCtr="0"/>
          <a:lstStyle/>
          <a:p>
            <a:r>
              <a:rPr kumimoji="1" lang="ja-JP" altLang="en-US" dirty="0">
                <a:solidFill>
                  <a:schemeClr val="tx1"/>
                </a:solidFill>
                <a:latin typeface="HGS明朝E" panose="02020900000000000000" pitchFamily="18" charset="-128"/>
                <a:ea typeface="HGS明朝E" panose="02020900000000000000" pitchFamily="18" charset="-128"/>
              </a:rPr>
              <a:t>ようこそ法学部研究室図書室へ</a:t>
            </a:r>
            <a:endParaRPr kumimoji="1" lang="en-US" altLang="ja-JP" dirty="0">
              <a:solidFill>
                <a:schemeClr val="tx1"/>
              </a:solidFill>
              <a:latin typeface="HGS明朝E" panose="02020900000000000000" pitchFamily="18" charset="-128"/>
              <a:ea typeface="HGS明朝E" panose="02020900000000000000" pitchFamily="18" charset="-128"/>
            </a:endParaRPr>
          </a:p>
        </p:txBody>
      </p:sp>
      <p:sp>
        <p:nvSpPr>
          <p:cNvPr id="4" name="テキスト ボックス 3"/>
          <p:cNvSpPr txBox="1"/>
          <p:nvPr/>
        </p:nvSpPr>
        <p:spPr>
          <a:xfrm>
            <a:off x="116867" y="30686"/>
            <a:ext cx="2487730" cy="369332"/>
          </a:xfrm>
          <a:prstGeom prst="rect">
            <a:avLst/>
          </a:prstGeom>
          <a:noFill/>
        </p:spPr>
        <p:txBody>
          <a:bodyPr wrap="square" rtlCol="0">
            <a:spAutoFit/>
          </a:bodyPr>
          <a:lstStyle/>
          <a:p>
            <a:r>
              <a:rPr kumimoji="1" lang="ja-JP" altLang="en-US" dirty="0">
                <a:solidFill>
                  <a:schemeClr val="accent6">
                    <a:lumMod val="75000"/>
                  </a:schemeClr>
                </a:solidFill>
                <a:latin typeface="游ゴシック Medium" panose="020B0500000000000000" pitchFamily="50" charset="-128"/>
                <a:ea typeface="游ゴシック Medium" panose="020B0500000000000000" pitchFamily="50" charset="-128"/>
              </a:rPr>
              <a:t>法科大学院生の皆様へ</a:t>
            </a:r>
          </a:p>
        </p:txBody>
      </p:sp>
      <p:sp>
        <p:nvSpPr>
          <p:cNvPr id="5" name="テキスト ボックス 4"/>
          <p:cNvSpPr txBox="1"/>
          <p:nvPr/>
        </p:nvSpPr>
        <p:spPr>
          <a:xfrm>
            <a:off x="8274663" y="35023"/>
            <a:ext cx="869337" cy="369332"/>
          </a:xfrm>
          <a:prstGeom prst="rect">
            <a:avLst/>
          </a:prstGeom>
          <a:noFill/>
        </p:spPr>
        <p:txBody>
          <a:bodyPr wrap="square" rtlCol="0">
            <a:spAutoFit/>
          </a:bodyPr>
          <a:lstStyle/>
          <a:p>
            <a:r>
              <a:rPr kumimoji="1" lang="en-US" altLang="ja-JP" dirty="0"/>
              <a:t>2023.4</a:t>
            </a:r>
            <a:endParaRPr kumimoji="1" lang="ja-JP" altLang="en-US" dirty="0"/>
          </a:p>
        </p:txBody>
      </p:sp>
    </p:spTree>
    <p:extLst>
      <p:ext uri="{BB962C8B-B14F-4D97-AF65-F5344CB8AC3E}">
        <p14:creationId xmlns:p14="http://schemas.microsoft.com/office/powerpoint/2010/main" val="613241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338"/>
            <a:ext cx="8229600" cy="960608"/>
          </a:xfrm>
        </p:spPr>
        <p:txBody>
          <a:bodyPr/>
          <a:lstStyle/>
          <a:p>
            <a:r>
              <a:rPr kumimoji="1" lang="ja-JP" altLang="en-US" dirty="0">
                <a:latin typeface="游ゴシック Medium" panose="020B0500000000000000" pitchFamily="50" charset="-128"/>
                <a:ea typeface="游ゴシック Medium" panose="020B0500000000000000" pitchFamily="50" charset="-128"/>
              </a:rPr>
              <a:t>図書室カウンター</a:t>
            </a:r>
          </a:p>
        </p:txBody>
      </p:sp>
      <p:pic>
        <p:nvPicPr>
          <p:cNvPr id="6" name="コンテンツ プレースホルダー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43608" y="1639341"/>
            <a:ext cx="2988066" cy="4525963"/>
          </a:xfrm>
        </p:spPr>
      </p:pic>
      <p:pic>
        <p:nvPicPr>
          <p:cNvPr id="5" name="コンテンツ プレースホルダー 4"/>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168655" y="1639341"/>
            <a:ext cx="2997689" cy="4525963"/>
          </a:xfr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3888" y="4260304"/>
            <a:ext cx="1905000" cy="1905000"/>
          </a:xfrm>
          <a:prstGeom prst="rect">
            <a:avLst/>
          </a:prstGeom>
        </p:spPr>
      </p:pic>
      <p:sp>
        <p:nvSpPr>
          <p:cNvPr id="8" name="角丸四角形吹き出し 7"/>
          <p:cNvSpPr/>
          <p:nvPr/>
        </p:nvSpPr>
        <p:spPr>
          <a:xfrm>
            <a:off x="4894988" y="1943932"/>
            <a:ext cx="3863054" cy="1582812"/>
          </a:xfrm>
          <a:prstGeom prst="wedgeRoundRectCallout">
            <a:avLst>
              <a:gd name="adj1" fmla="val -43535"/>
              <a:gd name="adj2" fmla="val 104919"/>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5017752" y="2015940"/>
            <a:ext cx="3693660" cy="1477328"/>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カウンターでは</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資料の当日貸出や取り置き手続き、</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取り寄せ資料の受け渡し、</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他大学図書館への紹介状発行</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などを行っています。</a:t>
            </a:r>
            <a:endParaRPr lang="en-US" altLang="ja-JP" dirty="0">
              <a:latin typeface="游ゴシック" panose="020B0400000000000000" pitchFamily="50" charset="-128"/>
              <a:ea typeface="游ゴシック" panose="020B0400000000000000" pitchFamily="50" charset="-128"/>
            </a:endParaRPr>
          </a:p>
        </p:txBody>
      </p:sp>
      <p:sp>
        <p:nvSpPr>
          <p:cNvPr id="10" name="角丸四角形吹き出し 9"/>
          <p:cNvSpPr/>
          <p:nvPr/>
        </p:nvSpPr>
        <p:spPr>
          <a:xfrm>
            <a:off x="827584" y="4090405"/>
            <a:ext cx="2573928" cy="880834"/>
          </a:xfrm>
          <a:prstGeom prst="wedgeRoundRectCallout">
            <a:avLst>
              <a:gd name="adj1" fmla="val 64497"/>
              <a:gd name="adj2" fmla="val 86901"/>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11" name="テキスト ボックス 10"/>
          <p:cNvSpPr txBox="1"/>
          <p:nvPr/>
        </p:nvSpPr>
        <p:spPr>
          <a:xfrm>
            <a:off x="1007604" y="4207656"/>
            <a:ext cx="2249892" cy="646331"/>
          </a:xfrm>
          <a:prstGeom prst="rect">
            <a:avLst/>
          </a:prstGeom>
          <a:noFill/>
        </p:spPr>
        <p:txBody>
          <a:bodyPr wrap="square" rtlCol="0">
            <a:spAutoFit/>
          </a:bodyPr>
          <a:lstStyle/>
          <a:p>
            <a:r>
              <a:rPr lang="en-US" altLang="ja-JP" dirty="0">
                <a:latin typeface="游ゴシック" panose="020B0400000000000000" pitchFamily="50" charset="-128"/>
                <a:ea typeface="游ゴシック" panose="020B0400000000000000" pitchFamily="50" charset="-128"/>
              </a:rPr>
              <a:t>2</a:t>
            </a:r>
            <a:r>
              <a:rPr lang="ja-JP" altLang="en-US" dirty="0">
                <a:latin typeface="游ゴシック" panose="020B0400000000000000" pitchFamily="50" charset="-128"/>
                <a:ea typeface="游ゴシック" panose="020B0400000000000000" pitchFamily="50" charset="-128"/>
              </a:rPr>
              <a:t>週間</a:t>
            </a:r>
            <a:r>
              <a:rPr lang="en-US" altLang="ja-JP" dirty="0">
                <a:latin typeface="游ゴシック" panose="020B0400000000000000" pitchFamily="50" charset="-128"/>
                <a:ea typeface="游ゴシック" panose="020B0400000000000000" pitchFamily="50" charset="-128"/>
              </a:rPr>
              <a:t>15</a:t>
            </a:r>
            <a:r>
              <a:rPr lang="ja-JP" altLang="en-US" dirty="0">
                <a:latin typeface="游ゴシック" panose="020B0400000000000000" pitchFamily="50" charset="-128"/>
                <a:ea typeface="游ゴシック" panose="020B0400000000000000" pitchFamily="50" charset="-128"/>
              </a:rPr>
              <a:t>冊資料の取り置きができます。</a:t>
            </a:r>
            <a:endParaRPr lang="en-US" altLang="ja-JP" dirty="0">
              <a:latin typeface="游ゴシック" panose="020B0400000000000000" pitchFamily="50" charset="-128"/>
              <a:ea typeface="游ゴシック" panose="020B0400000000000000" pitchFamily="50" charset="-128"/>
            </a:endParaRPr>
          </a:p>
        </p:txBody>
      </p:sp>
      <p:sp>
        <p:nvSpPr>
          <p:cNvPr id="14" name="四角形吹き出し 13"/>
          <p:cNvSpPr/>
          <p:nvPr/>
        </p:nvSpPr>
        <p:spPr>
          <a:xfrm>
            <a:off x="467544" y="1340768"/>
            <a:ext cx="2128561" cy="864096"/>
          </a:xfrm>
          <a:prstGeom prst="wedgeRectCallout">
            <a:avLst>
              <a:gd name="adj1" fmla="val 44421"/>
              <a:gd name="adj2" fmla="val 80105"/>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游ゴシック" panose="020B0400000000000000" pitchFamily="50" charset="-128"/>
                <a:ea typeface="游ゴシック" panose="020B0400000000000000" pitchFamily="50" charset="-128"/>
              </a:rPr>
              <a:t>法科大学院生用</a:t>
            </a:r>
            <a:endParaRPr kumimoji="1" lang="en-US" altLang="ja-JP" b="1"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b="1" dirty="0">
                <a:solidFill>
                  <a:schemeClr val="tx1"/>
                </a:solidFill>
                <a:latin typeface="游ゴシック" panose="020B0400000000000000" pitchFamily="50" charset="-128"/>
                <a:ea typeface="游ゴシック" panose="020B0400000000000000" pitchFamily="50" charset="-128"/>
              </a:rPr>
              <a:t>取り置き棚</a:t>
            </a:r>
          </a:p>
        </p:txBody>
      </p:sp>
      <p:sp>
        <p:nvSpPr>
          <p:cNvPr id="15" name="左矢印 14"/>
          <p:cNvSpPr/>
          <p:nvPr/>
        </p:nvSpPr>
        <p:spPr>
          <a:xfrm>
            <a:off x="467543" y="5517232"/>
            <a:ext cx="2363695" cy="1008112"/>
          </a:xfrm>
          <a:prstGeom prst="left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游ゴシック" panose="020B0400000000000000" pitchFamily="50" charset="-128"/>
              <a:ea typeface="游ゴシック" panose="020B0400000000000000" pitchFamily="50" charset="-128"/>
            </a:endParaRPr>
          </a:p>
        </p:txBody>
      </p:sp>
      <p:sp>
        <p:nvSpPr>
          <p:cNvPr id="16" name="テキスト ボックス 15"/>
          <p:cNvSpPr txBox="1"/>
          <p:nvPr/>
        </p:nvSpPr>
        <p:spPr>
          <a:xfrm>
            <a:off x="594729" y="5821233"/>
            <a:ext cx="2236510" cy="400110"/>
          </a:xfrm>
          <a:prstGeom prst="rect">
            <a:avLst/>
          </a:prstGeom>
          <a:noFill/>
        </p:spPr>
        <p:txBody>
          <a:bodyPr wrap="none" rtlCol="0">
            <a:spAutoFit/>
          </a:bodyPr>
          <a:lstStyle/>
          <a:p>
            <a:r>
              <a:rPr kumimoji="1" lang="ja-JP" altLang="en-US" sz="2000" b="1" dirty="0">
                <a:latin typeface="游ゴシック" panose="020B0400000000000000" pitchFamily="50" charset="-128"/>
                <a:ea typeface="游ゴシック" panose="020B0400000000000000" pitchFamily="50" charset="-128"/>
              </a:rPr>
              <a:t>カウンター左手へ</a:t>
            </a:r>
          </a:p>
        </p:txBody>
      </p:sp>
    </p:spTree>
    <p:extLst>
      <p:ext uri="{BB962C8B-B14F-4D97-AF65-F5344CB8AC3E}">
        <p14:creationId xmlns:p14="http://schemas.microsoft.com/office/powerpoint/2010/main" val="3635169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066130"/>
          </a:xfrm>
        </p:spPr>
        <p:txBody>
          <a:bodyPr>
            <a:normAutofit fontScale="90000"/>
          </a:bodyPr>
          <a:lstStyle/>
          <a:p>
            <a:r>
              <a:rPr lang="ja-JP" altLang="en-US" dirty="0">
                <a:latin typeface="游ゴシック Medium" panose="020B0500000000000000" pitchFamily="50" charset="-128"/>
                <a:ea typeface="游ゴシック Medium" panose="020B0500000000000000" pitchFamily="50" charset="-128"/>
              </a:rPr>
              <a:t>外国法令判例資料室＆</a:t>
            </a:r>
            <a:r>
              <a:rPr lang="en-US" altLang="ja-JP" dirty="0">
                <a:latin typeface="游ゴシック Medium" panose="020B0500000000000000" pitchFamily="50" charset="-128"/>
                <a:ea typeface="游ゴシック Medium" panose="020B0500000000000000" pitchFamily="50" charset="-128"/>
              </a:rPr>
              <a:t/>
            </a:r>
            <a:br>
              <a:rPr lang="en-US" altLang="ja-JP" dirty="0">
                <a:latin typeface="游ゴシック Medium" panose="020B0500000000000000" pitchFamily="50" charset="-128"/>
                <a:ea typeface="游ゴシック Medium" panose="020B0500000000000000" pitchFamily="50" charset="-128"/>
              </a:rPr>
            </a:br>
            <a:r>
              <a:rPr lang="ja-JP" altLang="en-US" dirty="0">
                <a:latin typeface="游ゴシック Medium" panose="020B0500000000000000" pitchFamily="50" charset="-128"/>
                <a:ea typeface="游ゴシック Medium" panose="020B0500000000000000" pitchFamily="50" charset="-128"/>
              </a:rPr>
              <a:t>日本語雑誌コーナー（続き）</a:t>
            </a:r>
            <a:endParaRPr kumimoji="1" lang="ja-JP" altLang="en-US" dirty="0">
              <a:latin typeface="游ゴシック Medium" panose="020B0500000000000000" pitchFamily="50" charset="-128"/>
              <a:ea typeface="游ゴシック Medium" panose="020B0500000000000000" pitchFamily="50" charset="-128"/>
            </a:endParaRP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1827" y="1600200"/>
            <a:ext cx="6060346" cy="4525963"/>
          </a:xfrm>
        </p:spPr>
      </p:pic>
      <p:sp>
        <p:nvSpPr>
          <p:cNvPr id="5" name="四角形吹き出し 4"/>
          <p:cNvSpPr/>
          <p:nvPr/>
        </p:nvSpPr>
        <p:spPr>
          <a:xfrm>
            <a:off x="377721" y="1700808"/>
            <a:ext cx="2467637" cy="864096"/>
          </a:xfrm>
          <a:prstGeom prst="wedgeRectCallout">
            <a:avLst>
              <a:gd name="adj1" fmla="val 47293"/>
              <a:gd name="adj2" fmla="val 118950"/>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游ゴシック" panose="020B0400000000000000" pitchFamily="50" charset="-128"/>
                <a:ea typeface="游ゴシック" panose="020B0400000000000000" pitchFamily="50" charset="-128"/>
              </a:rPr>
              <a:t>外国法令判例資料室</a:t>
            </a:r>
            <a:endParaRPr lang="en-US" altLang="ja-JP" b="1"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sz="1400" b="1" dirty="0">
                <a:solidFill>
                  <a:schemeClr val="tx1"/>
                </a:solidFill>
                <a:latin typeface="游ゴシック" panose="020B0400000000000000" pitchFamily="50" charset="-128"/>
                <a:ea typeface="游ゴシック" panose="020B0400000000000000" pitchFamily="50" charset="-128"/>
              </a:rPr>
              <a:t>ＯＰＡＣの配架場所表示は</a:t>
            </a:r>
            <a:r>
              <a:rPr kumimoji="1" lang="ja-JP" altLang="en-US" sz="1400" b="1" dirty="0">
                <a:solidFill>
                  <a:srgbClr val="FF0000"/>
                </a:solidFill>
                <a:latin typeface="游ゴシック" panose="020B0400000000000000" pitchFamily="50" charset="-128"/>
                <a:ea typeface="游ゴシック" panose="020B0400000000000000" pitchFamily="50" charset="-128"/>
              </a:rPr>
              <a:t>「法・外国法」</a:t>
            </a:r>
            <a:endParaRPr kumimoji="1"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6" name="四角形吹き出し 5"/>
          <p:cNvSpPr/>
          <p:nvPr/>
        </p:nvSpPr>
        <p:spPr>
          <a:xfrm>
            <a:off x="5580112" y="1600200"/>
            <a:ext cx="3115709" cy="1174827"/>
          </a:xfrm>
          <a:prstGeom prst="wedgeRectCallout">
            <a:avLst>
              <a:gd name="adj1" fmla="val 1270"/>
              <a:gd name="adj2" fmla="val 102726"/>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游ゴシック" panose="020B0400000000000000" pitchFamily="50" charset="-128"/>
                <a:ea typeface="游ゴシック" panose="020B0400000000000000" pitchFamily="50" charset="-128"/>
              </a:rPr>
              <a:t>日本語雑誌コーナー</a:t>
            </a:r>
            <a:endParaRPr lang="en-US" altLang="ja-JP" b="1" dirty="0">
              <a:solidFill>
                <a:schemeClr val="tx1"/>
              </a:solidFill>
              <a:latin typeface="游ゴシック" panose="020B0400000000000000" pitchFamily="50" charset="-128"/>
              <a:ea typeface="游ゴシック" panose="020B0400000000000000" pitchFamily="50" charset="-128"/>
            </a:endParaRPr>
          </a:p>
          <a:p>
            <a:pPr algn="ctr"/>
            <a:r>
              <a:rPr lang="ja-JP" altLang="en-US" b="1" dirty="0">
                <a:solidFill>
                  <a:schemeClr val="tx1"/>
                </a:solidFill>
                <a:latin typeface="游ゴシック" panose="020B0400000000000000" pitchFamily="50" charset="-128"/>
                <a:ea typeface="游ゴシック" panose="020B0400000000000000" pitchFamily="50" charset="-128"/>
              </a:rPr>
              <a:t>（</a:t>
            </a:r>
            <a:r>
              <a:rPr lang="en-US" altLang="ja-JP" b="1" dirty="0" err="1">
                <a:solidFill>
                  <a:schemeClr val="tx1"/>
                </a:solidFill>
                <a:latin typeface="游ゴシック" panose="020B0400000000000000" pitchFamily="50" charset="-128"/>
                <a:ea typeface="游ゴシック" panose="020B0400000000000000" pitchFamily="50" charset="-128"/>
              </a:rPr>
              <a:t>Tn</a:t>
            </a:r>
            <a:r>
              <a:rPr lang="ja-JP" altLang="en-US" b="1" dirty="0">
                <a:solidFill>
                  <a:schemeClr val="tx1"/>
                </a:solidFill>
                <a:latin typeface="游ゴシック" panose="020B0400000000000000" pitchFamily="50" charset="-128"/>
                <a:ea typeface="游ゴシック" panose="020B0400000000000000" pitchFamily="50" charset="-128"/>
              </a:rPr>
              <a:t>まで）</a:t>
            </a:r>
            <a:endParaRPr lang="en-US" altLang="ja-JP" b="1"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sz="1400" b="1" dirty="0">
                <a:solidFill>
                  <a:schemeClr val="tx1"/>
                </a:solidFill>
                <a:latin typeface="游ゴシック" panose="020B0400000000000000" pitchFamily="50" charset="-128"/>
                <a:ea typeface="游ゴシック" panose="020B0400000000000000" pitchFamily="50" charset="-128"/>
              </a:rPr>
              <a:t>ＯＰＡＣの配架場所表示は</a:t>
            </a:r>
            <a:endParaRPr kumimoji="1" lang="en-US" altLang="ja-JP" sz="1400" b="1"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sz="1400" b="1" dirty="0">
                <a:solidFill>
                  <a:srgbClr val="FF0000"/>
                </a:solidFill>
                <a:latin typeface="游ゴシック" panose="020B0400000000000000" pitchFamily="50" charset="-128"/>
                <a:ea typeface="游ゴシック" panose="020B0400000000000000" pitchFamily="50" charset="-128"/>
              </a:rPr>
              <a:t>「法・雑誌」</a:t>
            </a:r>
            <a:endParaRPr kumimoji="1"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8" name="曲折矢印 7"/>
          <p:cNvSpPr/>
          <p:nvPr/>
        </p:nvSpPr>
        <p:spPr>
          <a:xfrm>
            <a:off x="3995936" y="3789039"/>
            <a:ext cx="1224136" cy="2733861"/>
          </a:xfrm>
          <a:prstGeom prst="bentArrow">
            <a:avLst>
              <a:gd name="adj1" fmla="val 31089"/>
              <a:gd name="adj2" fmla="val 25000"/>
              <a:gd name="adj3" fmla="val 46432"/>
              <a:gd name="adj4" fmla="val 43750"/>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3923932" y="4221088"/>
            <a:ext cx="492443" cy="2144177"/>
          </a:xfrm>
          <a:prstGeom prst="rect">
            <a:avLst/>
          </a:prstGeom>
          <a:noFill/>
        </p:spPr>
        <p:txBody>
          <a:bodyPr vert="eaVert" wrap="none" rtlCol="0">
            <a:spAutoFit/>
          </a:bodyPr>
          <a:lstStyle/>
          <a:p>
            <a:r>
              <a:rPr kumimoji="1" lang="ja-JP" altLang="en-US" sz="2000" b="1" dirty="0">
                <a:latin typeface="游ゴシック" panose="020B0400000000000000" pitchFamily="50" charset="-128"/>
                <a:ea typeface="游ゴシック" panose="020B0400000000000000" pitchFamily="50" charset="-128"/>
              </a:rPr>
              <a:t>Ｌ（エル）５階へ</a:t>
            </a:r>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4221088"/>
            <a:ext cx="1905000" cy="1905000"/>
          </a:xfrm>
          <a:prstGeom prst="rect">
            <a:avLst/>
          </a:prstGeom>
        </p:spPr>
      </p:pic>
      <p:sp>
        <p:nvSpPr>
          <p:cNvPr id="11" name="角丸四角形吹き出し 10"/>
          <p:cNvSpPr/>
          <p:nvPr/>
        </p:nvSpPr>
        <p:spPr>
          <a:xfrm>
            <a:off x="251520" y="3261853"/>
            <a:ext cx="3024335" cy="880834"/>
          </a:xfrm>
          <a:prstGeom prst="wedgeRoundRectCallout">
            <a:avLst>
              <a:gd name="adj1" fmla="val 5941"/>
              <a:gd name="adj2" fmla="val 102670"/>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377720" y="3321293"/>
            <a:ext cx="2898135" cy="646331"/>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主に欧米の法令・判例が配架されています。</a:t>
            </a:r>
            <a:endParaRPr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144801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57849"/>
          </a:xfrm>
        </p:spPr>
        <p:txBody>
          <a:bodyPr/>
          <a:lstStyle/>
          <a:p>
            <a:r>
              <a:rPr kumimoji="1" lang="ja-JP" altLang="en-US" dirty="0">
                <a:latin typeface="游ゴシック" panose="020B0400000000000000" pitchFamily="50" charset="-128"/>
                <a:ea typeface="游ゴシック" panose="020B0400000000000000" pitchFamily="50" charset="-128"/>
              </a:rPr>
              <a:t>図書室Ｌ５階</a:t>
            </a: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76326" y="1600200"/>
            <a:ext cx="6991347" cy="4525963"/>
          </a:xfrm>
        </p:spPr>
      </p:pic>
      <p:sp>
        <p:nvSpPr>
          <p:cNvPr id="5" name="四角形吹き出し 4"/>
          <p:cNvSpPr/>
          <p:nvPr/>
        </p:nvSpPr>
        <p:spPr>
          <a:xfrm>
            <a:off x="179512" y="1772816"/>
            <a:ext cx="2664296" cy="864096"/>
          </a:xfrm>
          <a:prstGeom prst="wedgeRectCallout">
            <a:avLst>
              <a:gd name="adj1" fmla="val 758"/>
              <a:gd name="adj2" fmla="val 128326"/>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游ゴシック" panose="020B0400000000000000" pitchFamily="50" charset="-128"/>
                <a:ea typeface="游ゴシック" panose="020B0400000000000000" pitchFamily="50" charset="-128"/>
              </a:rPr>
              <a:t>日本語雑誌（</a:t>
            </a:r>
            <a:r>
              <a:rPr lang="en-US" altLang="ja-JP" b="1" dirty="0">
                <a:solidFill>
                  <a:schemeClr val="tx1"/>
                </a:solidFill>
                <a:latin typeface="游ゴシック" panose="020B0400000000000000" pitchFamily="50" charset="-128"/>
                <a:ea typeface="游ゴシック" panose="020B0400000000000000" pitchFamily="50" charset="-128"/>
              </a:rPr>
              <a:t>To</a:t>
            </a:r>
            <a:r>
              <a:rPr lang="ja-JP" altLang="en-US" b="1" dirty="0">
                <a:solidFill>
                  <a:schemeClr val="tx1"/>
                </a:solidFill>
                <a:latin typeface="游ゴシック" panose="020B0400000000000000" pitchFamily="50" charset="-128"/>
                <a:ea typeface="游ゴシック" panose="020B0400000000000000" pitchFamily="50" charset="-128"/>
              </a:rPr>
              <a:t>以降）</a:t>
            </a:r>
            <a:endParaRPr lang="en-US" altLang="ja-JP" b="1"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sz="1400" b="1" dirty="0">
                <a:solidFill>
                  <a:schemeClr val="tx1"/>
                </a:solidFill>
                <a:latin typeface="游ゴシック" panose="020B0400000000000000" pitchFamily="50" charset="-128"/>
                <a:ea typeface="游ゴシック" panose="020B0400000000000000" pitchFamily="50" charset="-128"/>
              </a:rPr>
              <a:t>ＯＰＡＣの配架場所表示は</a:t>
            </a:r>
            <a:endParaRPr kumimoji="1" lang="en-US" altLang="ja-JP" sz="1400" b="1"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sz="1400" b="1" dirty="0">
                <a:solidFill>
                  <a:srgbClr val="FF0000"/>
                </a:solidFill>
                <a:latin typeface="游ゴシック" panose="020B0400000000000000" pitchFamily="50" charset="-128"/>
                <a:ea typeface="游ゴシック" panose="020B0400000000000000" pitchFamily="50" charset="-128"/>
              </a:rPr>
              <a:t>「法・雑誌」</a:t>
            </a:r>
            <a:endParaRPr kumimoji="1"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6" name="四角形吹き出し 5"/>
          <p:cNvSpPr/>
          <p:nvPr/>
        </p:nvSpPr>
        <p:spPr>
          <a:xfrm>
            <a:off x="5652120" y="1340768"/>
            <a:ext cx="3240360" cy="864096"/>
          </a:xfrm>
          <a:prstGeom prst="wedgeRectCallout">
            <a:avLst>
              <a:gd name="adj1" fmla="val 3972"/>
              <a:gd name="adj2" fmla="val 114931"/>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游ゴシック" panose="020B0400000000000000" pitchFamily="50" charset="-128"/>
                <a:ea typeface="游ゴシック" panose="020B0400000000000000" pitchFamily="50" charset="-128"/>
              </a:rPr>
              <a:t>外国語雑誌（</a:t>
            </a:r>
            <a:r>
              <a:rPr lang="en-US" altLang="ja-JP" b="1" dirty="0">
                <a:solidFill>
                  <a:schemeClr val="tx1"/>
                </a:solidFill>
                <a:latin typeface="游ゴシック" panose="020B0400000000000000" pitchFamily="50" charset="-128"/>
                <a:ea typeface="游ゴシック" panose="020B0400000000000000" pitchFamily="50" charset="-128"/>
              </a:rPr>
              <a:t>1975</a:t>
            </a:r>
            <a:r>
              <a:rPr lang="ja-JP" altLang="en-US" b="1" dirty="0">
                <a:solidFill>
                  <a:schemeClr val="tx1"/>
                </a:solidFill>
                <a:latin typeface="游ゴシック" panose="020B0400000000000000" pitchFamily="50" charset="-128"/>
                <a:ea typeface="游ゴシック" panose="020B0400000000000000" pitchFamily="50" charset="-128"/>
              </a:rPr>
              <a:t>年以降）</a:t>
            </a:r>
            <a:endParaRPr lang="en-US" altLang="ja-JP" b="1"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sz="1400" b="1" dirty="0">
                <a:solidFill>
                  <a:schemeClr val="tx1"/>
                </a:solidFill>
                <a:latin typeface="游ゴシック" panose="020B0400000000000000" pitchFamily="50" charset="-128"/>
                <a:ea typeface="游ゴシック" panose="020B0400000000000000" pitchFamily="50" charset="-128"/>
              </a:rPr>
              <a:t>ＯＰＡＣの配架場所表示は</a:t>
            </a:r>
            <a:endParaRPr kumimoji="1" lang="en-US" altLang="ja-JP" sz="1400" b="1"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sz="1400" b="1" dirty="0">
                <a:solidFill>
                  <a:srgbClr val="FF0000"/>
                </a:solidFill>
                <a:latin typeface="游ゴシック" panose="020B0400000000000000" pitchFamily="50" charset="-128"/>
                <a:ea typeface="游ゴシック" panose="020B0400000000000000" pitchFamily="50" charset="-128"/>
              </a:rPr>
              <a:t>「法・雑誌」</a:t>
            </a:r>
            <a:endParaRPr kumimoji="1"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8" name="下矢印吹き出し 7"/>
          <p:cNvSpPr/>
          <p:nvPr/>
        </p:nvSpPr>
        <p:spPr>
          <a:xfrm>
            <a:off x="3563887" y="5589240"/>
            <a:ext cx="2454769" cy="1084455"/>
          </a:xfrm>
          <a:prstGeom prst="downArrowCallout">
            <a:avLst>
              <a:gd name="adj1" fmla="val 25000"/>
              <a:gd name="adj2" fmla="val 25000"/>
              <a:gd name="adj3" fmla="val 25846"/>
              <a:gd name="adj4" fmla="val 6497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3653236" y="5733256"/>
            <a:ext cx="2236510" cy="400110"/>
          </a:xfrm>
          <a:prstGeom prst="rect">
            <a:avLst/>
          </a:prstGeom>
          <a:noFill/>
        </p:spPr>
        <p:txBody>
          <a:bodyPr wrap="none" rtlCol="0">
            <a:spAutoFit/>
          </a:bodyPr>
          <a:lstStyle/>
          <a:p>
            <a:r>
              <a:rPr lang="ja-JP" altLang="en-US" sz="2000" b="1" dirty="0">
                <a:latin typeface="游ゴシック" panose="020B0400000000000000" pitchFamily="50" charset="-128"/>
                <a:ea typeface="游ゴシック" panose="020B0400000000000000" pitchFamily="50" charset="-128"/>
              </a:rPr>
              <a:t>Ｌ（エル）４階</a:t>
            </a:r>
            <a:r>
              <a:rPr kumimoji="1" lang="ja-JP" altLang="en-US" sz="2000" b="1" dirty="0">
                <a:latin typeface="游ゴシック" panose="020B0400000000000000" pitchFamily="50" charset="-128"/>
                <a:ea typeface="游ゴシック" panose="020B0400000000000000" pitchFamily="50" charset="-128"/>
              </a:rPr>
              <a:t>へ</a:t>
            </a:r>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3464" y="4212335"/>
            <a:ext cx="1905000" cy="1905000"/>
          </a:xfrm>
          <a:prstGeom prst="rect">
            <a:avLst/>
          </a:prstGeom>
        </p:spPr>
      </p:pic>
      <p:sp>
        <p:nvSpPr>
          <p:cNvPr id="11" name="角丸四角形吹き出し 10"/>
          <p:cNvSpPr/>
          <p:nvPr/>
        </p:nvSpPr>
        <p:spPr>
          <a:xfrm>
            <a:off x="3995936" y="3240916"/>
            <a:ext cx="3276364" cy="1052180"/>
          </a:xfrm>
          <a:prstGeom prst="wedgeRoundRectCallout">
            <a:avLst>
              <a:gd name="adj1" fmla="val 41622"/>
              <a:gd name="adj2" fmla="val 90569"/>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4086132" y="3300356"/>
            <a:ext cx="3150164" cy="923330"/>
          </a:xfrm>
          <a:prstGeom prst="rect">
            <a:avLst/>
          </a:prstGeom>
          <a:noFill/>
        </p:spPr>
        <p:txBody>
          <a:bodyPr wrap="square" rtlCol="0">
            <a:spAutoFit/>
          </a:bodyPr>
          <a:lstStyle/>
          <a:p>
            <a:r>
              <a:rPr lang="en-US" altLang="ja-JP" dirty="0">
                <a:latin typeface="游ゴシック" panose="020B0400000000000000" pitchFamily="50" charset="-128"/>
                <a:ea typeface="游ゴシック" panose="020B0400000000000000" pitchFamily="50" charset="-128"/>
              </a:rPr>
              <a:t>1974</a:t>
            </a:r>
            <a:r>
              <a:rPr lang="ja-JP" altLang="en-US" dirty="0">
                <a:latin typeface="游ゴシック" panose="020B0400000000000000" pitchFamily="50" charset="-128"/>
                <a:ea typeface="游ゴシック" panose="020B0400000000000000" pitchFamily="50" charset="-128"/>
              </a:rPr>
              <a:t>年以前の外国語雑誌は</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Ｌ（エル）</a:t>
            </a:r>
            <a:r>
              <a:rPr lang="en-US" altLang="ja-JP" dirty="0">
                <a:latin typeface="游ゴシック" panose="020B0400000000000000" pitchFamily="50" charset="-128"/>
                <a:ea typeface="游ゴシック" panose="020B0400000000000000" pitchFamily="50" charset="-128"/>
              </a:rPr>
              <a:t>1</a:t>
            </a:r>
            <a:r>
              <a:rPr lang="ja-JP" altLang="en-US" dirty="0">
                <a:latin typeface="游ゴシック" panose="020B0400000000000000" pitchFamily="50" charset="-128"/>
                <a:ea typeface="游ゴシック" panose="020B0400000000000000" pitchFamily="50" charset="-128"/>
              </a:rPr>
              <a:t>階書庫にあり</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ます。</a:t>
            </a:r>
            <a:endParaRPr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225180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41129"/>
          </a:xfrm>
        </p:spPr>
        <p:txBody>
          <a:bodyPr/>
          <a:lstStyle/>
          <a:p>
            <a:r>
              <a:rPr kumimoji="1" lang="ja-JP" altLang="en-US" dirty="0">
                <a:latin typeface="游ゴシック Medium" panose="020B0500000000000000" pitchFamily="50" charset="-128"/>
                <a:ea typeface="游ゴシック Medium" panose="020B0500000000000000" pitchFamily="50" charset="-128"/>
              </a:rPr>
              <a:t>図書室Ｌ４階</a:t>
            </a: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7664" y="1600200"/>
            <a:ext cx="6060346" cy="4525963"/>
          </a:xfr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4955" y="2400915"/>
            <a:ext cx="1913509" cy="2468245"/>
          </a:xfrm>
          <a:prstGeom prst="rect">
            <a:avLst/>
          </a:prstGeom>
          <a:ln w="38100" cmpd="sng">
            <a:solidFill>
              <a:schemeClr val="bg1"/>
            </a:solidFill>
          </a:ln>
          <a:effectLst/>
        </p:spPr>
      </p:pic>
      <p:sp>
        <p:nvSpPr>
          <p:cNvPr id="5" name="右矢印吹き出し 4"/>
          <p:cNvSpPr/>
          <p:nvPr/>
        </p:nvSpPr>
        <p:spPr>
          <a:xfrm>
            <a:off x="4572000" y="2999853"/>
            <a:ext cx="3168352" cy="1077219"/>
          </a:xfrm>
          <a:prstGeom prst="rightArrowCallout">
            <a:avLst>
              <a:gd name="adj1" fmla="val 25000"/>
              <a:gd name="adj2" fmla="val 25000"/>
              <a:gd name="adj3" fmla="val 25000"/>
              <a:gd name="adj4" fmla="val 72493"/>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4752211" y="2999854"/>
            <a:ext cx="2159566" cy="1077218"/>
          </a:xfrm>
          <a:prstGeom prst="rect">
            <a:avLst/>
          </a:prstGeom>
          <a:noFill/>
        </p:spPr>
        <p:txBody>
          <a:bodyPr wrap="none" rtlCol="0">
            <a:spAutoFit/>
          </a:bodyPr>
          <a:lstStyle/>
          <a:p>
            <a:r>
              <a:rPr kumimoji="1" lang="ja-JP" altLang="en-US" b="1" dirty="0">
                <a:latin typeface="游ゴシック" panose="020B0400000000000000" pitchFamily="50" charset="-128"/>
                <a:ea typeface="游ゴシック" panose="020B0400000000000000" pitchFamily="50" charset="-128"/>
              </a:rPr>
              <a:t>判例室</a:t>
            </a:r>
            <a:endParaRPr kumimoji="1" lang="en-US" altLang="ja-JP" b="1" dirty="0">
              <a:latin typeface="游ゴシック" panose="020B0400000000000000" pitchFamily="50" charset="-128"/>
              <a:ea typeface="游ゴシック" panose="020B0400000000000000" pitchFamily="50" charset="-128"/>
            </a:endParaRPr>
          </a:p>
          <a:p>
            <a:r>
              <a:rPr lang="ja-JP" altLang="en-US" b="1" dirty="0">
                <a:latin typeface="游ゴシック" panose="020B0400000000000000" pitchFamily="50" charset="-128"/>
                <a:ea typeface="游ゴシック" panose="020B0400000000000000" pitchFamily="50" charset="-128"/>
              </a:rPr>
              <a:t>参考資料室</a:t>
            </a:r>
            <a:endParaRPr lang="en-US" altLang="ja-JP" b="1" dirty="0">
              <a:latin typeface="游ゴシック" panose="020B0400000000000000" pitchFamily="50" charset="-128"/>
              <a:ea typeface="游ゴシック" panose="020B0400000000000000" pitchFamily="50" charset="-128"/>
            </a:endParaRPr>
          </a:p>
          <a:p>
            <a:r>
              <a:rPr kumimoji="1" lang="ja-JP" altLang="en-US" sz="1400" b="1" dirty="0">
                <a:latin typeface="游ゴシック" panose="020B0400000000000000" pitchFamily="50" charset="-128"/>
                <a:ea typeface="游ゴシック" panose="020B0400000000000000" pitchFamily="50" charset="-128"/>
              </a:rPr>
              <a:t>ＯＰＡＣ配架場所表示は</a:t>
            </a:r>
            <a:endParaRPr kumimoji="1" lang="en-US" altLang="ja-JP" sz="1400" b="1" dirty="0">
              <a:latin typeface="游ゴシック" panose="020B0400000000000000" pitchFamily="50" charset="-128"/>
              <a:ea typeface="游ゴシック" panose="020B0400000000000000" pitchFamily="50" charset="-128"/>
            </a:endParaRPr>
          </a:p>
          <a:p>
            <a:r>
              <a:rPr kumimoji="1" lang="ja-JP" altLang="en-US" sz="1400" b="1" dirty="0">
                <a:solidFill>
                  <a:srgbClr val="FF0000"/>
                </a:solidFill>
                <a:latin typeface="游ゴシック" panose="020B0400000000000000" pitchFamily="50" charset="-128"/>
                <a:ea typeface="游ゴシック" panose="020B0400000000000000" pitchFamily="50" charset="-128"/>
              </a:rPr>
              <a:t>「法・判例参考」</a:t>
            </a:r>
          </a:p>
        </p:txBody>
      </p:sp>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192" y="4077072"/>
            <a:ext cx="2536952" cy="1851025"/>
          </a:xfrm>
          <a:prstGeom prst="rect">
            <a:avLst/>
          </a:prstGeom>
          <a:ln w="50800">
            <a:solidFill>
              <a:schemeClr val="bg1"/>
            </a:solidFill>
          </a:ln>
        </p:spPr>
      </p:pic>
      <p:grpSp>
        <p:nvGrpSpPr>
          <p:cNvPr id="13" name="グループ化 12"/>
          <p:cNvGrpSpPr/>
          <p:nvPr/>
        </p:nvGrpSpPr>
        <p:grpSpPr>
          <a:xfrm>
            <a:off x="539552" y="3501008"/>
            <a:ext cx="2088232" cy="1296144"/>
            <a:chOff x="539552" y="3501008"/>
            <a:chExt cx="2088232" cy="1296144"/>
          </a:xfrm>
        </p:grpSpPr>
        <p:sp>
          <p:nvSpPr>
            <p:cNvPr id="7" name="曲折矢印 6"/>
            <p:cNvSpPr/>
            <p:nvPr/>
          </p:nvSpPr>
          <p:spPr>
            <a:xfrm rot="16200000" flipH="1">
              <a:off x="935596" y="3104964"/>
              <a:ext cx="1296144" cy="2088232"/>
            </a:xfrm>
            <a:prstGeom prst="bentArrow">
              <a:avLst>
                <a:gd name="adj1" fmla="val 25000"/>
                <a:gd name="adj2" fmla="val 25731"/>
                <a:gd name="adj3" fmla="val 25000"/>
                <a:gd name="adj4" fmla="val 43750"/>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1043608" y="3501008"/>
              <a:ext cx="1569660" cy="369332"/>
            </a:xfrm>
            <a:prstGeom prst="rect">
              <a:avLst/>
            </a:prstGeom>
            <a:noFill/>
          </p:spPr>
          <p:txBody>
            <a:bodyPr wrap="none" rtlCol="0">
              <a:spAutoFit/>
            </a:bodyPr>
            <a:lstStyle/>
            <a:p>
              <a:r>
                <a:rPr kumimoji="1" lang="ja-JP" altLang="en-US" b="1" dirty="0">
                  <a:latin typeface="游ゴシック" panose="020B0400000000000000" pitchFamily="50" charset="-128"/>
                  <a:ea typeface="游ゴシック" panose="020B0400000000000000" pitchFamily="50" charset="-128"/>
                </a:rPr>
                <a:t>共同利用端末</a:t>
              </a:r>
            </a:p>
          </p:txBody>
        </p:sp>
      </p:grpSp>
      <p:sp>
        <p:nvSpPr>
          <p:cNvPr id="16" name="上矢印 15"/>
          <p:cNvSpPr/>
          <p:nvPr/>
        </p:nvSpPr>
        <p:spPr>
          <a:xfrm>
            <a:off x="3275856" y="3933056"/>
            <a:ext cx="864096" cy="2708920"/>
          </a:xfrm>
          <a:prstGeom prst="up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7" name="テキスト ボックス 16"/>
          <p:cNvSpPr txBox="1"/>
          <p:nvPr/>
        </p:nvSpPr>
        <p:spPr>
          <a:xfrm>
            <a:off x="3462263" y="4149080"/>
            <a:ext cx="461665" cy="2913291"/>
          </a:xfrm>
          <a:prstGeom prst="rect">
            <a:avLst/>
          </a:prstGeom>
          <a:noFill/>
        </p:spPr>
        <p:txBody>
          <a:bodyPr vert="eaVert" wrap="square" rtlCol="0">
            <a:spAutoFit/>
          </a:bodyPr>
          <a:lstStyle/>
          <a:p>
            <a:r>
              <a:rPr kumimoji="1" lang="ja-JP" altLang="en-US" b="1" dirty="0">
                <a:latin typeface="游ゴシック" panose="020B0400000000000000" pitchFamily="50" charset="-128"/>
                <a:ea typeface="游ゴシック" panose="020B0400000000000000" pitchFamily="50" charset="-128"/>
              </a:rPr>
              <a:t>Ｌ（エル）４階書庫へ</a:t>
            </a:r>
          </a:p>
        </p:txBody>
      </p:sp>
      <p:pic>
        <p:nvPicPr>
          <p:cNvPr id="18" name="図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9992" y="4725144"/>
            <a:ext cx="1905000" cy="1905000"/>
          </a:xfrm>
          <a:prstGeom prst="rect">
            <a:avLst/>
          </a:prstGeom>
        </p:spPr>
      </p:pic>
      <p:sp>
        <p:nvSpPr>
          <p:cNvPr id="19" name="角丸四角形吹き出し 18"/>
          <p:cNvSpPr/>
          <p:nvPr/>
        </p:nvSpPr>
        <p:spPr>
          <a:xfrm>
            <a:off x="6589504" y="4481479"/>
            <a:ext cx="1997957" cy="1052180"/>
          </a:xfrm>
          <a:prstGeom prst="wedgeRoundRectCallout">
            <a:avLst>
              <a:gd name="adj1" fmla="val -71347"/>
              <a:gd name="adj2" fmla="val 94969"/>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20" name="テキスト ボックス 19"/>
          <p:cNvSpPr txBox="1"/>
          <p:nvPr/>
        </p:nvSpPr>
        <p:spPr>
          <a:xfrm>
            <a:off x="6733520" y="4540919"/>
            <a:ext cx="1795473" cy="923330"/>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日本の判例類や参考図書があります。</a:t>
            </a:r>
            <a:endParaRPr lang="en-US" altLang="ja-JP" dirty="0">
              <a:latin typeface="游ゴシック" panose="020B0400000000000000" pitchFamily="50" charset="-128"/>
              <a:ea typeface="游ゴシック" panose="020B0400000000000000" pitchFamily="50" charset="-128"/>
            </a:endParaRPr>
          </a:p>
        </p:txBody>
      </p:sp>
      <p:sp>
        <p:nvSpPr>
          <p:cNvPr id="21" name="角丸四角形吹き出し 20"/>
          <p:cNvSpPr/>
          <p:nvPr/>
        </p:nvSpPr>
        <p:spPr>
          <a:xfrm>
            <a:off x="1067138" y="2145424"/>
            <a:ext cx="1997957" cy="1052180"/>
          </a:xfrm>
          <a:prstGeom prst="wedgeRoundRectCallout">
            <a:avLst>
              <a:gd name="adj1" fmla="val 16874"/>
              <a:gd name="adj2" fmla="val 76944"/>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22" name="テキスト ボックス 21"/>
          <p:cNvSpPr txBox="1"/>
          <p:nvPr/>
        </p:nvSpPr>
        <p:spPr>
          <a:xfrm>
            <a:off x="1187624" y="2204864"/>
            <a:ext cx="1795473" cy="923330"/>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自習室の端末と同様に利用できます。</a:t>
            </a:r>
            <a:endParaRPr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24239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71010"/>
          </a:xfrm>
        </p:spPr>
        <p:txBody>
          <a:bodyPr/>
          <a:lstStyle/>
          <a:p>
            <a:r>
              <a:rPr kumimoji="1" lang="ja-JP" altLang="en-US" dirty="0">
                <a:latin typeface="游ゴシック Medium" panose="020B0500000000000000" pitchFamily="50" charset="-128"/>
                <a:ea typeface="游ゴシック Medium" panose="020B0500000000000000" pitchFamily="50" charset="-128"/>
              </a:rPr>
              <a:t>Ｌ４階書庫入口</a:t>
            </a:r>
          </a:p>
        </p:txBody>
      </p:sp>
      <p:pic>
        <p:nvPicPr>
          <p:cNvPr id="5" name="コンテンツ プレースホルダー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067944" y="1890157"/>
            <a:ext cx="4484383" cy="3843099"/>
          </a:xfrm>
        </p:spPr>
      </p:pic>
      <p:pic>
        <p:nvPicPr>
          <p:cNvPr id="8" name="コンテンツ プレースホルダー 7"/>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320972" y="1814406"/>
            <a:ext cx="3010205" cy="3979469"/>
          </a:xfrm>
        </p:spPr>
      </p:pic>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3224" y="4437112"/>
            <a:ext cx="1905000" cy="1905000"/>
          </a:xfrm>
          <a:prstGeom prst="rect">
            <a:avLst/>
          </a:prstGeom>
        </p:spPr>
      </p:pic>
      <p:sp>
        <p:nvSpPr>
          <p:cNvPr id="11" name="角丸四角形吹き出し 10"/>
          <p:cNvSpPr/>
          <p:nvPr/>
        </p:nvSpPr>
        <p:spPr>
          <a:xfrm>
            <a:off x="4371524" y="1556792"/>
            <a:ext cx="2680692" cy="2247349"/>
          </a:xfrm>
          <a:prstGeom prst="wedgeRoundRectCallout">
            <a:avLst>
              <a:gd name="adj1" fmla="val 8149"/>
              <a:gd name="adj2" fmla="val 75948"/>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4603944" y="1685708"/>
            <a:ext cx="2304256" cy="2031325"/>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Ｌ（エル）４階からＬ１階まで書庫が</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あります。</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書庫に入る時は</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カードリーダーに</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学生証を当ててください。</a:t>
            </a:r>
            <a:endParaRPr lang="en-US" altLang="ja-JP" dirty="0">
              <a:latin typeface="游ゴシック" panose="020B0400000000000000" pitchFamily="50" charset="-128"/>
              <a:ea typeface="游ゴシック" panose="020B0400000000000000" pitchFamily="50" charset="-128"/>
            </a:endParaRPr>
          </a:p>
        </p:txBody>
      </p:sp>
      <p:sp>
        <p:nvSpPr>
          <p:cNvPr id="13" name="下矢印吹き出し 12"/>
          <p:cNvSpPr/>
          <p:nvPr/>
        </p:nvSpPr>
        <p:spPr>
          <a:xfrm>
            <a:off x="7161169" y="2420888"/>
            <a:ext cx="1800493" cy="1080120"/>
          </a:xfrm>
          <a:prstGeom prst="downArrowCallout">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7161170" y="2591616"/>
            <a:ext cx="1800493" cy="369332"/>
          </a:xfrm>
          <a:prstGeom prst="rect">
            <a:avLst/>
          </a:prstGeom>
          <a:noFill/>
        </p:spPr>
        <p:txBody>
          <a:bodyPr wrap="none" rtlCol="0">
            <a:spAutoFit/>
          </a:bodyPr>
          <a:lstStyle/>
          <a:p>
            <a:r>
              <a:rPr kumimoji="1" lang="ja-JP" altLang="en-US" b="1" dirty="0">
                <a:latin typeface="游ゴシック" panose="020B0400000000000000" pitchFamily="50" charset="-128"/>
                <a:ea typeface="游ゴシック" panose="020B0400000000000000" pitchFamily="50" charset="-128"/>
              </a:rPr>
              <a:t>カードリーダー</a:t>
            </a:r>
          </a:p>
        </p:txBody>
      </p:sp>
      <p:sp>
        <p:nvSpPr>
          <p:cNvPr id="15" name="角丸四角形吹き出し 14"/>
          <p:cNvSpPr/>
          <p:nvPr/>
        </p:nvSpPr>
        <p:spPr>
          <a:xfrm>
            <a:off x="1099220" y="2049525"/>
            <a:ext cx="2680692" cy="1091443"/>
          </a:xfrm>
          <a:prstGeom prst="wedgeRoundRectCallout">
            <a:avLst>
              <a:gd name="adj1" fmla="val -2420"/>
              <a:gd name="adj2" fmla="val 74367"/>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16" name="テキスト ボックス 15"/>
          <p:cNvSpPr txBox="1"/>
          <p:nvPr/>
        </p:nvSpPr>
        <p:spPr>
          <a:xfrm>
            <a:off x="1187624" y="2134307"/>
            <a:ext cx="2520280" cy="923330"/>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書庫から出る時は</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サムターンを回して</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ドアを開けてください。</a:t>
            </a:r>
            <a:endParaRPr lang="en-US" altLang="ja-JP" dirty="0">
              <a:latin typeface="游ゴシック" panose="020B0400000000000000" pitchFamily="50" charset="-128"/>
              <a:ea typeface="游ゴシック" panose="020B0400000000000000" pitchFamily="50" charset="-128"/>
            </a:endParaRPr>
          </a:p>
        </p:txBody>
      </p:sp>
      <p:sp>
        <p:nvSpPr>
          <p:cNvPr id="17" name="下矢印吹き出し 16"/>
          <p:cNvSpPr/>
          <p:nvPr/>
        </p:nvSpPr>
        <p:spPr>
          <a:xfrm>
            <a:off x="1015801" y="3501008"/>
            <a:ext cx="1467967" cy="968492"/>
          </a:xfrm>
          <a:prstGeom prst="downArrowCallout">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8" name="テキスト ボックス 17"/>
          <p:cNvSpPr txBox="1"/>
          <p:nvPr/>
        </p:nvSpPr>
        <p:spPr>
          <a:xfrm>
            <a:off x="1115402" y="3621706"/>
            <a:ext cx="1338828" cy="369332"/>
          </a:xfrm>
          <a:prstGeom prst="rect">
            <a:avLst/>
          </a:prstGeom>
          <a:noFill/>
        </p:spPr>
        <p:txBody>
          <a:bodyPr wrap="none" rtlCol="0">
            <a:spAutoFit/>
          </a:bodyPr>
          <a:lstStyle/>
          <a:p>
            <a:r>
              <a:rPr kumimoji="1" lang="ja-JP" altLang="en-US" b="1" dirty="0">
                <a:latin typeface="游ゴシック" panose="020B0400000000000000" pitchFamily="50" charset="-128"/>
                <a:ea typeface="游ゴシック" panose="020B0400000000000000" pitchFamily="50" charset="-128"/>
              </a:rPr>
              <a:t>サムターン</a:t>
            </a:r>
          </a:p>
        </p:txBody>
      </p:sp>
      <p:sp>
        <p:nvSpPr>
          <p:cNvPr id="3" name="上矢印 2"/>
          <p:cNvSpPr/>
          <p:nvPr/>
        </p:nvSpPr>
        <p:spPr>
          <a:xfrm>
            <a:off x="3419872" y="4797152"/>
            <a:ext cx="1040056" cy="1512168"/>
          </a:xfrm>
          <a:prstGeom prst="up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3707904" y="5013176"/>
            <a:ext cx="461665" cy="1246495"/>
          </a:xfrm>
          <a:prstGeom prst="rect">
            <a:avLst/>
          </a:prstGeom>
          <a:noFill/>
        </p:spPr>
        <p:txBody>
          <a:bodyPr vert="eaVert" wrap="none" rtlCol="0">
            <a:spAutoFit/>
          </a:bodyPr>
          <a:lstStyle/>
          <a:p>
            <a:r>
              <a:rPr kumimoji="1" lang="ja-JP" altLang="en-US" b="1" dirty="0">
                <a:latin typeface="游ゴシック" panose="020B0400000000000000" pitchFamily="50" charset="-128"/>
                <a:ea typeface="游ゴシック" panose="020B0400000000000000" pitchFamily="50" charset="-128"/>
              </a:rPr>
              <a:t>書庫の中へ</a:t>
            </a:r>
          </a:p>
        </p:txBody>
      </p:sp>
    </p:spTree>
    <p:extLst>
      <p:ext uri="{BB962C8B-B14F-4D97-AF65-F5344CB8AC3E}">
        <p14:creationId xmlns:p14="http://schemas.microsoft.com/office/powerpoint/2010/main" val="3901579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23110"/>
          </a:xfrm>
        </p:spPr>
        <p:txBody>
          <a:bodyPr/>
          <a:lstStyle/>
          <a:p>
            <a:r>
              <a:rPr lang="ja-JP" altLang="en-US" dirty="0">
                <a:latin typeface="游ゴシック Medium" panose="020B0500000000000000" pitchFamily="50" charset="-128"/>
                <a:ea typeface="游ゴシック Medium" panose="020B0500000000000000" pitchFamily="50" charset="-128"/>
              </a:rPr>
              <a:t>電動書架の使い方</a:t>
            </a:r>
            <a:endParaRPr kumimoji="1" lang="ja-JP" altLang="en-US" dirty="0">
              <a:latin typeface="游ゴシック Medium" panose="020B0500000000000000" pitchFamily="50" charset="-128"/>
              <a:ea typeface="游ゴシック Medium" panose="020B0500000000000000" pitchFamily="50" charset="-128"/>
            </a:endParaRPr>
          </a:p>
        </p:txBody>
      </p:sp>
      <p:sp>
        <p:nvSpPr>
          <p:cNvPr id="23" name="テキスト ボックス 22"/>
          <p:cNvSpPr txBox="1"/>
          <p:nvPr/>
        </p:nvSpPr>
        <p:spPr>
          <a:xfrm>
            <a:off x="2172824" y="1094213"/>
            <a:ext cx="5032147" cy="369332"/>
          </a:xfrm>
          <a:prstGeom prst="rect">
            <a:avLst/>
          </a:prstGeom>
          <a:noFill/>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rPr>
              <a:t>書庫資料のＯＰＡＣ配架場所表示は</a:t>
            </a:r>
            <a:r>
              <a:rPr kumimoji="1" lang="ja-JP" altLang="en-US" dirty="0">
                <a:solidFill>
                  <a:srgbClr val="FF0000"/>
                </a:solidFill>
                <a:latin typeface="游ゴシック" panose="020B0400000000000000" pitchFamily="50" charset="-128"/>
                <a:ea typeface="游ゴシック" panose="020B0400000000000000" pitchFamily="50" charset="-128"/>
              </a:rPr>
              <a:t>「法・図」</a:t>
            </a:r>
          </a:p>
        </p:txBody>
      </p:sp>
      <p:pic>
        <p:nvPicPr>
          <p:cNvPr id="25" name="図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601137"/>
            <a:ext cx="2711609" cy="4932000"/>
          </a:xfrm>
          <a:prstGeom prst="rect">
            <a:avLst/>
          </a:prstGeom>
          <a:ln w="9525">
            <a:solidFill>
              <a:schemeClr val="tx2"/>
            </a:solidFill>
          </a:ln>
        </p:spPr>
      </p:pic>
      <p:sp>
        <p:nvSpPr>
          <p:cNvPr id="20" name="四角形吹き出し 19"/>
          <p:cNvSpPr/>
          <p:nvPr/>
        </p:nvSpPr>
        <p:spPr>
          <a:xfrm>
            <a:off x="35496" y="3717032"/>
            <a:ext cx="2018023" cy="656783"/>
          </a:xfrm>
          <a:prstGeom prst="wedgeRectCallout">
            <a:avLst>
              <a:gd name="adj1" fmla="val 32704"/>
              <a:gd name="adj2" fmla="val 110011"/>
            </a:avLst>
          </a:prstGeom>
          <a:solidFill>
            <a:srgbClr val="FFFF99"/>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21" name="テキスト ボックス 20"/>
          <p:cNvSpPr txBox="1"/>
          <p:nvPr/>
        </p:nvSpPr>
        <p:spPr>
          <a:xfrm>
            <a:off x="129722" y="3789041"/>
            <a:ext cx="1980029" cy="584775"/>
          </a:xfrm>
          <a:prstGeom prst="rect">
            <a:avLst/>
          </a:prstGeom>
          <a:noFill/>
        </p:spPr>
        <p:txBody>
          <a:bodyPr wrap="none" rtlCol="0">
            <a:spAutoFit/>
          </a:bodyPr>
          <a:lstStyle/>
          <a:p>
            <a:r>
              <a:rPr kumimoji="1" lang="ja-JP" altLang="en-US" b="1" dirty="0">
                <a:latin typeface="游ゴシック" panose="020B0400000000000000" pitchFamily="50" charset="-128"/>
                <a:ea typeface="游ゴシック" panose="020B0400000000000000" pitchFamily="50" charset="-128"/>
              </a:rPr>
              <a:t>書架開閉ボタン</a:t>
            </a:r>
            <a:endParaRPr kumimoji="1" lang="en-US" altLang="ja-JP" b="1" dirty="0">
              <a:latin typeface="游ゴシック" panose="020B0400000000000000" pitchFamily="50" charset="-128"/>
              <a:ea typeface="游ゴシック" panose="020B0400000000000000" pitchFamily="50" charset="-128"/>
            </a:endParaRPr>
          </a:p>
          <a:p>
            <a:r>
              <a:rPr lang="ja-JP" altLang="en-US" sz="1400" b="1" dirty="0">
                <a:latin typeface="游ゴシック" panose="020B0400000000000000" pitchFamily="50" charset="-128"/>
                <a:ea typeface="游ゴシック" panose="020B0400000000000000" pitchFamily="50" charset="-128"/>
              </a:rPr>
              <a:t>押すと緑色に光ります</a:t>
            </a:r>
            <a:endParaRPr kumimoji="1" lang="ja-JP" altLang="en-US" sz="1400" b="1" dirty="0">
              <a:latin typeface="游ゴシック" panose="020B0400000000000000" pitchFamily="50" charset="-128"/>
              <a:ea typeface="游ゴシック" panose="020B0400000000000000" pitchFamily="50" charset="-128"/>
            </a:endParaRPr>
          </a:p>
        </p:txBody>
      </p:sp>
      <p:pic>
        <p:nvPicPr>
          <p:cNvPr id="26" name="図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0579" y="1593344"/>
            <a:ext cx="4241861" cy="4932000"/>
          </a:xfrm>
          <a:prstGeom prst="rect">
            <a:avLst/>
          </a:prstGeom>
          <a:ln>
            <a:solidFill>
              <a:schemeClr val="tx2"/>
            </a:solidFill>
          </a:ln>
        </p:spPr>
      </p:pic>
      <p:sp>
        <p:nvSpPr>
          <p:cNvPr id="8" name="ストライプ矢印 7"/>
          <p:cNvSpPr/>
          <p:nvPr/>
        </p:nvSpPr>
        <p:spPr>
          <a:xfrm>
            <a:off x="3022310" y="4005064"/>
            <a:ext cx="1549690" cy="864096"/>
          </a:xfrm>
          <a:prstGeom prst="stripedRightArrow">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7" name="円/楕円 16"/>
          <p:cNvSpPr/>
          <p:nvPr/>
        </p:nvSpPr>
        <p:spPr>
          <a:xfrm>
            <a:off x="1403648" y="4885556"/>
            <a:ext cx="648072" cy="63167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5" name="角丸四角形吹き出し 14"/>
          <p:cNvSpPr/>
          <p:nvPr/>
        </p:nvSpPr>
        <p:spPr>
          <a:xfrm>
            <a:off x="5779740" y="1772816"/>
            <a:ext cx="3040732" cy="2103333"/>
          </a:xfrm>
          <a:prstGeom prst="wedgeRoundRectCallout">
            <a:avLst>
              <a:gd name="adj1" fmla="val 1677"/>
              <a:gd name="adj2" fmla="val 85908"/>
              <a:gd name="adj3" fmla="val 16667"/>
            </a:avLst>
          </a:prstGeom>
          <a:solidFill>
            <a:srgbClr val="CCFF99"/>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16" name="テキスト ボックス 15"/>
          <p:cNvSpPr txBox="1"/>
          <p:nvPr/>
        </p:nvSpPr>
        <p:spPr>
          <a:xfrm>
            <a:off x="5813204" y="1844824"/>
            <a:ext cx="2935259" cy="2031325"/>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各書架に図書の請求記号が表示されています。</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利用したい図書が配架されている書架の開閉ボタンを押してください。</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書庫資料も当日貸出・取り置き可能です。</a:t>
            </a:r>
            <a:endParaRPr lang="en-US" altLang="ja-JP" dirty="0">
              <a:latin typeface="游ゴシック" panose="020B0400000000000000" pitchFamily="50" charset="-128"/>
              <a:ea typeface="游ゴシック" panose="020B0400000000000000" pitchFamily="50" charset="-128"/>
            </a:endParaRPr>
          </a:p>
        </p:txBody>
      </p:sp>
      <p:sp>
        <p:nvSpPr>
          <p:cNvPr id="22" name="円/楕円 21"/>
          <p:cNvSpPr/>
          <p:nvPr/>
        </p:nvSpPr>
        <p:spPr>
          <a:xfrm>
            <a:off x="4788024" y="4869160"/>
            <a:ext cx="648072" cy="63167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9728" y="4630773"/>
            <a:ext cx="1905000" cy="1905000"/>
          </a:xfrm>
          <a:prstGeom prst="rect">
            <a:avLst/>
          </a:prstGeom>
        </p:spPr>
      </p:pic>
      <p:sp>
        <p:nvSpPr>
          <p:cNvPr id="24" name="角丸四角形 23"/>
          <p:cNvSpPr/>
          <p:nvPr/>
        </p:nvSpPr>
        <p:spPr>
          <a:xfrm>
            <a:off x="929387" y="1916832"/>
            <a:ext cx="2418477" cy="954688"/>
          </a:xfrm>
          <a:prstGeom prst="round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7" name="四角形吹き出し 26"/>
          <p:cNvSpPr/>
          <p:nvPr/>
        </p:nvSpPr>
        <p:spPr>
          <a:xfrm>
            <a:off x="2265945" y="3131675"/>
            <a:ext cx="1729991" cy="441341"/>
          </a:xfrm>
          <a:prstGeom prst="wedgeRectCallout">
            <a:avLst>
              <a:gd name="adj1" fmla="val -69393"/>
              <a:gd name="adj2" fmla="val -92407"/>
            </a:avLst>
          </a:prstGeom>
          <a:solidFill>
            <a:srgbClr val="FFFF99"/>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28" name="テキスト ボックス 27"/>
          <p:cNvSpPr txBox="1"/>
          <p:nvPr/>
        </p:nvSpPr>
        <p:spPr>
          <a:xfrm>
            <a:off x="2360171" y="3203684"/>
            <a:ext cx="1579278" cy="369332"/>
          </a:xfrm>
          <a:prstGeom prst="rect">
            <a:avLst/>
          </a:prstGeom>
          <a:noFill/>
        </p:spPr>
        <p:txBody>
          <a:bodyPr wrap="none" rtlCol="0">
            <a:spAutoFit/>
          </a:bodyPr>
          <a:lstStyle/>
          <a:p>
            <a:r>
              <a:rPr lang="ja-JP" altLang="en-US" b="1" dirty="0">
                <a:latin typeface="游ゴシック" panose="020B0400000000000000" pitchFamily="50" charset="-128"/>
                <a:ea typeface="游ゴシック" panose="020B0400000000000000" pitchFamily="50" charset="-128"/>
              </a:rPr>
              <a:t>請求記号表示</a:t>
            </a:r>
            <a:endParaRPr kumimoji="1" lang="en-US" altLang="ja-JP" b="1" dirty="0">
              <a:latin typeface="游ゴシック" panose="020B0400000000000000" pitchFamily="50" charset="-128"/>
              <a:ea typeface="游ゴシック" panose="020B0400000000000000" pitchFamily="50" charset="-128"/>
            </a:endParaRPr>
          </a:p>
        </p:txBody>
      </p:sp>
      <p:sp>
        <p:nvSpPr>
          <p:cNvPr id="33" name="右矢印吹き出し 32"/>
          <p:cNvSpPr/>
          <p:nvPr/>
        </p:nvSpPr>
        <p:spPr>
          <a:xfrm>
            <a:off x="8061176" y="4526811"/>
            <a:ext cx="903312" cy="1854517"/>
          </a:xfrm>
          <a:prstGeom prst="rightArrowCallou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34" name="テキスト ボックス 33"/>
          <p:cNvSpPr txBox="1"/>
          <p:nvPr/>
        </p:nvSpPr>
        <p:spPr>
          <a:xfrm>
            <a:off x="8142783" y="4758672"/>
            <a:ext cx="461665" cy="1622656"/>
          </a:xfrm>
          <a:prstGeom prst="rect">
            <a:avLst/>
          </a:prstGeom>
          <a:noFill/>
        </p:spPr>
        <p:txBody>
          <a:bodyPr vert="eaVert" wrap="square" rtlCol="0">
            <a:spAutoFit/>
          </a:bodyPr>
          <a:lstStyle/>
          <a:p>
            <a:r>
              <a:rPr kumimoji="1" lang="ja-JP" altLang="en-US" b="1" dirty="0">
                <a:latin typeface="游ゴシック" panose="020B0400000000000000" pitchFamily="50" charset="-128"/>
                <a:ea typeface="游ゴシック" panose="020B0400000000000000" pitchFamily="50" charset="-128"/>
              </a:rPr>
              <a:t>ブックポスト</a:t>
            </a:r>
          </a:p>
        </p:txBody>
      </p:sp>
      <p:sp>
        <p:nvSpPr>
          <p:cNvPr id="29" name="四角形吹き出し 19">
            <a:extLst>
              <a:ext uri="{FF2B5EF4-FFF2-40B4-BE49-F238E27FC236}">
                <a16:creationId xmlns:a16="http://schemas.microsoft.com/office/drawing/2014/main" id="{AF7E481E-C19F-4A85-8414-DB5B9662FF85}"/>
              </a:ext>
            </a:extLst>
          </p:cNvPr>
          <p:cNvSpPr/>
          <p:nvPr/>
        </p:nvSpPr>
        <p:spPr>
          <a:xfrm>
            <a:off x="1691680" y="5750047"/>
            <a:ext cx="3744416" cy="830997"/>
          </a:xfrm>
          <a:prstGeom prst="wedgeRectCallout">
            <a:avLst>
              <a:gd name="adj1" fmla="val 61414"/>
              <a:gd name="adj2" fmla="val 10383"/>
            </a:avLst>
          </a:prstGeom>
          <a:solidFill>
            <a:srgbClr val="FFFF99"/>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ECF7B637-BDBD-4ADE-B939-771FD05656D1}"/>
              </a:ext>
            </a:extLst>
          </p:cNvPr>
          <p:cNvSpPr txBox="1"/>
          <p:nvPr/>
        </p:nvSpPr>
        <p:spPr>
          <a:xfrm>
            <a:off x="1691681" y="5786052"/>
            <a:ext cx="3812470" cy="738664"/>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万一、書架の間にいる時に、書架が動きだしたら、オレンジのバーを足で押してください。動いている書架が止まります。</a:t>
            </a:r>
            <a:endParaRPr kumimoji="1" lang="ja-JP" altLang="en-US" sz="11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72411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22114"/>
          </a:xfrm>
        </p:spPr>
        <p:txBody>
          <a:bodyPr/>
          <a:lstStyle/>
          <a:p>
            <a:r>
              <a:rPr kumimoji="1" lang="ja-JP" altLang="en-US" dirty="0">
                <a:latin typeface="游ゴシック Medium" panose="020B0500000000000000" pitchFamily="50" charset="-128"/>
                <a:ea typeface="游ゴシック Medium" panose="020B0500000000000000" pitchFamily="50" charset="-128"/>
              </a:rPr>
              <a:t>ブックポスト</a:t>
            </a: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57017" y="1600200"/>
            <a:ext cx="3829966" cy="4525963"/>
          </a:xfr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4476328"/>
            <a:ext cx="1905000" cy="1905000"/>
          </a:xfrm>
          <a:prstGeom prst="rect">
            <a:avLst/>
          </a:prstGeom>
        </p:spPr>
      </p:pic>
      <p:sp>
        <p:nvSpPr>
          <p:cNvPr id="6" name="角丸四角形吹き出し 5"/>
          <p:cNvSpPr/>
          <p:nvPr/>
        </p:nvSpPr>
        <p:spPr>
          <a:xfrm>
            <a:off x="5540596" y="2636912"/>
            <a:ext cx="3040732" cy="1800200"/>
          </a:xfrm>
          <a:prstGeom prst="wedgeRoundRectCallout">
            <a:avLst>
              <a:gd name="adj1" fmla="val -51453"/>
              <a:gd name="adj2" fmla="val 69412"/>
              <a:gd name="adj3" fmla="val 16667"/>
            </a:avLst>
          </a:prstGeom>
          <a:solidFill>
            <a:srgbClr val="CCFF99"/>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7" name="テキスト ボックス 6"/>
          <p:cNvSpPr txBox="1"/>
          <p:nvPr/>
        </p:nvSpPr>
        <p:spPr>
          <a:xfrm>
            <a:off x="5593332" y="2936847"/>
            <a:ext cx="2935259" cy="1200329"/>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このブックポストに資料の返却ができます。</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劣化資料や他大学の資料は入れないでください。</a:t>
            </a:r>
            <a:endParaRPr lang="en-US" altLang="ja-JP" dirty="0">
              <a:latin typeface="游ゴシック" panose="020B0400000000000000" pitchFamily="50" charset="-128"/>
              <a:ea typeface="游ゴシック" panose="020B0400000000000000" pitchFamily="50" charset="-128"/>
            </a:endParaRPr>
          </a:p>
        </p:txBody>
      </p:sp>
      <p:sp>
        <p:nvSpPr>
          <p:cNvPr id="8" name="角丸四角形吹き出し 7"/>
          <p:cNvSpPr/>
          <p:nvPr/>
        </p:nvSpPr>
        <p:spPr>
          <a:xfrm>
            <a:off x="251520" y="2564904"/>
            <a:ext cx="3040732" cy="1224136"/>
          </a:xfrm>
          <a:prstGeom prst="wedgeRoundRectCallout">
            <a:avLst>
              <a:gd name="adj1" fmla="val 56509"/>
              <a:gd name="adj2" fmla="val 115210"/>
              <a:gd name="adj3" fmla="val 16667"/>
            </a:avLst>
          </a:prstGeom>
          <a:solidFill>
            <a:srgbClr val="CCFF99"/>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323528" y="2721694"/>
            <a:ext cx="2935259" cy="923330"/>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法</a:t>
            </a:r>
            <a:r>
              <a:rPr lang="en-US" altLang="ja-JP" dirty="0">
                <a:latin typeface="游ゴシック" panose="020B0400000000000000" pitchFamily="50" charset="-128"/>
                <a:ea typeface="游ゴシック" panose="020B0400000000000000" pitchFamily="50" charset="-128"/>
              </a:rPr>
              <a:t>3</a:t>
            </a:r>
            <a:r>
              <a:rPr lang="ja-JP" altLang="en-US" dirty="0">
                <a:latin typeface="游ゴシック" panose="020B0400000000000000" pitchFamily="50" charset="-128"/>
                <a:ea typeface="游ゴシック" panose="020B0400000000000000" pitchFamily="50" charset="-128"/>
              </a:rPr>
              <a:t>号館</a:t>
            </a:r>
            <a:r>
              <a:rPr lang="en-US" altLang="ja-JP" dirty="0">
                <a:latin typeface="游ゴシック" panose="020B0400000000000000" pitchFamily="50" charset="-128"/>
                <a:ea typeface="游ゴシック" panose="020B0400000000000000" pitchFamily="50" charset="-128"/>
              </a:rPr>
              <a:t>1</a:t>
            </a:r>
            <a:r>
              <a:rPr lang="ja-JP" altLang="en-US" dirty="0">
                <a:latin typeface="游ゴシック" panose="020B0400000000000000" pitchFamily="50" charset="-128"/>
                <a:ea typeface="游ゴシック" panose="020B0400000000000000" pitchFamily="50" charset="-128"/>
              </a:rPr>
              <a:t>階ラウンジの向かい側にブックポストが</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あります。</a:t>
            </a:r>
            <a:endParaRPr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501535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テキスト ボックス 4"/>
          <p:cNvSpPr txBox="1"/>
          <p:nvPr/>
        </p:nvSpPr>
        <p:spPr>
          <a:xfrm>
            <a:off x="827584" y="188640"/>
            <a:ext cx="6912768" cy="646331"/>
          </a:xfrm>
          <a:prstGeom prst="rect">
            <a:avLst/>
          </a:prstGeom>
          <a:noFill/>
        </p:spPr>
        <p:txBody>
          <a:bodyPr wrap="square" rtlCol="0">
            <a:spAutoFit/>
          </a:bodyPr>
          <a:lstStyle/>
          <a:p>
            <a:pPr algn="ctr"/>
            <a:r>
              <a:rPr kumimoji="1" lang="ja-JP" altLang="en-US" sz="3600" dirty="0">
                <a:latin typeface="游ゴシック Medium" panose="020B0500000000000000" pitchFamily="50" charset="-128"/>
                <a:ea typeface="游ゴシック Medium" panose="020B0500000000000000" pitchFamily="50" charset="-128"/>
              </a:rPr>
              <a:t>図書室Ｌ６階 フロアマップ</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175544"/>
            <a:ext cx="8523762" cy="5328592"/>
          </a:xfrm>
          <a:prstGeom prst="rect">
            <a:avLst/>
          </a:prstGeom>
        </p:spPr>
      </p:pic>
    </p:spTree>
    <p:extLst>
      <p:ext uri="{BB962C8B-B14F-4D97-AF65-F5344CB8AC3E}">
        <p14:creationId xmlns:p14="http://schemas.microsoft.com/office/powerpoint/2010/main" val="2390541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テキスト ボックス 4"/>
          <p:cNvSpPr txBox="1"/>
          <p:nvPr/>
        </p:nvSpPr>
        <p:spPr>
          <a:xfrm>
            <a:off x="899592" y="116632"/>
            <a:ext cx="7560840" cy="523220"/>
          </a:xfrm>
          <a:prstGeom prst="rect">
            <a:avLst/>
          </a:prstGeom>
          <a:noFill/>
        </p:spPr>
        <p:txBody>
          <a:bodyPr wrap="square" rtlCol="0">
            <a:spAutoFit/>
          </a:bodyPr>
          <a:lstStyle/>
          <a:p>
            <a:pPr algn="ctr"/>
            <a:r>
              <a:rPr lang="en-US" altLang="ja-JP" sz="2800" dirty="0">
                <a:latin typeface="游ゴシック" panose="020B0400000000000000" pitchFamily="50" charset="-128"/>
                <a:ea typeface="游ゴシック" panose="020B0400000000000000" pitchFamily="50" charset="-128"/>
              </a:rPr>
              <a:t>OPAC</a:t>
            </a:r>
            <a:r>
              <a:rPr lang="ja-JP" altLang="en-US" sz="2800" dirty="0">
                <a:latin typeface="游ゴシック" panose="020B0400000000000000" pitchFamily="50" charset="-128"/>
                <a:ea typeface="游ゴシック" panose="020B0400000000000000" pitchFamily="50" charset="-128"/>
              </a:rPr>
              <a:t>検索から法図資料にたどり着くには</a:t>
            </a:r>
            <a:endParaRPr kumimoji="1" lang="ja-JP" altLang="en-US" sz="2800" dirty="0">
              <a:latin typeface="游ゴシック" panose="020B0400000000000000" pitchFamily="50" charset="-128"/>
              <a:ea typeface="游ゴシック" panose="020B0400000000000000"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670370"/>
            <a:ext cx="7056784" cy="6143006"/>
          </a:xfrm>
          <a:prstGeom prst="rect">
            <a:avLst/>
          </a:prstGeom>
        </p:spPr>
      </p:pic>
    </p:spTree>
    <p:extLst>
      <p:ext uri="{BB962C8B-B14F-4D97-AF65-F5344CB8AC3E}">
        <p14:creationId xmlns:p14="http://schemas.microsoft.com/office/powerpoint/2010/main" val="3533457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タイトル 1"/>
          <p:cNvSpPr>
            <a:spLocks noGrp="1"/>
          </p:cNvSpPr>
          <p:nvPr>
            <p:ph type="title"/>
          </p:nvPr>
        </p:nvSpPr>
        <p:spPr>
          <a:xfrm>
            <a:off x="1907704" y="188640"/>
            <a:ext cx="5544616" cy="1143000"/>
          </a:xfrm>
        </p:spPr>
        <p:txBody>
          <a:bodyPr/>
          <a:lstStyle/>
          <a:p>
            <a:r>
              <a:rPr kumimoji="1" lang="ja-JP" altLang="en-US" dirty="0">
                <a:latin typeface="游ゴシック Medium" panose="020B0500000000000000" pitchFamily="50" charset="-128"/>
                <a:ea typeface="游ゴシック Medium" panose="020B0500000000000000" pitchFamily="50" charset="-128"/>
              </a:rPr>
              <a:t>法学部研究室図書室</a:t>
            </a: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3173" y="1429079"/>
            <a:ext cx="3981314" cy="4520201"/>
          </a:xfrm>
          <a:prstGeom prst="rect">
            <a:avLst/>
          </a:prstGeom>
          <a:effectLst>
            <a:softEdge rad="635000"/>
          </a:effectLst>
        </p:spPr>
      </p:pic>
      <p:sp>
        <p:nvSpPr>
          <p:cNvPr id="6" name="テキスト ボックス 5"/>
          <p:cNvSpPr txBox="1"/>
          <p:nvPr/>
        </p:nvSpPr>
        <p:spPr>
          <a:xfrm>
            <a:off x="110278" y="1556792"/>
            <a:ext cx="5325818" cy="707886"/>
          </a:xfrm>
          <a:prstGeom prst="rect">
            <a:avLst/>
          </a:prstGeom>
          <a:noFill/>
        </p:spPr>
        <p:txBody>
          <a:bodyPr wrap="square" rtlCol="0">
            <a:spAutoFit/>
          </a:bodyPr>
          <a:lstStyle/>
          <a:p>
            <a:r>
              <a:rPr kumimoji="1" lang="ja-JP" altLang="en-US" sz="2000" i="1" dirty="0">
                <a:solidFill>
                  <a:srgbClr val="0070C0"/>
                </a:solidFill>
                <a:latin typeface="游ゴシック Medium" panose="020B0500000000000000" pitchFamily="50" charset="-128"/>
                <a:ea typeface="游ゴシック Medium" panose="020B0500000000000000" pitchFamily="50" charset="-128"/>
              </a:rPr>
              <a:t>★</a:t>
            </a:r>
            <a:r>
              <a:rPr kumimoji="1" lang="ja-JP" altLang="en-US" sz="1100" i="1" dirty="0">
                <a:solidFill>
                  <a:srgbClr val="0070C0"/>
                </a:solidFill>
                <a:latin typeface="游ゴシック Medium" panose="020B0500000000000000" pitchFamily="50" charset="-128"/>
                <a:ea typeface="游ゴシック Medium" panose="020B0500000000000000" pitchFamily="50" charset="-128"/>
              </a:rPr>
              <a:t> </a:t>
            </a:r>
            <a:r>
              <a:rPr kumimoji="1" lang="ja-JP" altLang="en-US" sz="2000" i="1" dirty="0">
                <a:solidFill>
                  <a:srgbClr val="0070C0"/>
                </a:solidFill>
                <a:latin typeface="游ゴシック Medium" panose="020B0500000000000000" pitchFamily="50" charset="-128"/>
                <a:ea typeface="游ゴシック Medium" panose="020B0500000000000000" pitchFamily="50" charset="-128"/>
              </a:rPr>
              <a:t>法科大学院生の皆様が、</a:t>
            </a:r>
            <a:endParaRPr kumimoji="1" lang="en-US" altLang="ja-JP" sz="2000" i="1" dirty="0">
              <a:solidFill>
                <a:srgbClr val="0070C0"/>
              </a:solidFill>
              <a:latin typeface="游ゴシック Medium" panose="020B0500000000000000" pitchFamily="50" charset="-128"/>
              <a:ea typeface="游ゴシック Medium" panose="020B0500000000000000" pitchFamily="50" charset="-128"/>
            </a:endParaRPr>
          </a:p>
          <a:p>
            <a:r>
              <a:rPr lang="ja-JP" altLang="en-US" sz="2000" i="1" dirty="0">
                <a:solidFill>
                  <a:srgbClr val="0070C0"/>
                </a:solidFill>
                <a:latin typeface="游ゴシック Medium" panose="020B0500000000000000" pitchFamily="50" charset="-128"/>
                <a:ea typeface="游ゴシック Medium" panose="020B0500000000000000" pitchFamily="50" charset="-128"/>
              </a:rPr>
              <a:t>　　　</a:t>
            </a:r>
            <a:r>
              <a:rPr kumimoji="1" lang="ja-JP" altLang="en-US" sz="2000" i="1" dirty="0">
                <a:solidFill>
                  <a:srgbClr val="0070C0"/>
                </a:solidFill>
                <a:latin typeface="游ゴシック Medium" panose="020B0500000000000000" pitchFamily="50" charset="-128"/>
                <a:ea typeface="游ゴシック Medium" panose="020B0500000000000000" pitchFamily="50" charset="-128"/>
              </a:rPr>
              <a:t>法学部研究室図書室で出来ること</a:t>
            </a:r>
            <a:r>
              <a:rPr kumimoji="1" lang="ja-JP" altLang="en-US" sz="1000" i="1" dirty="0">
                <a:solidFill>
                  <a:srgbClr val="0070C0"/>
                </a:solidFill>
                <a:latin typeface="游ゴシック Medium" panose="020B0500000000000000" pitchFamily="50" charset="-128"/>
                <a:ea typeface="游ゴシック Medium" panose="020B0500000000000000" pitchFamily="50" charset="-128"/>
              </a:rPr>
              <a:t> </a:t>
            </a:r>
            <a:r>
              <a:rPr kumimoji="1" lang="ja-JP" altLang="en-US" sz="2000" i="1" dirty="0">
                <a:solidFill>
                  <a:srgbClr val="0070C0"/>
                </a:solidFill>
                <a:latin typeface="游ゴシック Medium" panose="020B0500000000000000" pitchFamily="50" charset="-128"/>
                <a:ea typeface="游ゴシック Medium" panose="020B0500000000000000" pitchFamily="50" charset="-128"/>
              </a:rPr>
              <a:t>★</a:t>
            </a:r>
          </a:p>
        </p:txBody>
      </p:sp>
      <p:sp>
        <p:nvSpPr>
          <p:cNvPr id="7" name="テキスト ボックス 6"/>
          <p:cNvSpPr txBox="1"/>
          <p:nvPr/>
        </p:nvSpPr>
        <p:spPr>
          <a:xfrm>
            <a:off x="251520" y="2564904"/>
            <a:ext cx="5544616" cy="3000821"/>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kumimoji="1" lang="ja-JP" altLang="en-US" dirty="0">
                <a:latin typeface="游ゴシック" panose="020B0400000000000000" pitchFamily="50" charset="-128"/>
                <a:ea typeface="游ゴシック" panose="020B0400000000000000" pitchFamily="50" charset="-128"/>
              </a:rPr>
              <a:t>当室所蔵資料の閲覧、複写、当日貸出、</a:t>
            </a:r>
            <a:endParaRPr kumimoji="1" lang="en-US" altLang="ja-JP" dirty="0">
              <a:latin typeface="游ゴシック" panose="020B0400000000000000" pitchFamily="50" charset="-128"/>
              <a:ea typeface="游ゴシック" panose="020B0400000000000000" pitchFamily="50" charset="-128"/>
            </a:endParaRPr>
          </a:p>
          <a:p>
            <a:pPr>
              <a:lnSpc>
                <a:spcPct val="150000"/>
              </a:lnSpc>
            </a:pPr>
            <a:r>
              <a:rPr kumimoji="1" lang="ja-JP" altLang="en-US" dirty="0">
                <a:latin typeface="游ゴシック" panose="020B0400000000000000" pitchFamily="50" charset="-128"/>
                <a:ea typeface="游ゴシック" panose="020B0400000000000000" pitchFamily="50" charset="-128"/>
              </a:rPr>
              <a:t>  　図書室内の専用棚への取り置き</a:t>
            </a:r>
            <a:endParaRPr kumimoji="1" lang="en-US" altLang="ja-JP" dirty="0">
              <a:latin typeface="游ゴシック" panose="020B0400000000000000" pitchFamily="50" charset="-128"/>
              <a:ea typeface="游ゴシック" panose="020B0400000000000000" pitchFamily="50" charset="-128"/>
            </a:endParaRPr>
          </a:p>
          <a:p>
            <a:pPr>
              <a:lnSpc>
                <a:spcPct val="150000"/>
              </a:lnSpc>
            </a:pPr>
            <a:r>
              <a:rPr lang="ja-JP" altLang="en-US" dirty="0">
                <a:latin typeface="游ゴシック" panose="020B0400000000000000" pitchFamily="50" charset="-128"/>
                <a:ea typeface="游ゴシック" panose="020B0400000000000000" pitchFamily="50" charset="-128"/>
              </a:rPr>
              <a:t>　　（ご自宅への持ち帰りは出来ません）</a:t>
            </a:r>
            <a:endParaRPr lang="en-US" altLang="ja-JP" dirty="0">
              <a:latin typeface="游ゴシック" panose="020B0400000000000000" pitchFamily="50" charset="-128"/>
              <a:ea typeface="游ゴシック" panose="020B0400000000000000" pitchFamily="50" charset="-128"/>
            </a:endParaRPr>
          </a:p>
          <a:p>
            <a:pPr marL="285750" indent="-285750">
              <a:lnSpc>
                <a:spcPct val="150000"/>
              </a:lnSpc>
              <a:buFont typeface="Wingdings" panose="05000000000000000000" pitchFamily="2" charset="2"/>
              <a:buChar char="u"/>
            </a:pPr>
            <a:r>
              <a:rPr lang="ja-JP" altLang="en-US" dirty="0">
                <a:latin typeface="游ゴシック" panose="020B0400000000000000" pitchFamily="50" charset="-128"/>
                <a:ea typeface="游ゴシック" panose="020B0400000000000000" pitchFamily="50" charset="-128"/>
              </a:rPr>
              <a:t>書庫への入庫</a:t>
            </a:r>
            <a:endParaRPr lang="en-US" altLang="ja-JP" dirty="0">
              <a:latin typeface="游ゴシック" panose="020B0400000000000000" pitchFamily="50" charset="-128"/>
              <a:ea typeface="游ゴシック" panose="020B0400000000000000" pitchFamily="50" charset="-128"/>
            </a:endParaRPr>
          </a:p>
          <a:p>
            <a:pPr marL="285750" indent="-285750">
              <a:lnSpc>
                <a:spcPct val="150000"/>
              </a:lnSpc>
              <a:buFont typeface="Wingdings" panose="05000000000000000000" pitchFamily="2" charset="2"/>
              <a:buChar char="u"/>
            </a:pPr>
            <a:r>
              <a:rPr kumimoji="1" lang="ja-JP" altLang="en-US" dirty="0">
                <a:latin typeface="游ゴシック" panose="020B0400000000000000" pitchFamily="50" charset="-128"/>
                <a:ea typeface="游ゴシック" panose="020B0400000000000000" pitchFamily="50" charset="-128"/>
              </a:rPr>
              <a:t>他キャンパス</a:t>
            </a:r>
            <a:r>
              <a:rPr kumimoji="1" lang="en-US" altLang="ja-JP" dirty="0">
                <a:latin typeface="游ゴシック" panose="020B0400000000000000" pitchFamily="50" charset="-128"/>
                <a:ea typeface="游ゴシック" panose="020B0400000000000000" pitchFamily="50" charset="-128"/>
              </a:rPr>
              <a:t>/</a:t>
            </a:r>
            <a:r>
              <a:rPr kumimoji="1" lang="ja-JP" altLang="en-US" dirty="0">
                <a:latin typeface="游ゴシック" panose="020B0400000000000000" pitchFamily="50" charset="-128"/>
                <a:ea typeface="游ゴシック" panose="020B0400000000000000" pitchFamily="50" charset="-128"/>
              </a:rPr>
              <a:t>他大学からの図書取り寄せ</a:t>
            </a:r>
            <a:r>
              <a:rPr kumimoji="1" lang="en-US" altLang="ja-JP" dirty="0">
                <a:latin typeface="游ゴシック" panose="020B0400000000000000" pitchFamily="50" charset="-128"/>
                <a:ea typeface="游ゴシック" panose="020B0400000000000000" pitchFamily="50" charset="-128"/>
              </a:rPr>
              <a:t>(*)</a:t>
            </a:r>
          </a:p>
          <a:p>
            <a:pPr marL="285750" indent="-285750">
              <a:lnSpc>
                <a:spcPct val="150000"/>
              </a:lnSpc>
              <a:buFont typeface="Wingdings" panose="05000000000000000000" pitchFamily="2" charset="2"/>
              <a:buChar char="u"/>
            </a:pPr>
            <a:r>
              <a:rPr lang="ja-JP" altLang="en-US" dirty="0">
                <a:latin typeface="游ゴシック" panose="020B0400000000000000" pitchFamily="50" charset="-128"/>
                <a:ea typeface="游ゴシック" panose="020B0400000000000000" pitchFamily="50" charset="-128"/>
              </a:rPr>
              <a:t>学内他館</a:t>
            </a: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他大学からの文献複写物の取り寄せ</a:t>
            </a:r>
            <a:r>
              <a:rPr lang="en-US" altLang="ja-JP" dirty="0">
                <a:latin typeface="游ゴシック" panose="020B0400000000000000" pitchFamily="50" charset="-128"/>
                <a:ea typeface="游ゴシック" panose="020B0400000000000000" pitchFamily="50" charset="-128"/>
              </a:rPr>
              <a:t>(*)</a:t>
            </a:r>
          </a:p>
          <a:p>
            <a:pPr marL="285750" indent="-285750">
              <a:lnSpc>
                <a:spcPct val="150000"/>
              </a:lnSpc>
              <a:buFont typeface="Wingdings" panose="05000000000000000000" pitchFamily="2" charset="2"/>
              <a:buChar char="u"/>
            </a:pPr>
            <a:r>
              <a:rPr kumimoji="1" lang="ja-JP" altLang="en-US" dirty="0">
                <a:latin typeface="游ゴシック" panose="020B0400000000000000" pitchFamily="50" charset="-128"/>
                <a:ea typeface="游ゴシック" panose="020B0400000000000000" pitchFamily="50" charset="-128"/>
              </a:rPr>
              <a:t>レファレンスサービス等</a:t>
            </a:r>
          </a:p>
        </p:txBody>
      </p:sp>
      <p:sp>
        <p:nvSpPr>
          <p:cNvPr id="9" name="テキスト ボックス 8"/>
          <p:cNvSpPr txBox="1"/>
          <p:nvPr/>
        </p:nvSpPr>
        <p:spPr>
          <a:xfrm>
            <a:off x="421102" y="5656892"/>
            <a:ext cx="5231018" cy="584775"/>
          </a:xfrm>
          <a:prstGeom prst="rect">
            <a:avLst/>
          </a:prstGeom>
          <a:noFill/>
        </p:spPr>
        <p:txBody>
          <a:bodyPr wrap="square" rtlCol="0">
            <a:spAutoFit/>
          </a:bodyPr>
          <a:lstStyle/>
          <a:p>
            <a:r>
              <a:rPr kumimoji="1" lang="en-US" altLang="ja-JP" sz="1600" dirty="0">
                <a:latin typeface="游ゴシック Medium" panose="020B0500000000000000" pitchFamily="50" charset="-128"/>
                <a:ea typeface="游ゴシック Medium" panose="020B0500000000000000" pitchFamily="50" charset="-128"/>
              </a:rPr>
              <a:t>*</a:t>
            </a:r>
            <a:r>
              <a:rPr kumimoji="1" lang="ja-JP" altLang="en-US" sz="1600" dirty="0">
                <a:latin typeface="游ゴシック Medium" panose="020B0500000000000000" pitchFamily="50" charset="-128"/>
                <a:ea typeface="游ゴシック Medium" panose="020B0500000000000000" pitchFamily="50" charset="-128"/>
              </a:rPr>
              <a:t>他大学からの図書取り寄せ、文献複写物の取り寄せは、有料サービスです</a:t>
            </a:r>
          </a:p>
        </p:txBody>
      </p:sp>
    </p:spTree>
    <p:extLst>
      <p:ext uri="{BB962C8B-B14F-4D97-AF65-F5344CB8AC3E}">
        <p14:creationId xmlns:p14="http://schemas.microsoft.com/office/powerpoint/2010/main" val="1833722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46856" y="223600"/>
            <a:ext cx="8229600" cy="901144"/>
          </a:xfrm>
        </p:spPr>
        <p:txBody>
          <a:bodyPr/>
          <a:lstStyle/>
          <a:p>
            <a:r>
              <a:rPr kumimoji="1" lang="ja-JP" altLang="en-US" dirty="0">
                <a:latin typeface="游ゴシック Medium" panose="020B0500000000000000" pitchFamily="50" charset="-128"/>
                <a:ea typeface="游ゴシック Medium" panose="020B0500000000000000" pitchFamily="50" charset="-128"/>
              </a:rPr>
              <a:t>図書室への入室ルート</a:t>
            </a: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59832" y="1449726"/>
            <a:ext cx="3118617" cy="3995498"/>
          </a:xfrm>
        </p:spPr>
      </p:pic>
      <p:sp>
        <p:nvSpPr>
          <p:cNvPr id="5" name="曲折矢印 4"/>
          <p:cNvSpPr/>
          <p:nvPr/>
        </p:nvSpPr>
        <p:spPr>
          <a:xfrm>
            <a:off x="4913338" y="3429000"/>
            <a:ext cx="1170830" cy="1809357"/>
          </a:xfrm>
          <a:prstGeom prst="bentArrow">
            <a:avLst>
              <a:gd name="adj1" fmla="val 31089"/>
              <a:gd name="adj2" fmla="val 25000"/>
              <a:gd name="adj3" fmla="val 46432"/>
              <a:gd name="adj4" fmla="val 43750"/>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6" name="円/楕円 5"/>
          <p:cNvSpPr/>
          <p:nvPr/>
        </p:nvSpPr>
        <p:spPr>
          <a:xfrm>
            <a:off x="4139951" y="2786539"/>
            <a:ext cx="673029" cy="642461"/>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1047" y="1515901"/>
            <a:ext cx="1632645" cy="2283217"/>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6242" y="4221088"/>
            <a:ext cx="1587701" cy="2407270"/>
          </a:xfrm>
          <a:prstGeom prst="rect">
            <a:avLst/>
          </a:prstGeom>
        </p:spPr>
      </p:pic>
      <p:sp>
        <p:nvSpPr>
          <p:cNvPr id="12" name="横巻き 11"/>
          <p:cNvSpPr/>
          <p:nvPr/>
        </p:nvSpPr>
        <p:spPr>
          <a:xfrm>
            <a:off x="6444208" y="1124744"/>
            <a:ext cx="1951760" cy="732374"/>
          </a:xfrm>
          <a:prstGeom prst="horizontalScroll">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516216" y="1196752"/>
            <a:ext cx="2047140" cy="584775"/>
          </a:xfrm>
          <a:prstGeom prst="rect">
            <a:avLst/>
          </a:prstGeom>
          <a:noFill/>
        </p:spPr>
        <p:txBody>
          <a:bodyPr wrap="square" rtlCol="0">
            <a:spAutoFit/>
          </a:bodyPr>
          <a:lstStyle/>
          <a:p>
            <a:r>
              <a:rPr lang="ja-JP" altLang="en-US" sz="1600" spc="-150" dirty="0">
                <a:latin typeface="游ゴシック" panose="020B0400000000000000" pitchFamily="50" charset="-128"/>
                <a:ea typeface="游ゴシック" panose="020B0400000000000000" pitchFamily="50" charset="-128"/>
              </a:rPr>
              <a:t>法</a:t>
            </a:r>
            <a:r>
              <a:rPr lang="en-US" altLang="ja-JP" sz="1600" spc="-150" dirty="0">
                <a:latin typeface="游ゴシック" panose="020B0400000000000000" pitchFamily="50" charset="-128"/>
                <a:ea typeface="游ゴシック" panose="020B0400000000000000" pitchFamily="50" charset="-128"/>
              </a:rPr>
              <a:t>4</a:t>
            </a:r>
            <a:r>
              <a:rPr lang="ja-JP" altLang="en-US" sz="1600" spc="-150" dirty="0">
                <a:latin typeface="游ゴシック" panose="020B0400000000000000" pitchFamily="50" charset="-128"/>
                <a:ea typeface="游ゴシック" panose="020B0400000000000000" pitchFamily="50" charset="-128"/>
              </a:rPr>
              <a:t>号館</a:t>
            </a:r>
            <a:r>
              <a:rPr lang="en-US" altLang="ja-JP" sz="1600" spc="-150" dirty="0">
                <a:latin typeface="游ゴシック" panose="020B0400000000000000" pitchFamily="50" charset="-128"/>
                <a:ea typeface="游ゴシック" panose="020B0400000000000000" pitchFamily="50" charset="-128"/>
              </a:rPr>
              <a:t>4</a:t>
            </a:r>
            <a:r>
              <a:rPr lang="ja-JP" altLang="en-US" sz="1600" spc="-150" dirty="0">
                <a:latin typeface="游ゴシック" panose="020B0400000000000000" pitchFamily="50" charset="-128"/>
                <a:ea typeface="游ゴシック" panose="020B0400000000000000" pitchFamily="50" charset="-128"/>
              </a:rPr>
              <a:t>階から</a:t>
            </a:r>
            <a:endParaRPr lang="en-US" altLang="ja-JP" sz="1600" spc="-150" dirty="0">
              <a:latin typeface="游ゴシック" panose="020B0400000000000000" pitchFamily="50" charset="-128"/>
              <a:ea typeface="游ゴシック" panose="020B0400000000000000" pitchFamily="50" charset="-128"/>
            </a:endParaRPr>
          </a:p>
          <a:p>
            <a:r>
              <a:rPr kumimoji="1" lang="ja-JP" altLang="en-US" sz="1600" spc="-150" dirty="0">
                <a:latin typeface="游ゴシック" panose="020B0400000000000000" pitchFamily="50" charset="-128"/>
                <a:ea typeface="游ゴシック" panose="020B0400000000000000" pitchFamily="50" charset="-128"/>
              </a:rPr>
              <a:t>法</a:t>
            </a:r>
            <a:r>
              <a:rPr kumimoji="1" lang="en-US" altLang="ja-JP" sz="1600" spc="-150" dirty="0">
                <a:latin typeface="游ゴシック" panose="020B0400000000000000" pitchFamily="50" charset="-128"/>
                <a:ea typeface="游ゴシック" panose="020B0400000000000000" pitchFamily="50" charset="-128"/>
              </a:rPr>
              <a:t>3</a:t>
            </a:r>
            <a:r>
              <a:rPr kumimoji="1" lang="ja-JP" altLang="en-US" sz="1600" spc="-150" dirty="0">
                <a:latin typeface="游ゴシック" panose="020B0400000000000000" pitchFamily="50" charset="-128"/>
                <a:ea typeface="游ゴシック" panose="020B0400000000000000" pitchFamily="50" charset="-128"/>
              </a:rPr>
              <a:t>号館への</a:t>
            </a:r>
            <a:r>
              <a:rPr lang="ja-JP" altLang="en-US" sz="1600" spc="-150" dirty="0">
                <a:latin typeface="游ゴシック" panose="020B0400000000000000" pitchFamily="50" charset="-128"/>
                <a:ea typeface="游ゴシック" panose="020B0400000000000000" pitchFamily="50" charset="-128"/>
              </a:rPr>
              <a:t>連絡通路</a:t>
            </a:r>
            <a:endParaRPr kumimoji="1" lang="ja-JP" altLang="en-US" sz="1600" spc="-150" dirty="0">
              <a:latin typeface="游ゴシック" panose="020B0400000000000000" pitchFamily="50" charset="-128"/>
              <a:ea typeface="游ゴシック" panose="020B0400000000000000" pitchFamily="50" charset="-128"/>
            </a:endParaRPr>
          </a:p>
        </p:txBody>
      </p:sp>
      <p:sp>
        <p:nvSpPr>
          <p:cNvPr id="14" name="横巻き 13"/>
          <p:cNvSpPr/>
          <p:nvPr/>
        </p:nvSpPr>
        <p:spPr>
          <a:xfrm>
            <a:off x="6399840" y="3861049"/>
            <a:ext cx="1589510" cy="504056"/>
          </a:xfrm>
          <a:prstGeom prst="horizontalScroll">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6516216" y="3954542"/>
            <a:ext cx="1299692" cy="338554"/>
          </a:xfrm>
          <a:prstGeom prst="rect">
            <a:avLst/>
          </a:prstGeom>
          <a:noFill/>
        </p:spPr>
        <p:txBody>
          <a:bodyPr wrap="square" rtlCol="0">
            <a:spAutoFit/>
          </a:bodyPr>
          <a:lstStyle/>
          <a:p>
            <a:r>
              <a:rPr kumimoji="1" lang="ja-JP" altLang="en-US" sz="1600" spc="-150" dirty="0">
                <a:latin typeface="游ゴシック" panose="020B0400000000000000" pitchFamily="50" charset="-128"/>
                <a:ea typeface="游ゴシック" panose="020B0400000000000000" pitchFamily="50" charset="-128"/>
              </a:rPr>
              <a:t>法</a:t>
            </a:r>
            <a:r>
              <a:rPr kumimoji="1" lang="en-US" altLang="ja-JP" sz="1600" spc="-150" dirty="0">
                <a:latin typeface="游ゴシック" panose="020B0400000000000000" pitchFamily="50" charset="-128"/>
                <a:ea typeface="游ゴシック" panose="020B0400000000000000" pitchFamily="50" charset="-128"/>
              </a:rPr>
              <a:t>3</a:t>
            </a:r>
            <a:r>
              <a:rPr kumimoji="1" lang="ja-JP" altLang="en-US" sz="1600" spc="-150" dirty="0">
                <a:latin typeface="游ゴシック" panose="020B0400000000000000" pitchFamily="50" charset="-128"/>
                <a:ea typeface="游ゴシック" panose="020B0400000000000000" pitchFamily="50" charset="-128"/>
              </a:rPr>
              <a:t>号館廊下</a:t>
            </a:r>
          </a:p>
        </p:txBody>
      </p:sp>
      <p:sp>
        <p:nvSpPr>
          <p:cNvPr id="16" name="曲折矢印 15"/>
          <p:cNvSpPr/>
          <p:nvPr/>
        </p:nvSpPr>
        <p:spPr>
          <a:xfrm flipH="1">
            <a:off x="7191927" y="5664099"/>
            <a:ext cx="373904" cy="1025324"/>
          </a:xfrm>
          <a:prstGeom prst="bent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曲折矢印 16"/>
          <p:cNvSpPr/>
          <p:nvPr/>
        </p:nvSpPr>
        <p:spPr>
          <a:xfrm flipH="1">
            <a:off x="7596336" y="2184738"/>
            <a:ext cx="299124" cy="585899"/>
          </a:xfrm>
          <a:prstGeom prst="bent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8" name="図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59832" y="5230687"/>
            <a:ext cx="1582689" cy="1582689"/>
          </a:xfrm>
          <a:prstGeom prst="rect">
            <a:avLst/>
          </a:prstGeom>
        </p:spPr>
      </p:pic>
      <p:sp>
        <p:nvSpPr>
          <p:cNvPr id="19" name="テキスト ボックス 18"/>
          <p:cNvSpPr txBox="1"/>
          <p:nvPr/>
        </p:nvSpPr>
        <p:spPr>
          <a:xfrm>
            <a:off x="4870733" y="3786542"/>
            <a:ext cx="448777" cy="1451815"/>
          </a:xfrm>
          <a:prstGeom prst="rect">
            <a:avLst/>
          </a:prstGeom>
          <a:noFill/>
        </p:spPr>
        <p:txBody>
          <a:bodyPr vert="eaVert" wrap="square" rtlCol="0">
            <a:spAutoFit/>
          </a:bodyPr>
          <a:lstStyle/>
          <a:p>
            <a:r>
              <a:rPr kumimoji="1" lang="ja-JP" altLang="en-US" sz="1600" b="1" dirty="0">
                <a:latin typeface="游ゴシック Medium" panose="020B0500000000000000" pitchFamily="50" charset="-128"/>
                <a:ea typeface="游ゴシック Medium" panose="020B0500000000000000" pitchFamily="50" charset="-128"/>
              </a:rPr>
              <a:t>階段で</a:t>
            </a:r>
            <a:r>
              <a:rPr lang="en-US" altLang="ja-JP" sz="1600" b="1" dirty="0">
                <a:latin typeface="游ゴシック Medium" panose="020B0500000000000000" pitchFamily="50" charset="-128"/>
                <a:ea typeface="游ゴシック Medium" panose="020B0500000000000000" pitchFamily="50" charset="-128"/>
              </a:rPr>
              <a:t>4</a:t>
            </a:r>
            <a:r>
              <a:rPr kumimoji="1" lang="ja-JP" altLang="en-US" sz="1600" b="1" dirty="0">
                <a:latin typeface="游ゴシック Medium" panose="020B0500000000000000" pitchFamily="50" charset="-128"/>
                <a:ea typeface="游ゴシック Medium" panose="020B0500000000000000" pitchFamily="50" charset="-128"/>
              </a:rPr>
              <a:t>階へ</a:t>
            </a:r>
          </a:p>
        </p:txBody>
      </p:sp>
      <p:sp>
        <p:nvSpPr>
          <p:cNvPr id="21" name="右矢印 20"/>
          <p:cNvSpPr/>
          <p:nvPr/>
        </p:nvSpPr>
        <p:spPr>
          <a:xfrm>
            <a:off x="2984907" y="2972546"/>
            <a:ext cx="1271421" cy="672479"/>
          </a:xfrm>
          <a:prstGeom prst="rightArrow">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2929680" y="3185894"/>
            <a:ext cx="1326648" cy="307777"/>
          </a:xfrm>
          <a:prstGeom prst="rect">
            <a:avLst/>
          </a:prstGeom>
          <a:noFill/>
        </p:spPr>
        <p:txBody>
          <a:bodyPr wrap="square" rtlCol="0">
            <a:spAutoFit/>
          </a:bodyPr>
          <a:lstStyle/>
          <a:p>
            <a:pPr algn="ctr"/>
            <a:r>
              <a:rPr kumimoji="1" lang="ja-JP" altLang="en-US" sz="1400" spc="-150" dirty="0">
                <a:latin typeface="游ゴシック" panose="020B0400000000000000" pitchFamily="50" charset="-128"/>
                <a:ea typeface="游ゴシック" panose="020B0400000000000000" pitchFamily="50" charset="-128"/>
              </a:rPr>
              <a:t>カードリーダー</a:t>
            </a:r>
          </a:p>
        </p:txBody>
      </p:sp>
      <p:sp>
        <p:nvSpPr>
          <p:cNvPr id="24" name="角丸四角形吹き出し 23"/>
          <p:cNvSpPr/>
          <p:nvPr/>
        </p:nvSpPr>
        <p:spPr>
          <a:xfrm>
            <a:off x="7767991" y="5599468"/>
            <a:ext cx="1196497" cy="585899"/>
          </a:xfrm>
          <a:prstGeom prst="wedgeRoundRectCallout">
            <a:avLst>
              <a:gd name="adj1" fmla="val -61719"/>
              <a:gd name="adj2" fmla="val 86550"/>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7812918" y="5609303"/>
            <a:ext cx="1331082" cy="584775"/>
          </a:xfrm>
          <a:prstGeom prst="rect">
            <a:avLst/>
          </a:prstGeom>
          <a:noFill/>
        </p:spPr>
        <p:txBody>
          <a:bodyPr wrap="square" rtlCol="0">
            <a:spAutoFit/>
          </a:bodyPr>
          <a:lstStyle/>
          <a:p>
            <a:r>
              <a:rPr kumimoji="1" lang="ja-JP" altLang="en-US" sz="1600" b="1" dirty="0">
                <a:latin typeface="游ゴシック" panose="020B0400000000000000" pitchFamily="50" charset="-128"/>
                <a:ea typeface="游ゴシック" panose="020B0400000000000000" pitchFamily="50" charset="-128"/>
              </a:rPr>
              <a:t>突き当りを</a:t>
            </a:r>
            <a:endParaRPr kumimoji="1" lang="en-US" altLang="ja-JP" sz="1600" b="1" dirty="0">
              <a:latin typeface="游ゴシック" panose="020B0400000000000000" pitchFamily="50" charset="-128"/>
              <a:ea typeface="游ゴシック" panose="020B0400000000000000" pitchFamily="50" charset="-128"/>
            </a:endParaRPr>
          </a:p>
          <a:p>
            <a:r>
              <a:rPr kumimoji="1" lang="ja-JP" altLang="en-US" sz="1600" b="1" dirty="0">
                <a:latin typeface="游ゴシック" panose="020B0400000000000000" pitchFamily="50" charset="-128"/>
                <a:ea typeface="游ゴシック" panose="020B0400000000000000" pitchFamily="50" charset="-128"/>
              </a:rPr>
              <a:t>左へ</a:t>
            </a:r>
          </a:p>
        </p:txBody>
      </p:sp>
      <p:pic>
        <p:nvPicPr>
          <p:cNvPr id="27" name="図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0814" y="1423562"/>
            <a:ext cx="2185190" cy="1651032"/>
          </a:xfrm>
          <a:prstGeom prst="rect">
            <a:avLst/>
          </a:prstGeom>
        </p:spPr>
      </p:pic>
      <p:sp>
        <p:nvSpPr>
          <p:cNvPr id="9" name="横巻き 8"/>
          <p:cNvSpPr/>
          <p:nvPr/>
        </p:nvSpPr>
        <p:spPr>
          <a:xfrm>
            <a:off x="323528" y="1340768"/>
            <a:ext cx="1495620" cy="512662"/>
          </a:xfrm>
          <a:prstGeom prst="horizontalScroll">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67544" y="1437088"/>
            <a:ext cx="1253878" cy="344334"/>
          </a:xfrm>
          <a:prstGeom prst="rect">
            <a:avLst/>
          </a:prstGeom>
          <a:noFill/>
        </p:spPr>
        <p:txBody>
          <a:bodyPr wrap="square" rtlCol="0">
            <a:spAutoFit/>
          </a:bodyPr>
          <a:lstStyle/>
          <a:p>
            <a:pPr algn="ctr"/>
            <a:r>
              <a:rPr kumimoji="1" lang="ja-JP" altLang="en-US" sz="1600" spc="-150" dirty="0">
                <a:latin typeface="游ゴシック" panose="020B0400000000000000" pitchFamily="50" charset="-128"/>
                <a:ea typeface="游ゴシック" panose="020B0400000000000000" pitchFamily="50" charset="-128"/>
              </a:rPr>
              <a:t>法学部</a:t>
            </a:r>
            <a:r>
              <a:rPr lang="en-US" altLang="ja-JP" sz="1600" spc="-150" dirty="0">
                <a:latin typeface="游ゴシック" panose="020B0400000000000000" pitchFamily="50" charset="-128"/>
                <a:ea typeface="游ゴシック" panose="020B0400000000000000" pitchFamily="50" charset="-128"/>
              </a:rPr>
              <a:t>3</a:t>
            </a:r>
            <a:r>
              <a:rPr kumimoji="1" lang="ja-JP" altLang="en-US" sz="1600" spc="-150" dirty="0">
                <a:latin typeface="游ゴシック" panose="020B0400000000000000" pitchFamily="50" charset="-128"/>
                <a:ea typeface="游ゴシック" panose="020B0400000000000000" pitchFamily="50" charset="-128"/>
              </a:rPr>
              <a:t>号館</a:t>
            </a:r>
          </a:p>
        </p:txBody>
      </p:sp>
      <p:sp>
        <p:nvSpPr>
          <p:cNvPr id="28" name="横巻き 27"/>
          <p:cNvSpPr/>
          <p:nvPr/>
        </p:nvSpPr>
        <p:spPr>
          <a:xfrm>
            <a:off x="3059832" y="1340768"/>
            <a:ext cx="1869526" cy="512662"/>
          </a:xfrm>
          <a:prstGeom prst="horizontalScroll">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232007" y="1410430"/>
            <a:ext cx="1511913" cy="375638"/>
          </a:xfrm>
          <a:prstGeom prst="rect">
            <a:avLst/>
          </a:prstGeom>
          <a:noFill/>
        </p:spPr>
        <p:txBody>
          <a:bodyPr wrap="square" rtlCol="0">
            <a:spAutoFit/>
          </a:bodyPr>
          <a:lstStyle/>
          <a:p>
            <a:r>
              <a:rPr kumimoji="1" lang="ja-JP" altLang="en-US" dirty="0">
                <a:latin typeface="游ゴシック" panose="020B0400000000000000" pitchFamily="50" charset="-128"/>
                <a:ea typeface="游ゴシック" panose="020B0400000000000000" pitchFamily="50" charset="-128"/>
              </a:rPr>
              <a:t>法学部</a:t>
            </a:r>
            <a:r>
              <a:rPr kumimoji="1" lang="en-US" altLang="ja-JP" dirty="0">
                <a:latin typeface="游ゴシック" panose="020B0400000000000000" pitchFamily="50" charset="-128"/>
                <a:ea typeface="游ゴシック" panose="020B0400000000000000" pitchFamily="50" charset="-128"/>
              </a:rPr>
              <a:t>4</a:t>
            </a:r>
            <a:r>
              <a:rPr kumimoji="1" lang="ja-JP" altLang="en-US" dirty="0">
                <a:latin typeface="游ゴシック" panose="020B0400000000000000" pitchFamily="50" charset="-128"/>
                <a:ea typeface="游ゴシック" panose="020B0400000000000000" pitchFamily="50" charset="-128"/>
              </a:rPr>
              <a:t>号館</a:t>
            </a:r>
          </a:p>
        </p:txBody>
      </p:sp>
      <p:pic>
        <p:nvPicPr>
          <p:cNvPr id="30" name="図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3528" y="3301785"/>
            <a:ext cx="2250584" cy="1488783"/>
          </a:xfrm>
          <a:prstGeom prst="rect">
            <a:avLst/>
          </a:prstGeom>
        </p:spPr>
      </p:pic>
      <p:sp>
        <p:nvSpPr>
          <p:cNvPr id="38" name="横巻き 37"/>
          <p:cNvSpPr/>
          <p:nvPr/>
        </p:nvSpPr>
        <p:spPr>
          <a:xfrm>
            <a:off x="326972" y="3212976"/>
            <a:ext cx="1675541" cy="512662"/>
          </a:xfrm>
          <a:prstGeom prst="horizontalScroll">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402354" y="3339166"/>
            <a:ext cx="1639733" cy="307777"/>
          </a:xfrm>
          <a:prstGeom prst="rect">
            <a:avLst/>
          </a:prstGeom>
          <a:noFill/>
        </p:spPr>
        <p:txBody>
          <a:bodyPr wrap="square" rtlCol="0">
            <a:spAutoFit/>
          </a:bodyPr>
          <a:lstStyle/>
          <a:p>
            <a:pPr algn="ctr"/>
            <a:r>
              <a:rPr kumimoji="1" lang="ja-JP" altLang="en-US" sz="1400" spc="-150" dirty="0">
                <a:latin typeface="游ゴシック" panose="020B0400000000000000" pitchFamily="50" charset="-128"/>
                <a:ea typeface="游ゴシック" panose="020B0400000000000000" pitchFamily="50" charset="-128"/>
              </a:rPr>
              <a:t>法</a:t>
            </a:r>
            <a:r>
              <a:rPr lang="en-US" altLang="ja-JP" sz="1400" spc="-150" dirty="0">
                <a:latin typeface="游ゴシック" panose="020B0400000000000000" pitchFamily="50" charset="-128"/>
                <a:ea typeface="游ゴシック" panose="020B0400000000000000" pitchFamily="50" charset="-128"/>
              </a:rPr>
              <a:t>3</a:t>
            </a:r>
            <a:r>
              <a:rPr kumimoji="1" lang="ja-JP" altLang="en-US" sz="1400" spc="-150" dirty="0">
                <a:latin typeface="游ゴシック" panose="020B0400000000000000" pitchFamily="50" charset="-128"/>
                <a:ea typeface="游ゴシック" panose="020B0400000000000000" pitchFamily="50" charset="-128"/>
              </a:rPr>
              <a:t>号館入館ゲート</a:t>
            </a:r>
          </a:p>
        </p:txBody>
      </p:sp>
      <p:sp>
        <p:nvSpPr>
          <p:cNvPr id="41" name="角丸四角形吹き出し 40"/>
          <p:cNvSpPr/>
          <p:nvPr/>
        </p:nvSpPr>
        <p:spPr>
          <a:xfrm>
            <a:off x="229622" y="5085184"/>
            <a:ext cx="2758202" cy="1101052"/>
          </a:xfrm>
          <a:prstGeom prst="wedgeRoundRectCallout">
            <a:avLst>
              <a:gd name="adj1" fmla="val 63512"/>
              <a:gd name="adj2" fmla="val -6046"/>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テキスト ボックス 41"/>
          <p:cNvSpPr txBox="1"/>
          <p:nvPr/>
        </p:nvSpPr>
        <p:spPr>
          <a:xfrm>
            <a:off x="307059" y="5087724"/>
            <a:ext cx="2657174" cy="1095609"/>
          </a:xfrm>
          <a:prstGeom prst="rect">
            <a:avLst/>
          </a:prstGeom>
          <a:noFill/>
        </p:spPr>
        <p:txBody>
          <a:bodyPr wrap="square" rtlCol="0" anchor="ctr" anchorCtr="0">
            <a:spAutoFit/>
          </a:bodyPr>
          <a:lstStyle/>
          <a:p>
            <a:r>
              <a:rPr kumimoji="1" lang="ja-JP" altLang="en-US" sz="1600" b="1" dirty="0">
                <a:solidFill>
                  <a:srgbClr val="FF0000"/>
                </a:solidFill>
                <a:latin typeface="HG丸ｺﾞｼｯｸM-PRO" panose="020F0600000000000000" pitchFamily="50" charset="-128"/>
                <a:ea typeface="HG丸ｺﾞｼｯｸM-PRO" panose="020F0600000000000000" pitchFamily="50" charset="-128"/>
              </a:rPr>
              <a:t>建物の中では静粛に</a:t>
            </a:r>
            <a:r>
              <a:rPr kumimoji="1" lang="ja-JP" altLang="en-US" sz="1600" dirty="0">
                <a:latin typeface="HG丸ｺﾞｼｯｸM-PRO" panose="020F0600000000000000" pitchFamily="50" charset="-128"/>
                <a:ea typeface="HG丸ｺﾞｼｯｸM-PRO" panose="020F0600000000000000" pitchFamily="50" charset="-128"/>
              </a:rPr>
              <a:t>してください。セルフツアーをする方は</a:t>
            </a:r>
            <a:r>
              <a:rPr kumimoji="1" lang="ja-JP" altLang="en-US" sz="1600" b="1" dirty="0">
                <a:solidFill>
                  <a:srgbClr val="FF0000"/>
                </a:solidFill>
                <a:latin typeface="HG丸ｺﾞｼｯｸM-PRO" panose="020F0600000000000000" pitchFamily="50" charset="-128"/>
                <a:ea typeface="HG丸ｺﾞｼｯｸM-PRO" panose="020F0600000000000000" pitchFamily="50" charset="-128"/>
              </a:rPr>
              <a:t>歩きスマホは絶対にしないでください。</a:t>
            </a:r>
            <a:endParaRPr kumimoji="1" lang="en-US" altLang="ja-JP" sz="16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44" name="角丸四角形吹き出し 43"/>
          <p:cNvSpPr/>
          <p:nvPr/>
        </p:nvSpPr>
        <p:spPr>
          <a:xfrm>
            <a:off x="2627784" y="4149080"/>
            <a:ext cx="1749331" cy="887627"/>
          </a:xfrm>
          <a:prstGeom prst="wedgeRoundRectCallout">
            <a:avLst>
              <a:gd name="adj1" fmla="val 19431"/>
              <a:gd name="adj2" fmla="val 78930"/>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テキスト ボックス 44"/>
          <p:cNvSpPr txBox="1"/>
          <p:nvPr/>
        </p:nvSpPr>
        <p:spPr>
          <a:xfrm>
            <a:off x="2632824" y="4228762"/>
            <a:ext cx="1823439" cy="738664"/>
          </a:xfrm>
          <a:prstGeom prst="rect">
            <a:avLst/>
          </a:prstGeom>
          <a:noFill/>
        </p:spPr>
        <p:txBody>
          <a:bodyPr wrap="square" rtlCol="0" anchor="ctr" anchorCtr="0">
            <a:spAutoFit/>
          </a:bodyPr>
          <a:lstStyle/>
          <a:p>
            <a:r>
              <a:rPr kumimoji="1" lang="ja-JP" altLang="en-US" sz="1400" dirty="0">
                <a:latin typeface="游ゴシック" panose="020B0400000000000000" pitchFamily="50" charset="-128"/>
                <a:ea typeface="游ゴシック" panose="020B0400000000000000" pitchFamily="50" charset="-128"/>
              </a:rPr>
              <a:t>平日９</a:t>
            </a:r>
            <a:r>
              <a:rPr lang="ja-JP" altLang="en-US" sz="1400" dirty="0">
                <a:latin typeface="游ゴシック" panose="020B0400000000000000" pitchFamily="50" charset="-128"/>
                <a:ea typeface="游ゴシック" panose="020B0400000000000000" pitchFamily="50" charset="-128"/>
              </a:rPr>
              <a:t>時～１７時</a:t>
            </a:r>
            <a:endParaRPr lang="en-US" altLang="ja-JP" sz="1400" dirty="0">
              <a:latin typeface="游ゴシック" panose="020B0400000000000000" pitchFamily="50" charset="-128"/>
              <a:ea typeface="游ゴシック" panose="020B0400000000000000" pitchFamily="50" charset="-128"/>
            </a:endParaRPr>
          </a:p>
          <a:p>
            <a:r>
              <a:rPr lang="ja-JP" altLang="en-US" sz="1400" dirty="0">
                <a:latin typeface="游ゴシック" panose="020B0400000000000000" pitchFamily="50" charset="-128"/>
                <a:ea typeface="游ゴシック" panose="020B0400000000000000" pitchFamily="50" charset="-128"/>
              </a:rPr>
              <a:t>は法</a:t>
            </a:r>
            <a:r>
              <a:rPr lang="en-US" altLang="ja-JP" sz="1400" dirty="0">
                <a:latin typeface="游ゴシック" panose="020B0400000000000000" pitchFamily="50" charset="-128"/>
                <a:ea typeface="游ゴシック" panose="020B0400000000000000" pitchFamily="50" charset="-128"/>
              </a:rPr>
              <a:t>3</a:t>
            </a:r>
            <a:r>
              <a:rPr lang="ja-JP" altLang="en-US" sz="1400" dirty="0">
                <a:latin typeface="游ゴシック" panose="020B0400000000000000" pitchFamily="50" charset="-128"/>
                <a:ea typeface="游ゴシック" panose="020B0400000000000000" pitchFamily="50" charset="-128"/>
              </a:rPr>
              <a:t>号館からも</a:t>
            </a:r>
            <a:endParaRPr lang="en-US" altLang="ja-JP" sz="1400" dirty="0">
              <a:latin typeface="游ゴシック" panose="020B0400000000000000" pitchFamily="50" charset="-128"/>
              <a:ea typeface="游ゴシック" panose="020B0400000000000000" pitchFamily="50" charset="-128"/>
            </a:endParaRPr>
          </a:p>
          <a:p>
            <a:r>
              <a:rPr lang="ja-JP" altLang="en-US" sz="1400" dirty="0">
                <a:latin typeface="游ゴシック" panose="020B0400000000000000" pitchFamily="50" charset="-128"/>
                <a:ea typeface="游ゴシック" panose="020B0400000000000000" pitchFamily="50" charset="-128"/>
              </a:rPr>
              <a:t>入室できます。</a:t>
            </a:r>
            <a:endParaRPr kumimoji="1" lang="en-US" altLang="ja-JP" sz="1400" dirty="0">
              <a:latin typeface="游ゴシック" panose="020B0400000000000000" pitchFamily="50" charset="-128"/>
              <a:ea typeface="游ゴシック" panose="020B0400000000000000" pitchFamily="50" charset="-128"/>
            </a:endParaRPr>
          </a:p>
        </p:txBody>
      </p:sp>
      <p:cxnSp>
        <p:nvCxnSpPr>
          <p:cNvPr id="20" name="直線コネクタ 19"/>
          <p:cNvCxnSpPr/>
          <p:nvPr/>
        </p:nvCxnSpPr>
        <p:spPr>
          <a:xfrm>
            <a:off x="2832785" y="1340768"/>
            <a:ext cx="11023" cy="2750523"/>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63544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384"/>
            <a:ext cx="8229600" cy="1060770"/>
          </a:xfrm>
        </p:spPr>
        <p:txBody>
          <a:bodyPr/>
          <a:lstStyle/>
          <a:p>
            <a:r>
              <a:rPr kumimoji="1" lang="ja-JP" altLang="en-US" dirty="0">
                <a:latin typeface="游ゴシック Medium" panose="020B0500000000000000" pitchFamily="50" charset="-128"/>
                <a:ea typeface="游ゴシック Medium" panose="020B0500000000000000" pitchFamily="50" charset="-128"/>
              </a:rPr>
              <a:t>図書室カウンター</a:t>
            </a:r>
          </a:p>
        </p:txBody>
      </p:sp>
      <p:pic>
        <p:nvPicPr>
          <p:cNvPr id="2050" name="Picture 2" descr="\\133.11.60.21\04係\05図書閲覧係\ガイダンス\2020\写真\編集済\図書室カウンター.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836761" y="2708920"/>
            <a:ext cx="5543551" cy="3960440"/>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2399201"/>
            <a:ext cx="1536192" cy="1536192"/>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1275" y="3935393"/>
            <a:ext cx="1365815" cy="1365815"/>
          </a:xfrm>
          <a:prstGeom prst="rect">
            <a:avLst/>
          </a:prstGeom>
        </p:spPr>
      </p:pic>
      <p:sp>
        <p:nvSpPr>
          <p:cNvPr id="12" name="角丸四角形吹き出し 11"/>
          <p:cNvSpPr/>
          <p:nvPr/>
        </p:nvSpPr>
        <p:spPr>
          <a:xfrm>
            <a:off x="909298" y="2722107"/>
            <a:ext cx="3158646" cy="1498981"/>
          </a:xfrm>
          <a:prstGeom prst="wedgeRoundRectCallout">
            <a:avLst>
              <a:gd name="adj1" fmla="val -31479"/>
              <a:gd name="adj2" fmla="val 84303"/>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520" y="4620344"/>
            <a:ext cx="1905000" cy="1905000"/>
          </a:xfrm>
          <a:prstGeom prst="rect">
            <a:avLst/>
          </a:prstGeom>
        </p:spPr>
      </p:pic>
      <p:sp>
        <p:nvSpPr>
          <p:cNvPr id="5" name="テキスト ボックス 4"/>
          <p:cNvSpPr txBox="1"/>
          <p:nvPr/>
        </p:nvSpPr>
        <p:spPr>
          <a:xfrm>
            <a:off x="935778" y="2996952"/>
            <a:ext cx="3132165" cy="923330"/>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ここは法</a:t>
            </a:r>
            <a:r>
              <a:rPr lang="en-US" altLang="ja-JP" dirty="0">
                <a:latin typeface="游ゴシック" panose="020B0400000000000000" pitchFamily="50" charset="-128"/>
                <a:ea typeface="游ゴシック" panose="020B0400000000000000" pitchFamily="50" charset="-128"/>
              </a:rPr>
              <a:t>3</a:t>
            </a:r>
            <a:r>
              <a:rPr lang="ja-JP" altLang="en-US" dirty="0">
                <a:latin typeface="游ゴシック" panose="020B0400000000000000" pitchFamily="50" charset="-128"/>
                <a:ea typeface="游ゴシック" panose="020B0400000000000000" pitchFamily="50" charset="-128"/>
              </a:rPr>
              <a:t>号館の</a:t>
            </a:r>
            <a:r>
              <a:rPr lang="en-US" altLang="ja-JP" dirty="0">
                <a:latin typeface="游ゴシック" panose="020B0400000000000000" pitchFamily="50" charset="-128"/>
                <a:ea typeface="游ゴシック" panose="020B0400000000000000" pitchFamily="50" charset="-128"/>
              </a:rPr>
              <a:t>4</a:t>
            </a:r>
            <a:r>
              <a:rPr lang="ja-JP" altLang="en-US" dirty="0">
                <a:latin typeface="游ゴシック" panose="020B0400000000000000" pitchFamily="50" charset="-128"/>
                <a:ea typeface="游ゴシック" panose="020B0400000000000000" pitchFamily="50" charset="-128"/>
              </a:rPr>
              <a:t>階ですが、</a:t>
            </a:r>
            <a:endParaRPr lang="en-US" altLang="ja-JP" dirty="0">
              <a:latin typeface="游ゴシック" panose="020B0400000000000000" pitchFamily="50" charset="-128"/>
              <a:ea typeface="游ゴシック" panose="020B0400000000000000" pitchFamily="50" charset="-128"/>
            </a:endParaRPr>
          </a:p>
          <a:p>
            <a:r>
              <a:rPr kumimoji="1" lang="ja-JP" altLang="en-US" dirty="0">
                <a:latin typeface="游ゴシック" panose="020B0400000000000000" pitchFamily="50" charset="-128"/>
                <a:ea typeface="游ゴシック" panose="020B0400000000000000" pitchFamily="50" charset="-128"/>
              </a:rPr>
              <a:t>図書室エリアでは</a:t>
            </a:r>
            <a:endParaRPr kumimoji="1" lang="en-US" altLang="ja-JP" dirty="0">
              <a:latin typeface="游ゴシック" panose="020B0400000000000000" pitchFamily="50" charset="-128"/>
              <a:ea typeface="游ゴシック" panose="020B0400000000000000" pitchFamily="50" charset="-128"/>
            </a:endParaRPr>
          </a:p>
          <a:p>
            <a:r>
              <a:rPr kumimoji="1" lang="en-US" altLang="ja-JP" dirty="0">
                <a:latin typeface="游ゴシック" panose="020B0400000000000000" pitchFamily="50" charset="-128"/>
                <a:ea typeface="游ゴシック" panose="020B0400000000000000" pitchFamily="50" charset="-128"/>
              </a:rPr>
              <a:t>L</a:t>
            </a:r>
            <a:r>
              <a:rPr kumimoji="1" lang="ja-JP" altLang="en-US" dirty="0">
                <a:latin typeface="游ゴシック" panose="020B0400000000000000" pitchFamily="50" charset="-128"/>
                <a:ea typeface="游ゴシック" panose="020B0400000000000000" pitchFamily="50" charset="-128"/>
              </a:rPr>
              <a:t>（エル）</a:t>
            </a:r>
            <a:r>
              <a:rPr kumimoji="1" lang="en-US" altLang="ja-JP" dirty="0">
                <a:latin typeface="游ゴシック" panose="020B0400000000000000" pitchFamily="50" charset="-128"/>
                <a:ea typeface="游ゴシック" panose="020B0400000000000000" pitchFamily="50" charset="-128"/>
              </a:rPr>
              <a:t>6</a:t>
            </a:r>
            <a:r>
              <a:rPr kumimoji="1" lang="ja-JP" altLang="en-US" dirty="0">
                <a:latin typeface="游ゴシック" panose="020B0400000000000000" pitchFamily="50" charset="-128"/>
                <a:ea typeface="游ゴシック" panose="020B0400000000000000" pitchFamily="50" charset="-128"/>
              </a:rPr>
              <a:t>階と</a:t>
            </a:r>
            <a:r>
              <a:rPr lang="ja-JP" altLang="en-US" dirty="0">
                <a:latin typeface="游ゴシック" panose="020B0400000000000000" pitchFamily="50" charset="-128"/>
                <a:ea typeface="游ゴシック" panose="020B0400000000000000" pitchFamily="50" charset="-128"/>
              </a:rPr>
              <a:t>呼びます</a:t>
            </a:r>
            <a:endParaRPr kumimoji="1" lang="ja-JP" altLang="en-US" dirty="0">
              <a:latin typeface="游ゴシック" panose="020B0400000000000000" pitchFamily="50" charset="-128"/>
              <a:ea typeface="游ゴシック" panose="020B0400000000000000" pitchFamily="50" charset="-128"/>
            </a:endParaRPr>
          </a:p>
        </p:txBody>
      </p:sp>
      <p:sp>
        <p:nvSpPr>
          <p:cNvPr id="10" name="テキスト ボックス 9"/>
          <p:cNvSpPr txBox="1"/>
          <p:nvPr/>
        </p:nvSpPr>
        <p:spPr>
          <a:xfrm>
            <a:off x="449454" y="836712"/>
            <a:ext cx="8443025" cy="1908215"/>
          </a:xfrm>
          <a:prstGeom prst="rect">
            <a:avLst/>
          </a:prstGeom>
          <a:noFill/>
        </p:spPr>
        <p:txBody>
          <a:bodyPr wrap="square" rtlCol="0">
            <a:spAutoFit/>
          </a:bodyPr>
          <a:lstStyle/>
          <a:p>
            <a:r>
              <a:rPr kumimoji="1" lang="ja-JP" altLang="en-US" sz="2000" dirty="0">
                <a:latin typeface="游ゴシック" panose="020B0400000000000000" pitchFamily="50" charset="-128"/>
                <a:ea typeface="游ゴシック" panose="020B0400000000000000" pitchFamily="50" charset="-128"/>
              </a:rPr>
              <a:t>入室の際に、</a:t>
            </a:r>
            <a:r>
              <a:rPr kumimoji="1" lang="ja-JP" altLang="en-US" sz="2000" b="1" dirty="0">
                <a:solidFill>
                  <a:srgbClr val="FF0000"/>
                </a:solidFill>
                <a:latin typeface="游ゴシック" panose="020B0400000000000000" pitchFamily="50" charset="-128"/>
                <a:ea typeface="游ゴシック" panose="020B0400000000000000" pitchFamily="50" charset="-128"/>
              </a:rPr>
              <a:t>学生証を提示の上、入退室時刻の記録をお願いします。</a:t>
            </a:r>
            <a:endParaRPr kumimoji="1" lang="en-US" altLang="ja-JP" sz="2000" b="1" dirty="0">
              <a:solidFill>
                <a:srgbClr val="FF0000"/>
              </a:solidFill>
              <a:latin typeface="游ゴシック" panose="020B0400000000000000" pitchFamily="50" charset="-128"/>
              <a:ea typeface="游ゴシック" panose="020B0400000000000000" pitchFamily="50" charset="-128"/>
            </a:endParaRPr>
          </a:p>
          <a:p>
            <a:r>
              <a:rPr lang="ja-JP" altLang="en-US" sz="2000" dirty="0">
                <a:latin typeface="游ゴシック" panose="020B0400000000000000" pitchFamily="50" charset="-128"/>
                <a:ea typeface="游ゴシック" panose="020B0400000000000000" pitchFamily="50" charset="-128"/>
              </a:rPr>
              <a:t>開室時間　月～金</a:t>
            </a:r>
            <a:r>
              <a:rPr lang="en-US" altLang="ja-JP" sz="2000" dirty="0">
                <a:latin typeface="游ゴシック" panose="020B0400000000000000" pitchFamily="50" charset="-128"/>
                <a:ea typeface="游ゴシック" panose="020B0400000000000000" pitchFamily="50" charset="-128"/>
              </a:rPr>
              <a:t>(</a:t>
            </a:r>
            <a:r>
              <a:rPr lang="ja-JP" altLang="en-US" sz="2000" dirty="0">
                <a:latin typeface="游ゴシック" panose="020B0400000000000000" pitchFamily="50" charset="-128"/>
                <a:ea typeface="游ゴシック" panose="020B0400000000000000" pitchFamily="50" charset="-128"/>
              </a:rPr>
              <a:t>祝日除く）</a:t>
            </a:r>
            <a:r>
              <a:rPr lang="en-US" altLang="ja-JP" sz="2000" dirty="0">
                <a:latin typeface="游ゴシック" panose="020B0400000000000000" pitchFamily="50" charset="-128"/>
                <a:ea typeface="游ゴシック" panose="020B0400000000000000" pitchFamily="50" charset="-128"/>
              </a:rPr>
              <a:t>9</a:t>
            </a:r>
            <a:r>
              <a:rPr lang="ja-JP" altLang="en-US" sz="2000" dirty="0">
                <a:latin typeface="游ゴシック" panose="020B0400000000000000" pitchFamily="50" charset="-128"/>
                <a:ea typeface="游ゴシック" panose="020B0400000000000000" pitchFamily="50" charset="-128"/>
              </a:rPr>
              <a:t>時～</a:t>
            </a:r>
            <a:r>
              <a:rPr lang="en-US" altLang="ja-JP" sz="2000" dirty="0">
                <a:latin typeface="游ゴシック" panose="020B0400000000000000" pitchFamily="50" charset="-128"/>
                <a:ea typeface="游ゴシック" panose="020B0400000000000000" pitchFamily="50" charset="-128"/>
              </a:rPr>
              <a:t>21</a:t>
            </a:r>
            <a:r>
              <a:rPr lang="ja-JP" altLang="en-US" sz="2000" dirty="0">
                <a:latin typeface="游ゴシック" panose="020B0400000000000000" pitchFamily="50" charset="-128"/>
                <a:ea typeface="游ゴシック" panose="020B0400000000000000" pitchFamily="50" charset="-128"/>
              </a:rPr>
              <a:t>時</a:t>
            </a:r>
            <a:endParaRPr lang="en-US" altLang="ja-JP" sz="2000" dirty="0">
              <a:latin typeface="游ゴシック" panose="020B0400000000000000" pitchFamily="50" charset="-128"/>
              <a:ea typeface="游ゴシック" panose="020B0400000000000000" pitchFamily="50" charset="-128"/>
            </a:endParaRPr>
          </a:p>
          <a:p>
            <a:r>
              <a:rPr lang="ja-JP" altLang="en-US" sz="2000" dirty="0">
                <a:latin typeface="游ゴシック" panose="020B0400000000000000" pitchFamily="50" charset="-128"/>
                <a:ea typeface="游ゴシック" panose="020B0400000000000000" pitchFamily="50" charset="-128"/>
              </a:rPr>
              <a:t>　　　　　土曜日　</a:t>
            </a:r>
            <a:r>
              <a:rPr lang="en-US" altLang="ja-JP" sz="2000" dirty="0">
                <a:latin typeface="游ゴシック" panose="020B0400000000000000" pitchFamily="50" charset="-128"/>
                <a:ea typeface="游ゴシック" panose="020B0400000000000000" pitchFamily="50" charset="-128"/>
              </a:rPr>
              <a:t> 9</a:t>
            </a:r>
            <a:r>
              <a:rPr lang="ja-JP" altLang="en-US" sz="2000" dirty="0">
                <a:latin typeface="游ゴシック" panose="020B0400000000000000" pitchFamily="50" charset="-128"/>
                <a:ea typeface="游ゴシック" panose="020B0400000000000000" pitchFamily="50" charset="-128"/>
              </a:rPr>
              <a:t>時～ </a:t>
            </a:r>
            <a:r>
              <a:rPr lang="en-US" altLang="ja-JP" sz="2000" dirty="0">
                <a:latin typeface="游ゴシック" panose="020B0400000000000000" pitchFamily="50" charset="-128"/>
                <a:ea typeface="游ゴシック" panose="020B0400000000000000" pitchFamily="50" charset="-128"/>
              </a:rPr>
              <a:t>17</a:t>
            </a:r>
            <a:r>
              <a:rPr lang="ja-JP" altLang="en-US" sz="2000" dirty="0">
                <a:latin typeface="游ゴシック" panose="020B0400000000000000" pitchFamily="50" charset="-128"/>
                <a:ea typeface="游ゴシック" panose="020B0400000000000000" pitchFamily="50" charset="-128"/>
              </a:rPr>
              <a:t>時</a:t>
            </a:r>
            <a:r>
              <a:rPr lang="en-US" altLang="ja-JP" sz="2000" dirty="0">
                <a:latin typeface="游ゴシック" panose="020B0400000000000000" pitchFamily="50" charset="-128"/>
                <a:ea typeface="游ゴシック" panose="020B0400000000000000" pitchFamily="50" charset="-128"/>
              </a:rPr>
              <a:t>30</a:t>
            </a:r>
            <a:r>
              <a:rPr lang="ja-JP" altLang="en-US" sz="2000" dirty="0">
                <a:latin typeface="游ゴシック" panose="020B0400000000000000" pitchFamily="50" charset="-128"/>
                <a:ea typeface="游ゴシック" panose="020B0400000000000000" pitchFamily="50" charset="-128"/>
              </a:rPr>
              <a:t>分</a:t>
            </a:r>
            <a:endParaRPr lang="en-US" altLang="ja-JP" sz="2000" dirty="0">
              <a:latin typeface="游ゴシック" panose="020B0400000000000000" pitchFamily="50" charset="-128"/>
              <a:ea typeface="游ゴシック" panose="020B0400000000000000" pitchFamily="50" charset="-128"/>
            </a:endParaRPr>
          </a:p>
          <a:p>
            <a:r>
              <a:rPr lang="ja-JP" altLang="en-US" sz="2000" dirty="0">
                <a:latin typeface="游ゴシック" panose="020B0400000000000000" pitchFamily="50" charset="-128"/>
                <a:ea typeface="游ゴシック" panose="020B0400000000000000" pitchFamily="50" charset="-128"/>
              </a:rPr>
              <a:t>　　　　　書架点検日（毎月第一または第二木曜日）　</a:t>
            </a:r>
            <a:r>
              <a:rPr lang="en-US" altLang="ja-JP" sz="2000" dirty="0">
                <a:latin typeface="游ゴシック" panose="020B0400000000000000" pitchFamily="50" charset="-128"/>
                <a:ea typeface="游ゴシック" panose="020B0400000000000000" pitchFamily="50" charset="-128"/>
              </a:rPr>
              <a:t>17</a:t>
            </a:r>
            <a:r>
              <a:rPr lang="ja-JP" altLang="en-US" sz="2000" dirty="0">
                <a:latin typeface="游ゴシック" panose="020B0400000000000000" pitchFamily="50" charset="-128"/>
                <a:ea typeface="游ゴシック" panose="020B0400000000000000" pitchFamily="50" charset="-128"/>
              </a:rPr>
              <a:t>時～</a:t>
            </a:r>
            <a:r>
              <a:rPr lang="en-US" altLang="ja-JP" sz="2000" dirty="0">
                <a:latin typeface="游ゴシック" panose="020B0400000000000000" pitchFamily="50" charset="-128"/>
                <a:ea typeface="游ゴシック" panose="020B0400000000000000" pitchFamily="50" charset="-128"/>
              </a:rPr>
              <a:t>21</a:t>
            </a:r>
            <a:r>
              <a:rPr lang="ja-JP" altLang="en-US" sz="2000" dirty="0">
                <a:latin typeface="游ゴシック" panose="020B0400000000000000" pitchFamily="50" charset="-128"/>
                <a:ea typeface="游ゴシック" panose="020B0400000000000000" pitchFamily="50" charset="-128"/>
              </a:rPr>
              <a:t>時　　</a:t>
            </a:r>
            <a:endParaRPr lang="en-US" altLang="ja-JP" sz="2000" dirty="0">
              <a:latin typeface="游ゴシック" panose="020B0400000000000000" pitchFamily="50" charset="-128"/>
              <a:ea typeface="游ゴシック" panose="020B0400000000000000" pitchFamily="50" charset="-128"/>
            </a:endParaRPr>
          </a:p>
          <a:p>
            <a:r>
              <a:rPr kumimoji="1" lang="en-US" altLang="ja-JP" sz="2000" b="1" dirty="0">
                <a:latin typeface="游ゴシック" panose="020B0400000000000000" pitchFamily="50" charset="-128"/>
                <a:ea typeface="游ゴシック" panose="020B0400000000000000" pitchFamily="50" charset="-128"/>
              </a:rPr>
              <a:t>※</a:t>
            </a:r>
            <a:r>
              <a:rPr lang="ja-JP" altLang="ja-JP" dirty="0">
                <a:latin typeface="游ゴシック" panose="020B0400000000000000" pitchFamily="50" charset="-128"/>
                <a:ea typeface="游ゴシック" panose="020B0400000000000000" pitchFamily="50" charset="-128"/>
              </a:rPr>
              <a:t>最新情報は、図書室</a:t>
            </a:r>
            <a:r>
              <a:rPr lang="en-US" altLang="ja-JP" dirty="0">
                <a:latin typeface="游ゴシック" panose="020B0400000000000000" pitchFamily="50" charset="-128"/>
                <a:ea typeface="游ゴシック" panose="020B0400000000000000" pitchFamily="50" charset="-128"/>
              </a:rPr>
              <a:t>Web</a:t>
            </a:r>
            <a:r>
              <a:rPr lang="ja-JP" altLang="ja-JP" dirty="0">
                <a:latin typeface="游ゴシック" panose="020B0400000000000000" pitchFamily="50" charset="-128"/>
                <a:ea typeface="游ゴシック" panose="020B0400000000000000" pitchFamily="50" charset="-128"/>
              </a:rPr>
              <a:t>サイト</a:t>
            </a:r>
            <a:r>
              <a:rPr lang="en-US" altLang="ja-JP" dirty="0">
                <a:latin typeface="游ゴシック" panose="020B0400000000000000" pitchFamily="50" charset="-128"/>
                <a:ea typeface="游ゴシック" panose="020B0400000000000000" pitchFamily="50" charset="-128"/>
              </a:rPr>
              <a:t>https</a:t>
            </a:r>
            <a:r>
              <a:rPr lang="en-US" altLang="ja-JP" dirty="0" smtClean="0">
                <a:latin typeface="游ゴシック" panose="020B0400000000000000" pitchFamily="50" charset="-128"/>
                <a:ea typeface="游ゴシック" panose="020B0400000000000000" pitchFamily="50" charset="-128"/>
              </a:rPr>
              <a:t>://www.lib.j.u-tokyo.ac.jp</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　</a:t>
            </a:r>
            <a:r>
              <a:rPr lang="ja-JP" altLang="ja-JP" dirty="0">
                <a:latin typeface="游ゴシック" panose="020B0400000000000000" pitchFamily="50" charset="-128"/>
                <a:ea typeface="游ゴシック" panose="020B0400000000000000" pitchFamily="50" charset="-128"/>
              </a:rPr>
              <a:t>をご確認ください</a:t>
            </a:r>
            <a:r>
              <a:rPr lang="ja-JP" altLang="en-US" dirty="0">
                <a:latin typeface="游ゴシック" panose="020B0400000000000000" pitchFamily="50" charset="-128"/>
                <a:ea typeface="游ゴシック" panose="020B0400000000000000" pitchFamily="50" charset="-128"/>
              </a:rPr>
              <a:t>。</a:t>
            </a:r>
            <a:endParaRPr kumimoji="1" lang="ja-JP" altLang="en-US"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88481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45836"/>
            <a:ext cx="8229600" cy="1143000"/>
          </a:xfrm>
        </p:spPr>
        <p:txBody>
          <a:bodyPr/>
          <a:lstStyle/>
          <a:p>
            <a:r>
              <a:rPr kumimoji="1" lang="ja-JP" altLang="en-US" dirty="0">
                <a:latin typeface="游ゴシック Medium" panose="020B0500000000000000" pitchFamily="50" charset="-128"/>
                <a:ea typeface="游ゴシック Medium" panose="020B0500000000000000" pitchFamily="50" charset="-128"/>
              </a:rPr>
              <a:t>入退室時刻の記録について</a:t>
            </a:r>
          </a:p>
        </p:txBody>
      </p:sp>
      <p:sp>
        <p:nvSpPr>
          <p:cNvPr id="4" name="テキスト ボックス 3"/>
          <p:cNvSpPr txBox="1"/>
          <p:nvPr/>
        </p:nvSpPr>
        <p:spPr>
          <a:xfrm>
            <a:off x="230318" y="1164735"/>
            <a:ext cx="842807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入室の際に</a:t>
            </a:r>
            <a:r>
              <a:rPr kumimoji="1" lang="ja-JP" altLang="en-US" sz="2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入室時刻の記録</a:t>
            </a: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を、退室時に</a:t>
            </a:r>
            <a:r>
              <a:rPr kumimoji="1" lang="ja-JP" altLang="en-US" sz="2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退室時刻の記録</a:t>
            </a: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をお願いします。</a:t>
            </a:r>
            <a:endParaRPr kumimoji="1"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pic>
        <p:nvPicPr>
          <p:cNvPr id="13" name="図 12">
            <a:extLst>
              <a:ext uri="{FF2B5EF4-FFF2-40B4-BE49-F238E27FC236}">
                <a16:creationId xmlns:a16="http://schemas.microsoft.com/office/drawing/2014/main" id="{ACF614CA-1462-4BEC-A30C-E8FE5014A7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1823228"/>
            <a:ext cx="6657482" cy="4568559"/>
          </a:xfrm>
          <a:prstGeom prst="rect">
            <a:avLst/>
          </a:prstGeom>
        </p:spPr>
      </p:pic>
      <p:sp>
        <p:nvSpPr>
          <p:cNvPr id="10" name="右矢印 9"/>
          <p:cNvSpPr/>
          <p:nvPr/>
        </p:nvSpPr>
        <p:spPr>
          <a:xfrm>
            <a:off x="5887177" y="4949290"/>
            <a:ext cx="2664296" cy="1442497"/>
          </a:xfrm>
          <a:prstGeom prst="right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402" y="4581128"/>
            <a:ext cx="1905000" cy="1905000"/>
          </a:xfrm>
          <a:prstGeom prst="rect">
            <a:avLst/>
          </a:prstGeom>
        </p:spPr>
      </p:pic>
      <p:sp>
        <p:nvSpPr>
          <p:cNvPr id="9" name="テキスト ボックス 8"/>
          <p:cNvSpPr txBox="1"/>
          <p:nvPr/>
        </p:nvSpPr>
        <p:spPr>
          <a:xfrm>
            <a:off x="5887177" y="5477162"/>
            <a:ext cx="239991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カウンター右手へ</a:t>
            </a:r>
          </a:p>
        </p:txBody>
      </p:sp>
      <p:sp>
        <p:nvSpPr>
          <p:cNvPr id="14" name="角丸四角形吹き出し 11">
            <a:extLst>
              <a:ext uri="{FF2B5EF4-FFF2-40B4-BE49-F238E27FC236}">
                <a16:creationId xmlns:a16="http://schemas.microsoft.com/office/drawing/2014/main" id="{3D2889F8-C27D-4CE3-8110-11311B59A43D}"/>
              </a:ext>
            </a:extLst>
          </p:cNvPr>
          <p:cNvSpPr/>
          <p:nvPr/>
        </p:nvSpPr>
        <p:spPr>
          <a:xfrm>
            <a:off x="418402" y="1916833"/>
            <a:ext cx="3413876" cy="2099690"/>
          </a:xfrm>
          <a:prstGeom prst="wedgeRoundRectCallout">
            <a:avLst>
              <a:gd name="adj1" fmla="val -31479"/>
              <a:gd name="adj2" fmla="val 84303"/>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テキスト ボックス 15">
            <a:extLst>
              <a:ext uri="{FF2B5EF4-FFF2-40B4-BE49-F238E27FC236}">
                <a16:creationId xmlns:a16="http://schemas.microsoft.com/office/drawing/2014/main" id="{F57FDCF4-D02F-4FD7-87DB-5DB1D8272872}"/>
              </a:ext>
            </a:extLst>
          </p:cNvPr>
          <p:cNvSpPr txBox="1"/>
          <p:nvPr/>
        </p:nvSpPr>
        <p:spPr>
          <a:xfrm>
            <a:off x="467544" y="2052427"/>
            <a:ext cx="3281926"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IC</a:t>
            </a: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カードリーダーに学生証をのせて、利用者</a:t>
            </a:r>
            <a:r>
              <a:rPr kumimoji="1" lang="en-US" altLang="ja-JP"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ID</a:t>
            </a: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欄に番号が表示されたら、入室</a:t>
            </a:r>
            <a:r>
              <a:rPr kumimoji="1" lang="en-US" altLang="ja-JP"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退室ボタンを押してください。</a:t>
            </a:r>
            <a:endParaRPr kumimoji="1" lang="en-US" altLang="ja-JP"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番号が消えて入室人数が増減すれば完了です。</a:t>
            </a:r>
          </a:p>
        </p:txBody>
      </p:sp>
      <p:sp>
        <p:nvSpPr>
          <p:cNvPr id="20" name="右矢印 14">
            <a:extLst>
              <a:ext uri="{FF2B5EF4-FFF2-40B4-BE49-F238E27FC236}">
                <a16:creationId xmlns:a16="http://schemas.microsoft.com/office/drawing/2014/main" id="{F5F3BBB3-CA6F-4409-A7AC-4557F92B08EA}"/>
              </a:ext>
            </a:extLst>
          </p:cNvPr>
          <p:cNvSpPr/>
          <p:nvPr/>
        </p:nvSpPr>
        <p:spPr>
          <a:xfrm>
            <a:off x="3123210" y="3942347"/>
            <a:ext cx="2096862" cy="854805"/>
          </a:xfrm>
          <a:prstGeom prst="rightArrow">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 name="テキスト ボックス 21">
            <a:extLst>
              <a:ext uri="{FF2B5EF4-FFF2-40B4-BE49-F238E27FC236}">
                <a16:creationId xmlns:a16="http://schemas.microsoft.com/office/drawing/2014/main" id="{16FD9377-0D2F-496B-9FE7-A2ECDD090337}"/>
              </a:ext>
            </a:extLst>
          </p:cNvPr>
          <p:cNvSpPr txBox="1"/>
          <p:nvPr/>
        </p:nvSpPr>
        <p:spPr>
          <a:xfrm>
            <a:off x="3203848" y="4211794"/>
            <a:ext cx="20212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IC</a:t>
            </a: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カードリーダー</a:t>
            </a:r>
          </a:p>
        </p:txBody>
      </p:sp>
    </p:spTree>
    <p:extLst>
      <p:ext uri="{BB962C8B-B14F-4D97-AF65-F5344CB8AC3E}">
        <p14:creationId xmlns:p14="http://schemas.microsoft.com/office/powerpoint/2010/main" val="490941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900708" y="369910"/>
            <a:ext cx="7342584" cy="864096"/>
          </a:xfrm>
        </p:spPr>
        <p:txBody>
          <a:bodyPr/>
          <a:lstStyle/>
          <a:p>
            <a:r>
              <a:rPr kumimoji="1" lang="ja-JP" altLang="en-US" dirty="0">
                <a:latin typeface="游ゴシック Medium" panose="020B0500000000000000" pitchFamily="50" charset="-128"/>
                <a:ea typeface="游ゴシック Medium" panose="020B0500000000000000" pitchFamily="50" charset="-128"/>
              </a:rPr>
              <a:t>利用者用ロッカー</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260" y="1484784"/>
            <a:ext cx="4439828" cy="4800600"/>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1518" y="4221088"/>
            <a:ext cx="1905000" cy="1905000"/>
          </a:xfrm>
          <a:prstGeom prst="rect">
            <a:avLst/>
          </a:prstGeom>
        </p:spPr>
      </p:pic>
      <p:sp>
        <p:nvSpPr>
          <p:cNvPr id="6" name="角丸四角形吹き出し 5"/>
          <p:cNvSpPr/>
          <p:nvPr/>
        </p:nvSpPr>
        <p:spPr>
          <a:xfrm>
            <a:off x="5196797" y="2852936"/>
            <a:ext cx="3816425" cy="1008112"/>
          </a:xfrm>
          <a:prstGeom prst="wedgeRoundRectCallout">
            <a:avLst>
              <a:gd name="adj1" fmla="val 14478"/>
              <a:gd name="adj2" fmla="val 72407"/>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5292080" y="3078746"/>
            <a:ext cx="3625860" cy="646331"/>
          </a:xfrm>
          <a:prstGeom prst="rect">
            <a:avLst/>
          </a:prstGeom>
          <a:solidFill>
            <a:srgbClr val="CCFF99"/>
          </a:solidFill>
        </p:spPr>
        <p:txBody>
          <a:bodyPr wrap="square" rtlCol="0" anchor="ctr" anchorCtr="0">
            <a:spAutoFit/>
          </a:bodyPr>
          <a:lstStyle/>
          <a:p>
            <a:r>
              <a:rPr kumimoji="1" lang="ja-JP" altLang="en-US" dirty="0">
                <a:latin typeface="游ゴシック" panose="020B0400000000000000" pitchFamily="50" charset="-128"/>
                <a:ea typeface="游ゴシック" panose="020B0400000000000000" pitchFamily="50" charset="-128"/>
              </a:rPr>
              <a:t>バッグ類の持ち込みはできないため、ロッカーをご利用ください。</a:t>
            </a:r>
            <a:endParaRPr kumimoji="1" lang="en-US" altLang="ja-JP" dirty="0">
              <a:latin typeface="游ゴシック" panose="020B0400000000000000" pitchFamily="50" charset="-128"/>
              <a:ea typeface="游ゴシック" panose="020B0400000000000000" pitchFamily="50" charset="-128"/>
            </a:endParaRPr>
          </a:p>
        </p:txBody>
      </p:sp>
      <p:sp>
        <p:nvSpPr>
          <p:cNvPr id="12" name="下矢印 11"/>
          <p:cNvSpPr/>
          <p:nvPr/>
        </p:nvSpPr>
        <p:spPr>
          <a:xfrm rot="18879193" flipV="1">
            <a:off x="1742558" y="4306177"/>
            <a:ext cx="1385288" cy="2258729"/>
          </a:xfrm>
          <a:prstGeom prst="down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rot="2639078">
            <a:off x="1442984" y="5378205"/>
            <a:ext cx="2250618" cy="400110"/>
          </a:xfrm>
          <a:prstGeom prst="rect">
            <a:avLst/>
          </a:prstGeom>
          <a:noFill/>
        </p:spPr>
        <p:txBody>
          <a:bodyPr wrap="square" rtlCol="0">
            <a:spAutoFit/>
          </a:bodyPr>
          <a:lstStyle/>
          <a:p>
            <a:pPr algn="ctr"/>
            <a:r>
              <a:rPr kumimoji="1" lang="ja-JP" altLang="en-US" sz="2000" b="1" dirty="0">
                <a:latin typeface="游ゴシック" panose="020B0400000000000000" pitchFamily="50" charset="-128"/>
                <a:ea typeface="游ゴシック" panose="020B0400000000000000" pitchFamily="50" charset="-128"/>
              </a:rPr>
              <a:t>閲覧室へ</a:t>
            </a:r>
          </a:p>
        </p:txBody>
      </p:sp>
    </p:spTree>
    <p:extLst>
      <p:ext uri="{BB962C8B-B14F-4D97-AF65-F5344CB8AC3E}">
        <p14:creationId xmlns:p14="http://schemas.microsoft.com/office/powerpoint/2010/main" val="640483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8208"/>
          </a:xfrm>
        </p:spPr>
        <p:txBody>
          <a:bodyPr/>
          <a:lstStyle/>
          <a:p>
            <a:r>
              <a:rPr kumimoji="1" lang="ja-JP" altLang="en-US" dirty="0">
                <a:latin typeface="游ゴシック Medium" panose="020B0500000000000000" pitchFamily="50" charset="-128"/>
                <a:ea typeface="游ゴシック Medium" panose="020B0500000000000000" pitchFamily="50" charset="-128"/>
              </a:rPr>
              <a:t>閲覧室</a:t>
            </a: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2223" y="1600200"/>
            <a:ext cx="6059553" cy="4525963"/>
          </a:xfr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21163"/>
            <a:ext cx="1905000" cy="1905000"/>
          </a:xfrm>
          <a:prstGeom prst="rect">
            <a:avLst/>
          </a:prstGeom>
        </p:spPr>
      </p:pic>
      <p:sp>
        <p:nvSpPr>
          <p:cNvPr id="6" name="角丸四角形吹き出し 5"/>
          <p:cNvSpPr/>
          <p:nvPr/>
        </p:nvSpPr>
        <p:spPr>
          <a:xfrm>
            <a:off x="251520" y="2156663"/>
            <a:ext cx="3620604" cy="1670850"/>
          </a:xfrm>
          <a:prstGeom prst="wedgeRoundRectCallout">
            <a:avLst>
              <a:gd name="adj1" fmla="val -25682"/>
              <a:gd name="adj2" fmla="val 67203"/>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395536" y="2372687"/>
            <a:ext cx="3312369" cy="1200329"/>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図書や雑誌をコピーする際は、文献複写申込書に記入して、</a:t>
            </a:r>
            <a:r>
              <a:rPr lang="ja-JP" altLang="en-US" b="1" dirty="0">
                <a:latin typeface="游ゴシック" panose="020B0400000000000000" pitchFamily="50" charset="-128"/>
                <a:ea typeface="游ゴシック" panose="020B0400000000000000" pitchFamily="50" charset="-128"/>
              </a:rPr>
              <a:t>コピーをとる前に</a:t>
            </a:r>
            <a:r>
              <a:rPr lang="ja-JP" altLang="en-US" dirty="0">
                <a:latin typeface="游ゴシック" panose="020B0400000000000000" pitchFamily="50" charset="-128"/>
                <a:ea typeface="游ゴシック" panose="020B0400000000000000" pitchFamily="50" charset="-128"/>
              </a:rPr>
              <a:t>カウンターに提出してください。</a:t>
            </a:r>
            <a:endParaRPr kumimoji="1" lang="ja-JP" altLang="en-US" dirty="0">
              <a:latin typeface="游ゴシック" panose="020B0400000000000000" pitchFamily="50" charset="-128"/>
              <a:ea typeface="游ゴシック" panose="020B0400000000000000" pitchFamily="50" charset="-128"/>
            </a:endParaRPr>
          </a:p>
        </p:txBody>
      </p:sp>
      <p:sp>
        <p:nvSpPr>
          <p:cNvPr id="9" name="左矢印吹き出し 8"/>
          <p:cNvSpPr/>
          <p:nvPr/>
        </p:nvSpPr>
        <p:spPr>
          <a:xfrm>
            <a:off x="2787664" y="4851330"/>
            <a:ext cx="2720440" cy="1008112"/>
          </a:xfrm>
          <a:prstGeom prst="leftArrowCallout">
            <a:avLst>
              <a:gd name="adj1" fmla="val 25000"/>
              <a:gd name="adj2" fmla="val 25000"/>
              <a:gd name="adj3" fmla="val 39870"/>
              <a:gd name="adj4" fmla="val 64977"/>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p:cNvSpPr txBox="1"/>
          <p:nvPr/>
        </p:nvSpPr>
        <p:spPr>
          <a:xfrm>
            <a:off x="3735830" y="5032221"/>
            <a:ext cx="1800493" cy="646331"/>
          </a:xfrm>
          <a:prstGeom prst="rect">
            <a:avLst/>
          </a:prstGeom>
          <a:noFill/>
        </p:spPr>
        <p:txBody>
          <a:bodyPr wrap="none" rtlCol="0">
            <a:spAutoFit/>
          </a:bodyPr>
          <a:lstStyle/>
          <a:p>
            <a:pPr algn="ctr"/>
            <a:r>
              <a:rPr kumimoji="1" lang="ja-JP" altLang="en-US" dirty="0">
                <a:latin typeface="游ゴシック" panose="020B0400000000000000" pitchFamily="50" charset="-128"/>
                <a:ea typeface="游ゴシック" panose="020B0400000000000000" pitchFamily="50" charset="-128"/>
              </a:rPr>
              <a:t>図書室資料</a:t>
            </a:r>
            <a:endParaRPr kumimoji="1" lang="en-US" altLang="ja-JP" dirty="0">
              <a:latin typeface="游ゴシック" panose="020B0400000000000000" pitchFamily="50" charset="-128"/>
              <a:ea typeface="游ゴシック" panose="020B0400000000000000" pitchFamily="50" charset="-128"/>
            </a:endParaRPr>
          </a:p>
          <a:p>
            <a:pPr algn="ctr"/>
            <a:r>
              <a:rPr kumimoji="1" lang="ja-JP" altLang="en-US" dirty="0">
                <a:latin typeface="游ゴシック" panose="020B0400000000000000" pitchFamily="50" charset="-128"/>
                <a:ea typeface="游ゴシック" panose="020B0400000000000000" pitchFamily="50" charset="-128"/>
              </a:rPr>
              <a:t>複写用コピー機</a:t>
            </a:r>
          </a:p>
        </p:txBody>
      </p:sp>
      <p:sp>
        <p:nvSpPr>
          <p:cNvPr id="11" name="下矢印吹き出し 10"/>
          <p:cNvSpPr/>
          <p:nvPr/>
        </p:nvSpPr>
        <p:spPr>
          <a:xfrm>
            <a:off x="5436096" y="2156663"/>
            <a:ext cx="1965965" cy="984305"/>
          </a:xfrm>
          <a:prstGeom prst="downArrowCallout">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444242" y="2271182"/>
            <a:ext cx="1999265" cy="369332"/>
          </a:xfrm>
          <a:prstGeom prst="rect">
            <a:avLst/>
          </a:prstGeom>
          <a:noFill/>
        </p:spPr>
        <p:txBody>
          <a:bodyPr wrap="none" rtlCol="0">
            <a:spAutoFit/>
          </a:bodyPr>
          <a:lstStyle/>
          <a:p>
            <a:r>
              <a:rPr kumimoji="1" lang="en-US" altLang="ja-JP" dirty="0">
                <a:latin typeface="游ゴシック" panose="020B0400000000000000" pitchFamily="50" charset="-128"/>
                <a:ea typeface="游ゴシック" panose="020B0400000000000000" pitchFamily="50" charset="-128"/>
              </a:rPr>
              <a:t>OPAC</a:t>
            </a:r>
            <a:r>
              <a:rPr kumimoji="1" lang="ja-JP" altLang="en-US" dirty="0">
                <a:latin typeface="游ゴシック" panose="020B0400000000000000" pitchFamily="50" charset="-128"/>
                <a:ea typeface="游ゴシック" panose="020B0400000000000000" pitchFamily="50" charset="-128"/>
              </a:rPr>
              <a:t>検索用端末</a:t>
            </a:r>
          </a:p>
        </p:txBody>
      </p:sp>
      <p:sp>
        <p:nvSpPr>
          <p:cNvPr id="13" name="右矢印 12"/>
          <p:cNvSpPr/>
          <p:nvPr/>
        </p:nvSpPr>
        <p:spPr>
          <a:xfrm>
            <a:off x="6029834" y="5023812"/>
            <a:ext cx="2827345" cy="1246367"/>
          </a:xfrm>
          <a:prstGeom prst="right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948841" y="5477162"/>
            <a:ext cx="2799623" cy="400110"/>
          </a:xfrm>
          <a:prstGeom prst="rect">
            <a:avLst/>
          </a:prstGeom>
          <a:noFill/>
        </p:spPr>
        <p:txBody>
          <a:bodyPr wrap="square" rtlCol="0">
            <a:spAutoFit/>
          </a:bodyPr>
          <a:lstStyle/>
          <a:p>
            <a:pPr algn="ctr"/>
            <a:r>
              <a:rPr lang="ja-JP" altLang="en-US" sz="2000" b="1" dirty="0">
                <a:latin typeface="游ゴシック" panose="020B0400000000000000" pitchFamily="50" charset="-128"/>
                <a:ea typeface="游ゴシック" panose="020B0400000000000000" pitchFamily="50" charset="-128"/>
              </a:rPr>
              <a:t>日本語雑誌コーナー</a:t>
            </a:r>
            <a:r>
              <a:rPr kumimoji="1" lang="ja-JP" altLang="en-US" sz="2000" b="1" dirty="0">
                <a:latin typeface="游ゴシック" panose="020B0400000000000000" pitchFamily="50" charset="-128"/>
                <a:ea typeface="游ゴシック" panose="020B0400000000000000" pitchFamily="50" charset="-128"/>
              </a:rPr>
              <a:t>へ</a:t>
            </a:r>
          </a:p>
        </p:txBody>
      </p:sp>
      <p:sp>
        <p:nvSpPr>
          <p:cNvPr id="15" name="右矢印 14"/>
          <p:cNvSpPr/>
          <p:nvPr/>
        </p:nvSpPr>
        <p:spPr>
          <a:xfrm>
            <a:off x="5292080" y="3933056"/>
            <a:ext cx="2016224" cy="648073"/>
          </a:xfrm>
          <a:prstGeom prst="rightArrow">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5304827" y="4077072"/>
            <a:ext cx="1800493" cy="369332"/>
          </a:xfrm>
          <a:prstGeom prst="rect">
            <a:avLst/>
          </a:prstGeom>
          <a:noFill/>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rPr>
              <a:t>文献複写申込書</a:t>
            </a:r>
          </a:p>
        </p:txBody>
      </p:sp>
    </p:spTree>
    <p:extLst>
      <p:ext uri="{BB962C8B-B14F-4D97-AF65-F5344CB8AC3E}">
        <p14:creationId xmlns:p14="http://schemas.microsoft.com/office/powerpoint/2010/main" val="3610317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68371"/>
            <a:ext cx="8229600" cy="1143000"/>
          </a:xfrm>
        </p:spPr>
        <p:txBody>
          <a:bodyPr/>
          <a:lstStyle/>
          <a:p>
            <a:r>
              <a:rPr kumimoji="1" lang="ja-JP" altLang="en-US" dirty="0">
                <a:latin typeface="游ゴシック Medium" panose="020B0500000000000000" pitchFamily="50" charset="-128"/>
                <a:ea typeface="游ゴシック Medium" panose="020B0500000000000000" pitchFamily="50" charset="-128"/>
              </a:rPr>
              <a:t>日本語雑誌コーナー</a:t>
            </a: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1500" y="1600200"/>
            <a:ext cx="6061000" cy="4525963"/>
          </a:xfr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7480" y="4221163"/>
            <a:ext cx="1905000" cy="1905000"/>
          </a:xfrm>
          <a:prstGeom prst="rect">
            <a:avLst/>
          </a:prstGeom>
        </p:spPr>
      </p:pic>
      <p:sp>
        <p:nvSpPr>
          <p:cNvPr id="11" name="角丸四角形吹き出し 10"/>
          <p:cNvSpPr/>
          <p:nvPr/>
        </p:nvSpPr>
        <p:spPr>
          <a:xfrm>
            <a:off x="5094977" y="2457527"/>
            <a:ext cx="3620604" cy="1382818"/>
          </a:xfrm>
          <a:prstGeom prst="wedgeRoundRectCallout">
            <a:avLst>
              <a:gd name="adj1" fmla="val 30146"/>
              <a:gd name="adj2" fmla="val 70683"/>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5311001" y="2564904"/>
            <a:ext cx="3165994" cy="1236968"/>
          </a:xfrm>
          <a:prstGeom prst="rect">
            <a:avLst/>
          </a:prstGeom>
          <a:noFill/>
        </p:spPr>
        <p:txBody>
          <a:bodyPr wrap="square" rtlCol="0">
            <a:spAutoFit/>
          </a:bodyPr>
          <a:lstStyle/>
          <a:p>
            <a:r>
              <a:rPr kumimoji="1" lang="ja-JP" altLang="en-US" dirty="0">
                <a:latin typeface="游ゴシック" panose="020B0400000000000000" pitchFamily="50" charset="-128"/>
                <a:ea typeface="游ゴシック" panose="020B0400000000000000" pitchFamily="50" charset="-128"/>
              </a:rPr>
              <a:t>雑誌はタイトルのアルファベット順に並んでいます。</a:t>
            </a:r>
            <a:endParaRPr kumimoji="1"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ただし大学紀要類は大学名で並んでいます。</a:t>
            </a:r>
            <a:endParaRPr kumimoji="1" lang="ja-JP" altLang="en-US" dirty="0">
              <a:latin typeface="游ゴシック" panose="020B0400000000000000" pitchFamily="50" charset="-128"/>
              <a:ea typeface="游ゴシック" panose="020B0400000000000000" pitchFamily="50" charset="-128"/>
            </a:endParaRPr>
          </a:p>
        </p:txBody>
      </p:sp>
      <p:sp>
        <p:nvSpPr>
          <p:cNvPr id="13" name="角丸四角形吹き出し 12"/>
          <p:cNvSpPr/>
          <p:nvPr/>
        </p:nvSpPr>
        <p:spPr>
          <a:xfrm>
            <a:off x="457200" y="2454189"/>
            <a:ext cx="2458616" cy="1080120"/>
          </a:xfrm>
          <a:prstGeom prst="wedgeRoundRectCallout">
            <a:avLst>
              <a:gd name="adj1" fmla="val 11827"/>
              <a:gd name="adj2" fmla="val -98075"/>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555429" y="2532584"/>
            <a:ext cx="2262158" cy="923330"/>
          </a:xfrm>
          <a:prstGeom prst="rect">
            <a:avLst/>
          </a:prstGeom>
          <a:noFill/>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rPr>
              <a:t>左側の書架から</a:t>
            </a:r>
            <a:endParaRPr kumimoji="1"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アルファベット順に</a:t>
            </a:r>
            <a:endParaRPr lang="en-US" altLang="ja-JP" dirty="0">
              <a:latin typeface="游ゴシック" panose="020B0400000000000000" pitchFamily="50" charset="-128"/>
              <a:ea typeface="游ゴシック" panose="020B0400000000000000" pitchFamily="50" charset="-128"/>
            </a:endParaRPr>
          </a:p>
          <a:p>
            <a:r>
              <a:rPr kumimoji="1" lang="ja-JP" altLang="en-US" dirty="0">
                <a:latin typeface="游ゴシック" panose="020B0400000000000000" pitchFamily="50" charset="-128"/>
                <a:ea typeface="游ゴシック" panose="020B0400000000000000" pitchFamily="50" charset="-128"/>
              </a:rPr>
              <a:t>並んでいます。</a:t>
            </a:r>
          </a:p>
        </p:txBody>
      </p:sp>
      <p:sp>
        <p:nvSpPr>
          <p:cNvPr id="16" name="上矢印吹き出し 15"/>
          <p:cNvSpPr/>
          <p:nvPr/>
        </p:nvSpPr>
        <p:spPr>
          <a:xfrm>
            <a:off x="3419872" y="4293766"/>
            <a:ext cx="2520280" cy="2159570"/>
          </a:xfrm>
          <a:prstGeom prst="upArrowCallout">
            <a:avLst>
              <a:gd name="adj1" fmla="val 25000"/>
              <a:gd name="adj2" fmla="val 25000"/>
              <a:gd name="adj3" fmla="val 25000"/>
              <a:gd name="adj4" fmla="val 41071"/>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7" name="テキスト ボックス 16"/>
          <p:cNvSpPr txBox="1"/>
          <p:nvPr/>
        </p:nvSpPr>
        <p:spPr>
          <a:xfrm>
            <a:off x="3744099" y="5673442"/>
            <a:ext cx="1980029" cy="707886"/>
          </a:xfrm>
          <a:prstGeom prst="rect">
            <a:avLst/>
          </a:prstGeom>
          <a:noFill/>
        </p:spPr>
        <p:txBody>
          <a:bodyPr wrap="none" rtlCol="0">
            <a:spAutoFit/>
          </a:bodyPr>
          <a:lstStyle/>
          <a:p>
            <a:r>
              <a:rPr kumimoji="1" lang="ja-JP" altLang="en-US" sz="2000" b="1" dirty="0">
                <a:latin typeface="游ゴシック" panose="020B0400000000000000" pitchFamily="50" charset="-128"/>
                <a:ea typeface="游ゴシック" panose="020B0400000000000000" pitchFamily="50" charset="-128"/>
              </a:rPr>
              <a:t>法科大学院</a:t>
            </a:r>
            <a:endParaRPr kumimoji="1" lang="en-US" altLang="ja-JP" sz="2000" b="1" dirty="0">
              <a:latin typeface="游ゴシック" panose="020B0400000000000000" pitchFamily="50" charset="-128"/>
              <a:ea typeface="游ゴシック" panose="020B0400000000000000" pitchFamily="50" charset="-128"/>
            </a:endParaRPr>
          </a:p>
          <a:p>
            <a:r>
              <a:rPr kumimoji="1" lang="ja-JP" altLang="en-US" sz="2000" b="1" dirty="0">
                <a:latin typeface="游ゴシック" panose="020B0400000000000000" pitchFamily="50" charset="-128"/>
                <a:ea typeface="游ゴシック" panose="020B0400000000000000" pitchFamily="50" charset="-128"/>
              </a:rPr>
              <a:t>図書コーナーへ</a:t>
            </a:r>
          </a:p>
        </p:txBody>
      </p:sp>
      <p:sp>
        <p:nvSpPr>
          <p:cNvPr id="18" name="テキスト ボックス 17"/>
          <p:cNvSpPr txBox="1"/>
          <p:nvPr/>
        </p:nvSpPr>
        <p:spPr>
          <a:xfrm>
            <a:off x="2533621" y="1105626"/>
            <a:ext cx="4076757" cy="369332"/>
          </a:xfrm>
          <a:prstGeom prst="rect">
            <a:avLst/>
          </a:prstGeom>
          <a:noFill/>
        </p:spPr>
        <p:txBody>
          <a:bodyPr wrap="none" rtlCol="0">
            <a:spAutoFit/>
          </a:bodyPr>
          <a:lstStyle/>
          <a:p>
            <a:r>
              <a:rPr kumimoji="1" lang="en-US" altLang="ja-JP" b="1" dirty="0">
                <a:latin typeface="游ゴシック" panose="020B0400000000000000" pitchFamily="50" charset="-128"/>
                <a:ea typeface="游ゴシック" panose="020B0400000000000000" pitchFamily="50" charset="-128"/>
              </a:rPr>
              <a:t>OPAC</a:t>
            </a:r>
            <a:r>
              <a:rPr lang="ja-JP" altLang="en-US" b="1" dirty="0">
                <a:latin typeface="游ゴシック" panose="020B0400000000000000" pitchFamily="50" charset="-128"/>
                <a:ea typeface="游ゴシック" panose="020B0400000000000000" pitchFamily="50" charset="-128"/>
              </a:rPr>
              <a:t>の配架場所表示は</a:t>
            </a:r>
            <a:r>
              <a:rPr kumimoji="1" lang="ja-JP" altLang="en-US" b="1" dirty="0">
                <a:solidFill>
                  <a:srgbClr val="FF0000"/>
                </a:solidFill>
                <a:latin typeface="游ゴシック" panose="020B0400000000000000" pitchFamily="50" charset="-128"/>
                <a:ea typeface="游ゴシック" panose="020B0400000000000000" pitchFamily="50" charset="-128"/>
              </a:rPr>
              <a:t>「法・雑誌」</a:t>
            </a:r>
          </a:p>
        </p:txBody>
      </p:sp>
    </p:spTree>
    <p:extLst>
      <p:ext uri="{BB962C8B-B14F-4D97-AF65-F5344CB8AC3E}">
        <p14:creationId xmlns:p14="http://schemas.microsoft.com/office/powerpoint/2010/main" val="3622996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79723"/>
            <a:ext cx="8229600" cy="1143000"/>
          </a:xfrm>
        </p:spPr>
        <p:txBody>
          <a:bodyPr/>
          <a:lstStyle/>
          <a:p>
            <a:r>
              <a:rPr kumimoji="1" lang="ja-JP" altLang="en-US" dirty="0">
                <a:latin typeface="游ゴシック Medium" panose="020B0500000000000000" pitchFamily="50" charset="-128"/>
                <a:ea typeface="游ゴシック Medium" panose="020B0500000000000000" pitchFamily="50" charset="-128"/>
              </a:rPr>
              <a:t>法科大学院図書コーナー</a:t>
            </a:r>
          </a:p>
        </p:txBody>
      </p:sp>
      <p:pic>
        <p:nvPicPr>
          <p:cNvPr id="5" name="コンテンツ プレースホルダー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3528" y="1628800"/>
            <a:ext cx="6056944" cy="4525963"/>
          </a:xfrm>
        </p:spPr>
      </p:pic>
      <p:sp>
        <p:nvSpPr>
          <p:cNvPr id="4" name="テキスト ボックス 3"/>
          <p:cNvSpPr txBox="1"/>
          <p:nvPr/>
        </p:nvSpPr>
        <p:spPr>
          <a:xfrm>
            <a:off x="2843808" y="1110196"/>
            <a:ext cx="4076757" cy="369332"/>
          </a:xfrm>
          <a:prstGeom prst="rect">
            <a:avLst/>
          </a:prstGeom>
          <a:noFill/>
        </p:spPr>
        <p:txBody>
          <a:bodyPr wrap="none" rtlCol="0">
            <a:spAutoFit/>
          </a:bodyPr>
          <a:lstStyle/>
          <a:p>
            <a:r>
              <a:rPr kumimoji="1" lang="en-US" altLang="ja-JP" b="1" dirty="0">
                <a:latin typeface="游ゴシック" panose="020B0400000000000000" pitchFamily="50" charset="-128"/>
                <a:ea typeface="游ゴシック" panose="020B0400000000000000" pitchFamily="50" charset="-128"/>
              </a:rPr>
              <a:t>OPAC</a:t>
            </a:r>
            <a:r>
              <a:rPr lang="ja-JP" altLang="en-US" b="1" dirty="0">
                <a:latin typeface="游ゴシック" panose="020B0400000000000000" pitchFamily="50" charset="-128"/>
                <a:ea typeface="游ゴシック" panose="020B0400000000000000" pitchFamily="50" charset="-128"/>
              </a:rPr>
              <a:t>の配架場所表示は</a:t>
            </a:r>
            <a:r>
              <a:rPr kumimoji="1" lang="ja-JP" altLang="en-US" b="1" dirty="0">
                <a:solidFill>
                  <a:srgbClr val="FF0000"/>
                </a:solidFill>
                <a:latin typeface="游ゴシック" panose="020B0400000000000000" pitchFamily="50" charset="-128"/>
                <a:ea typeface="游ゴシック" panose="020B0400000000000000" pitchFamily="50" charset="-128"/>
              </a:rPr>
              <a:t>「法・法科」</a:t>
            </a:r>
          </a:p>
        </p:txBody>
      </p:sp>
      <p:sp>
        <p:nvSpPr>
          <p:cNvPr id="6" name="楕円 5"/>
          <p:cNvSpPr/>
          <p:nvPr/>
        </p:nvSpPr>
        <p:spPr>
          <a:xfrm>
            <a:off x="1763688" y="1196752"/>
            <a:ext cx="730424" cy="72008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游ゴシック" panose="020B0400000000000000" pitchFamily="50" charset="-128"/>
                <a:ea typeface="游ゴシック" panose="020B0400000000000000" pitchFamily="50" charset="-128"/>
              </a:rPr>
              <a:t>法科</a:t>
            </a:r>
          </a:p>
        </p:txBody>
      </p:sp>
      <p:sp>
        <p:nvSpPr>
          <p:cNvPr id="3" name="四角形吹き出し 2"/>
          <p:cNvSpPr/>
          <p:nvPr/>
        </p:nvSpPr>
        <p:spPr>
          <a:xfrm>
            <a:off x="6259863" y="3429000"/>
            <a:ext cx="2128561" cy="864096"/>
          </a:xfrm>
          <a:prstGeom prst="wedgeRectCallout">
            <a:avLst>
              <a:gd name="adj1" fmla="val -67598"/>
              <a:gd name="adj2" fmla="val 101537"/>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游ゴシック" panose="020B0400000000000000" pitchFamily="50" charset="-128"/>
                <a:ea typeface="游ゴシック" panose="020B0400000000000000" pitchFamily="50" charset="-128"/>
              </a:rPr>
              <a:t>法科大学院用図書購入申込書</a:t>
            </a: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4260304"/>
            <a:ext cx="1905000" cy="1905000"/>
          </a:xfrm>
          <a:prstGeom prst="rect">
            <a:avLst/>
          </a:prstGeom>
        </p:spPr>
      </p:pic>
      <p:sp>
        <p:nvSpPr>
          <p:cNvPr id="8" name="角丸四角形吹き出し 7"/>
          <p:cNvSpPr/>
          <p:nvPr/>
        </p:nvSpPr>
        <p:spPr>
          <a:xfrm>
            <a:off x="204890" y="2099380"/>
            <a:ext cx="3863054" cy="1761668"/>
          </a:xfrm>
          <a:prstGeom prst="wedgeRoundRectCallout">
            <a:avLst>
              <a:gd name="adj1" fmla="val -32149"/>
              <a:gd name="adj2" fmla="val 69818"/>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323528" y="2204864"/>
            <a:ext cx="3503014" cy="1477328"/>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当室では館外貸出（自宅への持ち帰り）を行っていません。</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当日貸出</a:t>
            </a:r>
            <a:r>
              <a:rPr lang="en-US" altLang="ja-JP" dirty="0">
                <a:latin typeface="游ゴシック" panose="020B0400000000000000" pitchFamily="50" charset="-128"/>
                <a:ea typeface="游ゴシック" panose="020B0400000000000000" pitchFamily="50" charset="-128"/>
              </a:rPr>
              <a:t>10</a:t>
            </a:r>
            <a:r>
              <a:rPr lang="ja-JP" altLang="en-US" dirty="0">
                <a:latin typeface="游ゴシック" panose="020B0400000000000000" pitchFamily="50" charset="-128"/>
                <a:ea typeface="游ゴシック" panose="020B0400000000000000" pitchFamily="50" charset="-128"/>
              </a:rPr>
              <a:t>冊または</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専用棚への</a:t>
            </a:r>
            <a:r>
              <a:rPr lang="en-US" altLang="ja-JP" dirty="0">
                <a:latin typeface="游ゴシック" panose="020B0400000000000000" pitchFamily="50" charset="-128"/>
                <a:ea typeface="游ゴシック" panose="020B0400000000000000" pitchFamily="50" charset="-128"/>
              </a:rPr>
              <a:t>2</a:t>
            </a:r>
            <a:r>
              <a:rPr lang="ja-JP" altLang="en-US" dirty="0">
                <a:latin typeface="游ゴシック" panose="020B0400000000000000" pitchFamily="50" charset="-128"/>
                <a:ea typeface="游ゴシック" panose="020B0400000000000000" pitchFamily="50" charset="-128"/>
              </a:rPr>
              <a:t>週間</a:t>
            </a:r>
            <a:r>
              <a:rPr lang="en-US" altLang="ja-JP" dirty="0">
                <a:latin typeface="游ゴシック" panose="020B0400000000000000" pitchFamily="50" charset="-128"/>
                <a:ea typeface="游ゴシック" panose="020B0400000000000000" pitchFamily="50" charset="-128"/>
              </a:rPr>
              <a:t>15</a:t>
            </a:r>
            <a:r>
              <a:rPr lang="ja-JP" altLang="en-US" dirty="0">
                <a:latin typeface="游ゴシック" panose="020B0400000000000000" pitchFamily="50" charset="-128"/>
                <a:ea typeface="游ゴシック" panose="020B0400000000000000" pitchFamily="50" charset="-128"/>
              </a:rPr>
              <a:t>冊の取り置きができます。</a:t>
            </a:r>
            <a:endParaRPr lang="en-US" altLang="ja-JP" dirty="0">
              <a:latin typeface="游ゴシック" panose="020B0400000000000000" pitchFamily="50" charset="-128"/>
              <a:ea typeface="游ゴシック" panose="020B0400000000000000" pitchFamily="50" charset="-128"/>
            </a:endParaRPr>
          </a:p>
        </p:txBody>
      </p:sp>
      <p:sp>
        <p:nvSpPr>
          <p:cNvPr id="10" name="下矢印吹き出し 9"/>
          <p:cNvSpPr/>
          <p:nvPr/>
        </p:nvSpPr>
        <p:spPr>
          <a:xfrm>
            <a:off x="3203848" y="5589240"/>
            <a:ext cx="2016224" cy="1084455"/>
          </a:xfrm>
          <a:prstGeom prst="downArrowCallout">
            <a:avLst>
              <a:gd name="adj1" fmla="val 25000"/>
              <a:gd name="adj2" fmla="val 25000"/>
              <a:gd name="adj3" fmla="val 25846"/>
              <a:gd name="adj4" fmla="val 6497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1" name="テキスト ボックス 10"/>
          <p:cNvSpPr txBox="1"/>
          <p:nvPr/>
        </p:nvSpPr>
        <p:spPr>
          <a:xfrm>
            <a:off x="3240812" y="5743907"/>
            <a:ext cx="1980029" cy="400110"/>
          </a:xfrm>
          <a:prstGeom prst="rect">
            <a:avLst/>
          </a:prstGeom>
          <a:noFill/>
        </p:spPr>
        <p:txBody>
          <a:bodyPr wrap="none" rtlCol="0">
            <a:spAutoFit/>
          </a:bodyPr>
          <a:lstStyle/>
          <a:p>
            <a:r>
              <a:rPr kumimoji="1" lang="ja-JP" altLang="en-US" sz="2000" b="1" dirty="0">
                <a:latin typeface="游ゴシック" panose="020B0400000000000000" pitchFamily="50" charset="-128"/>
                <a:ea typeface="游ゴシック" panose="020B0400000000000000" pitchFamily="50" charset="-128"/>
              </a:rPr>
              <a:t>カウンター前へ</a:t>
            </a:r>
          </a:p>
        </p:txBody>
      </p:sp>
    </p:spTree>
    <p:extLst>
      <p:ext uri="{BB962C8B-B14F-4D97-AF65-F5344CB8AC3E}">
        <p14:creationId xmlns:p14="http://schemas.microsoft.com/office/powerpoint/2010/main" val="257764169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E4D2872BCBA23C4BAAD1BF88D93FED03" ma:contentTypeVersion="7" ma:contentTypeDescription="新しいドキュメントを作成します。" ma:contentTypeScope="" ma:versionID="765e25c5cca5fc1e34eaba769477ad29">
  <xsd:schema xmlns:xsd="http://www.w3.org/2001/XMLSchema" xmlns:xs="http://www.w3.org/2001/XMLSchema" xmlns:p="http://schemas.microsoft.com/office/2006/metadata/properties" xmlns:ns3="f4fdc32f-7e05-408e-bb95-0f10c95c91bd" targetNamespace="http://schemas.microsoft.com/office/2006/metadata/properties" ma:root="true" ma:fieldsID="103b058bb413bf5ed42e8008a8a57314" ns3:_="">
    <xsd:import namespace="f4fdc32f-7e05-408e-bb95-0f10c95c91b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fdc32f-7e05-408e-bb95-0f10c95c91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2958ED-6223-47E6-ACB5-077A448C8B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fdc32f-7e05-408e-bb95-0f10c95c91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37926C-F12C-4AD3-AD39-EFB8CCFE9D01}">
  <ds:schemaRefs>
    <ds:schemaRef ds:uri="http://purl.org/dc/elements/1.1/"/>
    <ds:schemaRef ds:uri="f4fdc32f-7e05-408e-bb95-0f10c95c91bd"/>
    <ds:schemaRef ds:uri="http://purl.org/dc/terms/"/>
    <ds:schemaRef ds:uri="http://www.w3.org/XML/1998/namespace"/>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2A1A7AFD-2A3D-4B0B-B378-1360EAF7F0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1225</TotalTime>
  <Words>2157</Words>
  <Application>Microsoft Office PowerPoint</Application>
  <PresentationFormat>画面に合わせる (4:3)</PresentationFormat>
  <Paragraphs>213</Paragraphs>
  <Slides>18</Slides>
  <Notes>18</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18</vt:i4>
      </vt:variant>
    </vt:vector>
  </HeadingPairs>
  <TitlesOfParts>
    <vt:vector size="27" baseType="lpstr">
      <vt:lpstr>HGS明朝E</vt:lpstr>
      <vt:lpstr>HG丸ｺﾞｼｯｸM-PRO</vt:lpstr>
      <vt:lpstr>ＭＳ Ｐゴシック</vt:lpstr>
      <vt:lpstr>游ゴシック</vt:lpstr>
      <vt:lpstr>游ゴシック Medium</vt:lpstr>
      <vt:lpstr>Arial</vt:lpstr>
      <vt:lpstr>Calibri</vt:lpstr>
      <vt:lpstr>Wingdings</vt:lpstr>
      <vt:lpstr>Office ​​テーマ</vt:lpstr>
      <vt:lpstr>ご入学おめでとうございます</vt:lpstr>
      <vt:lpstr>法学部研究室図書室</vt:lpstr>
      <vt:lpstr>図書室への入室ルート</vt:lpstr>
      <vt:lpstr>図書室カウンター</vt:lpstr>
      <vt:lpstr>入退室時刻の記録について</vt:lpstr>
      <vt:lpstr>利用者用ロッカー</vt:lpstr>
      <vt:lpstr>閲覧室</vt:lpstr>
      <vt:lpstr>日本語雑誌コーナー</vt:lpstr>
      <vt:lpstr>法科大学院図書コーナー</vt:lpstr>
      <vt:lpstr>図書室カウンター</vt:lpstr>
      <vt:lpstr>外国法令判例資料室＆ 日本語雑誌コーナー（続き）</vt:lpstr>
      <vt:lpstr>図書室Ｌ５階</vt:lpstr>
      <vt:lpstr>図書室Ｌ４階</vt:lpstr>
      <vt:lpstr>Ｌ４階書庫入口</vt:lpstr>
      <vt:lpstr>電動書架の使い方</vt:lpstr>
      <vt:lpstr>ブックポスト</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may</dc:creator>
  <cp:lastModifiedBy>大谷　智哉</cp:lastModifiedBy>
  <cp:revision>38</cp:revision>
  <cp:lastPrinted>2020-06-30T07:20:04Z</cp:lastPrinted>
  <dcterms:created xsi:type="dcterms:W3CDTF">2020-03-12T00:37:19Z</dcterms:created>
  <dcterms:modified xsi:type="dcterms:W3CDTF">2023-03-22T09:55:03Z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0x010100E4D2872BCBA23C4BAAD1BF88D93FED03</vt:lpwstr>
  </property>
</Properties>
</file>