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77" r:id="rId5"/>
    <p:sldId id="270" r:id="rId6"/>
    <p:sldId id="269" r:id="rId7"/>
    <p:sldId id="257" r:id="rId8"/>
    <p:sldId id="276" r:id="rId9"/>
    <p:sldId id="258" r:id="rId10"/>
    <p:sldId id="259" r:id="rId11"/>
    <p:sldId id="260" r:id="rId12"/>
    <p:sldId id="261" r:id="rId13"/>
    <p:sldId id="262" r:id="rId14"/>
    <p:sldId id="263" r:id="rId15"/>
    <p:sldId id="288" r:id="rId16"/>
    <p:sldId id="271" r:id="rId17"/>
    <p:sldId id="264" r:id="rId18"/>
    <p:sldId id="265" r:id="rId19"/>
    <p:sldId id="266" r:id="rId20"/>
    <p:sldId id="267" r:id="rId21"/>
    <p:sldId id="311" r:id="rId22"/>
    <p:sldId id="268" r:id="rId23"/>
    <p:sldId id="313" r:id="rId2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54" userDrawn="1">
          <p15:clr>
            <a:srgbClr val="A4A3A4"/>
          </p15:clr>
        </p15:guide>
        <p15:guide id="3" orient="horz" pos="3131" userDrawn="1">
          <p15:clr>
            <a:srgbClr val="A4A3A4"/>
          </p15:clr>
        </p15:guide>
        <p15:guide id="4"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FF0066"/>
    <a:srgbClr val="FF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0963F-02A2-4BB2-9AF4-FFAA68126028}" v="36" dt="2022-03-15T06:21:41.788"/>
    <p1510:client id="{44959E57-4C54-33BF-0033-0D0C01D456E6}" v="18" dt="2022-03-15T06:52:01.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86" autoAdjust="0"/>
    <p:restoredTop sz="73796" autoAdjust="0"/>
  </p:normalViewPr>
  <p:slideViewPr>
    <p:cSldViewPr>
      <p:cViewPr varScale="1">
        <p:scale>
          <a:sx n="84" d="100"/>
          <a:sy n="84" d="100"/>
        </p:scale>
        <p:origin x="205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3564" y="-696"/>
      </p:cViewPr>
      <p:guideLst>
        <p:guide orient="horz" pos="2931"/>
        <p:guide pos="2154"/>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三谷　芽生子" userId="fb05febc-a287-4565-83dd-bfc8c48e9f98" providerId="ADAL" clId="{11D0963F-02A2-4BB2-9AF4-FFAA68126028}"/>
    <pc:docChg chg="modSld">
      <pc:chgData name="三谷　芽生子" userId="fb05febc-a287-4565-83dd-bfc8c48e9f98" providerId="ADAL" clId="{11D0963F-02A2-4BB2-9AF4-FFAA68126028}" dt="2022-03-15T06:21:41.787" v="278"/>
      <pc:docMkLst>
        <pc:docMk/>
      </pc:docMkLst>
      <pc:sldChg chg="modSp mod">
        <pc:chgData name="三谷　芽生子" userId="fb05febc-a287-4565-83dd-bfc8c48e9f98" providerId="ADAL" clId="{11D0963F-02A2-4BB2-9AF4-FFAA68126028}" dt="2022-03-15T06:21:41.787" v="278"/>
        <pc:sldMkLst>
          <pc:docMk/>
          <pc:sldMk cId="788481347" sldId="257"/>
        </pc:sldMkLst>
        <pc:spChg chg="mod">
          <ac:chgData name="三谷　芽生子" userId="fb05febc-a287-4565-83dd-bfc8c48e9f98" providerId="ADAL" clId="{11D0963F-02A2-4BB2-9AF4-FFAA68126028}" dt="2022-03-15T06:21:41.787" v="278"/>
          <ac:spMkLst>
            <pc:docMk/>
            <pc:sldMk cId="788481347" sldId="257"/>
            <ac:spMk id="10" creationId="{00000000-0000-0000-0000-000000000000}"/>
          </ac:spMkLst>
        </pc:spChg>
      </pc:sldChg>
      <pc:sldChg chg="modNotesTx">
        <pc:chgData name="三谷　芽生子" userId="fb05febc-a287-4565-83dd-bfc8c48e9f98" providerId="ADAL" clId="{11D0963F-02A2-4BB2-9AF4-FFAA68126028}" dt="2022-03-15T00:16:46.107" v="267" actId="20577"/>
        <pc:sldMkLst>
          <pc:docMk/>
          <pc:sldMk cId="2501535430" sldId="268"/>
        </pc:sldMkLst>
      </pc:sldChg>
      <pc:sldChg chg="modSp mod modNotesTx">
        <pc:chgData name="三谷　芽生子" userId="fb05febc-a287-4565-83dd-bfc8c48e9f98" providerId="ADAL" clId="{11D0963F-02A2-4BB2-9AF4-FFAA68126028}" dt="2022-03-15T00:04:01.017" v="58" actId="20577"/>
        <pc:sldMkLst>
          <pc:docMk/>
          <pc:sldMk cId="1963544362" sldId="269"/>
        </pc:sldMkLst>
        <pc:spChg chg="mod">
          <ac:chgData name="三谷　芽生子" userId="fb05febc-a287-4565-83dd-bfc8c48e9f98" providerId="ADAL" clId="{11D0963F-02A2-4BB2-9AF4-FFAA68126028}" dt="2022-03-15T00:01:08.579" v="12" actId="113"/>
          <ac:spMkLst>
            <pc:docMk/>
            <pc:sldMk cId="1963544362" sldId="269"/>
            <ac:spMk id="3" creationId="{73696B0B-37C9-4602-ABE5-999584D01197}"/>
          </ac:spMkLst>
        </pc:spChg>
      </pc:sldChg>
      <pc:sldChg chg="modNotesTx">
        <pc:chgData name="三谷　芽生子" userId="fb05febc-a287-4565-83dd-bfc8c48e9f98" providerId="ADAL" clId="{11D0963F-02A2-4BB2-9AF4-FFAA68126028}" dt="2022-03-15T00:16:28.215" v="256" actId="20577"/>
        <pc:sldMkLst>
          <pc:docMk/>
          <pc:sldMk cId="613241772" sldId="277"/>
        </pc:sldMkLst>
      </pc:sldChg>
    </pc:docChg>
  </pc:docChgLst>
  <pc:docChgLst>
    <pc:chgData name="三谷　芽生子" userId="S::2038070605@utac.u-tokyo.ac.jp::fb05febc-a287-4565-83dd-bfc8c48e9f98" providerId="AD" clId="Web-{44959E57-4C54-33BF-0033-0D0C01D456E6}"/>
    <pc:docChg chg="modSld">
      <pc:chgData name="三谷　芽生子" userId="S::2038070605@utac.u-tokyo.ac.jp::fb05febc-a287-4565-83dd-bfc8c48e9f98" providerId="AD" clId="Web-{44959E57-4C54-33BF-0033-0D0C01D456E6}" dt="2022-03-15T06:52:01.298" v="8" actId="20577"/>
      <pc:docMkLst>
        <pc:docMk/>
      </pc:docMkLst>
      <pc:sldChg chg="modSp">
        <pc:chgData name="三谷　芽生子" userId="S::2038070605@utac.u-tokyo.ac.jp::fb05febc-a287-4565-83dd-bfc8c48e9f98" providerId="AD" clId="Web-{44959E57-4C54-33BF-0033-0D0C01D456E6}" dt="2022-03-15T06:52:01.298" v="8" actId="20577"/>
        <pc:sldMkLst>
          <pc:docMk/>
          <pc:sldMk cId="1963544362" sldId="269"/>
        </pc:sldMkLst>
        <pc:spChg chg="mod">
          <ac:chgData name="三谷　芽生子" userId="S::2038070605@utac.u-tokyo.ac.jp::fb05febc-a287-4565-83dd-bfc8c48e9f98" providerId="AD" clId="Web-{44959E57-4C54-33BF-0033-0D0C01D456E6}" dt="2022-03-15T06:52:01.298" v="8" actId="20577"/>
          <ac:spMkLst>
            <pc:docMk/>
            <pc:sldMk cId="1963544362" sldId="269"/>
            <ac:spMk id="3" creationId="{73696B0B-37C9-4602-ABE5-999584D01197}"/>
          </ac:spMkLst>
        </pc:spChg>
      </pc:sldChg>
    </pc:docChg>
  </pc:docChgLst>
  <pc:docChgLst>
    <pc:chgData name="三谷　芽生子" userId="fb05febc-a287-4565-83dd-bfc8c48e9f98" providerId="ADAL" clId="{2C2AB278-E310-4216-9425-07DBDBEB220D}"/>
    <pc:docChg chg="modSld">
      <pc:chgData name="三谷　芽生子" userId="fb05febc-a287-4565-83dd-bfc8c48e9f98" providerId="ADAL" clId="{2C2AB278-E310-4216-9425-07DBDBEB220D}" dt="2021-03-09T00:57:58.406" v="27"/>
      <pc:docMkLst>
        <pc:docMk/>
      </pc:docMkLst>
      <pc:sldChg chg="modSp mod modNotesTx">
        <pc:chgData name="三谷　芽生子" userId="fb05febc-a287-4565-83dd-bfc8c48e9f98" providerId="ADAL" clId="{2C2AB278-E310-4216-9425-07DBDBEB220D}" dt="2021-03-09T00:57:58.406" v="27"/>
        <pc:sldMkLst>
          <pc:docMk/>
          <pc:sldMk cId="2501535430" sldId="268"/>
        </pc:sldMkLst>
        <pc:spChg chg="mod">
          <ac:chgData name="三谷　芽生子" userId="fb05febc-a287-4565-83dd-bfc8c48e9f98" providerId="ADAL" clId="{2C2AB278-E310-4216-9425-07DBDBEB220D}" dt="2021-03-09T00:57:58.406" v="27"/>
          <ac:spMkLst>
            <pc:docMk/>
            <pc:sldMk cId="2501535430" sldId="268"/>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0"/>
            <a:ext cx="2949787" cy="496967"/>
          </a:xfrm>
          <a:prstGeom prst="rect">
            <a:avLst/>
          </a:prstGeom>
        </p:spPr>
        <p:txBody>
          <a:bodyPr vert="horz" lIns="91440" tIns="45720" rIns="91440" bIns="45720" rtlCol="0"/>
          <a:lstStyle>
            <a:lvl1pPr algn="r">
              <a:defRPr sz="1200"/>
            </a:lvl1pPr>
          </a:lstStyle>
          <a:p>
            <a:fld id="{3ADEC511-FD08-438E-9CFE-D01AA91FD5EC}" type="datetimeFigureOut">
              <a:rPr kumimoji="1" lang="ja-JP" altLang="en-US" smtClean="0"/>
              <a:t>2024/3/18</a:t>
            </a:fld>
            <a:endParaRPr kumimoji="1" lang="ja-JP" altLang="en-US"/>
          </a:p>
        </p:txBody>
      </p:sp>
      <p:sp>
        <p:nvSpPr>
          <p:cNvPr id="4" name="フッター プレースホルダー 3"/>
          <p:cNvSpPr>
            <a:spLocks noGrp="1"/>
          </p:cNvSpPr>
          <p:nvPr>
            <p:ph type="ftr" sz="quarter" idx="2"/>
          </p:nvPr>
        </p:nvSpPr>
        <p:spPr>
          <a:xfrm>
            <a:off x="1" y="9440647"/>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6967"/>
          </a:xfrm>
          <a:prstGeom prst="rect">
            <a:avLst/>
          </a:prstGeom>
        </p:spPr>
        <p:txBody>
          <a:bodyPr vert="horz" lIns="91440" tIns="45720" rIns="91440" bIns="45720" rtlCol="0" anchor="b"/>
          <a:lstStyle>
            <a:lvl1pPr algn="r">
              <a:defRPr sz="1200"/>
            </a:lvl1pPr>
          </a:lstStyle>
          <a:p>
            <a:fld id="{4FFECAC7-47E3-46A8-B484-60571EFF855B}" type="slidenum">
              <a:rPr kumimoji="1" lang="ja-JP" altLang="en-US" smtClean="0"/>
              <a:t>‹#›</a:t>
            </a:fld>
            <a:endParaRPr kumimoji="1" lang="ja-JP" altLang="en-US"/>
          </a:p>
        </p:txBody>
      </p:sp>
    </p:spTree>
    <p:extLst>
      <p:ext uri="{BB962C8B-B14F-4D97-AF65-F5344CB8AC3E}">
        <p14:creationId xmlns:p14="http://schemas.microsoft.com/office/powerpoint/2010/main" val="3905193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9" y="0"/>
            <a:ext cx="2949787" cy="496967"/>
          </a:xfrm>
          <a:prstGeom prst="rect">
            <a:avLst/>
          </a:prstGeom>
        </p:spPr>
        <p:txBody>
          <a:bodyPr vert="horz" lIns="91440" tIns="45720" rIns="91440" bIns="45720" rtlCol="0"/>
          <a:lstStyle>
            <a:lvl1pPr algn="r">
              <a:defRPr sz="1200"/>
            </a:lvl1pPr>
          </a:lstStyle>
          <a:p>
            <a:fld id="{55AD7934-1743-4106-8647-CE6B20F5FE23}" type="datetimeFigureOut">
              <a:rPr kumimoji="1" lang="ja-JP" altLang="en-US" smtClean="0"/>
              <a:t>2024/3/18</a:t>
            </a:fld>
            <a:endParaRPr kumimoji="1" lang="ja-JP" altLang="en-US" dirty="0"/>
          </a:p>
        </p:txBody>
      </p:sp>
      <p:sp>
        <p:nvSpPr>
          <p:cNvPr id="4" name="スライド イメージ プレースホルダー 3"/>
          <p:cNvSpPr>
            <a:spLocks noGrp="1" noRot="1" noChangeAspect="1"/>
          </p:cNvSpPr>
          <p:nvPr>
            <p:ph type="sldImg" idx="2"/>
          </p:nvPr>
        </p:nvSpPr>
        <p:spPr>
          <a:xfrm>
            <a:off x="147945" y="754990"/>
            <a:ext cx="6501698" cy="4960881"/>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81621" y="5973894"/>
            <a:ext cx="6634347" cy="3388263"/>
          </a:xfrm>
          <a:prstGeom prst="rect">
            <a:avLst/>
          </a:prstGeom>
        </p:spPr>
        <p:txBody>
          <a:bodyPr vert="horz" lIns="91440" tIns="45720" rIns="91440" bIns="45720" rtlCol="0"/>
          <a:lstStyle/>
          <a:p>
            <a:pPr lvl="0"/>
            <a:r>
              <a:rPr kumimoji="1" lang="ja-JP" altLang="en-US" dirty="0"/>
              <a:t>Master Text Formatting</a:t>
            </a:r>
          </a:p>
          <a:p>
            <a:pPr lvl="1"/>
            <a:r>
              <a:rPr kumimoji="1" lang="en-US" altLang="ja-JP" dirty="0"/>
              <a:t>Second </a:t>
            </a:r>
            <a:r>
              <a:rPr kumimoji="1" lang="ja-JP" altLang="en-US" dirty="0"/>
              <a:t>Level</a:t>
            </a:r>
          </a:p>
          <a:p>
            <a:pPr lvl="2"/>
            <a:r>
              <a:rPr kumimoji="1" lang="en-US" altLang="ja-JP" dirty="0"/>
              <a:t>Third </a:t>
            </a:r>
            <a:r>
              <a:rPr kumimoji="1" lang="ja-JP" altLang="en-US" dirty="0"/>
              <a:t>Level</a:t>
            </a:r>
          </a:p>
          <a:p>
            <a:pPr lvl="3"/>
            <a:r>
              <a:rPr kumimoji="1" lang="en-US" altLang="ja-JP" dirty="0"/>
              <a:t>4th </a:t>
            </a:r>
            <a:r>
              <a:rPr kumimoji="1" lang="ja-JP" altLang="en-US" dirty="0"/>
              <a:t>Level</a:t>
            </a:r>
          </a:p>
          <a:p>
            <a:pPr lvl="4"/>
            <a:r>
              <a:rPr kumimoji="1" lang="en-US" altLang="ja-JP" dirty="0"/>
              <a:t>5th </a:t>
            </a:r>
            <a:r>
              <a:rPr kumimoji="1" lang="ja-JP" altLang="en-US" dirty="0"/>
              <a:t>level</a:t>
            </a:r>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40" tIns="45720" rIns="91440" bIns="45720" rtlCol="0" anchor="b"/>
          <a:lstStyle>
            <a:lvl1pPr algn="r">
              <a:defRPr sz="1200"/>
            </a:lvl1pPr>
          </a:lstStyle>
          <a:p>
            <a:fld id="{D3055AB4-AA4A-4249-B915-E9F18B694B3B}" type="slidenum">
              <a:rPr kumimoji="1" lang="ja-JP" altLang="en-US" smtClean="0"/>
              <a:t>‹#›</a:t>
            </a:fld>
            <a:endParaRPr kumimoji="1" lang="ja-JP" altLang="en-US"/>
          </a:p>
        </p:txBody>
      </p:sp>
      <p:sp>
        <p:nvSpPr>
          <p:cNvPr id="9" name="フッター プレースホルダー 8"/>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12683595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175971" y="6121797"/>
            <a:ext cx="6487007" cy="3168352"/>
          </a:xfrm>
        </p:spPr>
        <p:txBody>
          <a:bodyPr/>
          <a:lstStyle/>
          <a:p>
            <a:r>
              <a:rPr kumimoji="1" lang="ja-JP" altLang="ja-JP" sz="1600" kern="1200" dirty="0">
                <a:solidFill>
                  <a:schemeClr val="tx1"/>
                </a:solidFill>
                <a:effectLst/>
              </a:rPr>
              <a:t>Congratulations to </a:t>
            </a:r>
            <a:r>
              <a:rPr kumimoji="1" lang="ja-JP" altLang="en-US" sz="1600" kern="1200" dirty="0">
                <a:solidFill>
                  <a:schemeClr val="tx1"/>
                </a:solidFill>
                <a:effectLst/>
              </a:rPr>
              <a:t>everyone </a:t>
            </a:r>
            <a:r>
              <a:rPr kumimoji="1" lang="ja-JP" altLang="ja-JP" sz="1600" kern="1200" dirty="0">
                <a:solidFill>
                  <a:schemeClr val="tx1"/>
                </a:solidFill>
                <a:effectLst/>
              </a:rPr>
              <a:t>on your enrollment. We will now begin </a:t>
            </a:r>
            <a:r>
              <a:rPr kumimoji="1" lang="en-US" altLang="ja-JP" sz="1600" kern="1200" dirty="0" smtClean="0">
                <a:solidFill>
                  <a:schemeClr val="tx1"/>
                </a:solidFill>
                <a:effectLst/>
              </a:rPr>
              <a:t>our </a:t>
            </a:r>
            <a:r>
              <a:rPr kumimoji="1" lang="ja-JP" altLang="ja-JP" sz="1600" kern="1200" dirty="0" smtClean="0">
                <a:solidFill>
                  <a:schemeClr val="tx1"/>
                </a:solidFill>
                <a:effectLst/>
              </a:rPr>
              <a:t>Library</a:t>
            </a:r>
            <a:r>
              <a:rPr kumimoji="1" lang="en-US" altLang="ja-JP" sz="1600" kern="1200" baseline="0" dirty="0" smtClean="0">
                <a:solidFill>
                  <a:schemeClr val="tx1"/>
                </a:solidFill>
                <a:effectLst/>
              </a:rPr>
              <a:t> </a:t>
            </a:r>
            <a:r>
              <a:rPr kumimoji="1" lang="ja-JP" altLang="ja-JP" sz="1600" kern="1200" dirty="0" smtClean="0">
                <a:solidFill>
                  <a:schemeClr val="tx1"/>
                </a:solidFill>
                <a:effectLst/>
              </a:rPr>
              <a:t>Tour</a:t>
            </a:r>
            <a:r>
              <a:rPr kumimoji="1" lang="ja-JP" altLang="ja-JP" sz="1600" kern="1200" dirty="0">
                <a:solidFill>
                  <a:schemeClr val="tx1"/>
                </a:solidFill>
                <a:effectLst/>
              </a:rPr>
              <a:t>.</a:t>
            </a:r>
            <a:endParaRPr kumimoji="1" lang="ja-JP" altLang="en-US" sz="1600" dirty="0"/>
          </a:p>
        </p:txBody>
      </p:sp>
      <p:sp>
        <p:nvSpPr>
          <p:cNvPr id="4" name="スライド番号プレースホルダー 3"/>
          <p:cNvSpPr>
            <a:spLocks noGrp="1"/>
          </p:cNvSpPr>
          <p:nvPr>
            <p:ph type="sldNum" sz="quarter" idx="10"/>
          </p:nvPr>
        </p:nvSpPr>
        <p:spPr>
          <a:xfrm>
            <a:off x="3857625" y="9440863"/>
            <a:ext cx="2949575" cy="4968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55AB4-AA4A-4249-B915-E9F18B694B3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 name="スライド イメージ プレースホルダー 8"/>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1490108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500" y="5976938"/>
            <a:ext cx="6642100" cy="3463925"/>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400" kern="1200" dirty="0" smtClean="0">
                <a:solidFill>
                  <a:schemeClr val="tx1"/>
                </a:solidFill>
                <a:effectLst/>
                <a:latin typeface="+mn-lt"/>
                <a:ea typeface="+mn-ea"/>
                <a:cs typeface="+mn-cs"/>
              </a:rPr>
              <a:t>The Library service </a:t>
            </a:r>
            <a:r>
              <a:rPr kumimoji="1" lang="ja-JP" altLang="en-US" sz="1400" kern="1200" dirty="0" smtClean="0">
                <a:solidFill>
                  <a:schemeClr val="tx1"/>
                </a:solidFill>
                <a:effectLst/>
                <a:latin typeface="+mn-lt"/>
                <a:ea typeface="+mn-ea"/>
                <a:cs typeface="+mn-cs"/>
              </a:rPr>
              <a:t>desk </a:t>
            </a:r>
            <a:r>
              <a:rPr kumimoji="1" lang="ja-JP" altLang="ja-JP" sz="1400" kern="1200" dirty="0" smtClean="0">
                <a:solidFill>
                  <a:schemeClr val="tx1"/>
                </a:solidFill>
                <a:effectLst/>
                <a:latin typeface="+mn-lt"/>
                <a:ea typeface="+mn-ea"/>
                <a:cs typeface="+mn-cs"/>
              </a:rPr>
              <a:t>provides the </a:t>
            </a:r>
            <a:r>
              <a:rPr kumimoji="1" lang="ja-JP" altLang="en-US" sz="1400" kern="1200" dirty="0" smtClean="0">
                <a:solidFill>
                  <a:schemeClr val="tx1"/>
                </a:solidFill>
                <a:effectLst/>
                <a:latin typeface="+mn-lt"/>
                <a:ea typeface="+mn-ea"/>
                <a:cs typeface="+mn-cs"/>
              </a:rPr>
              <a:t>following </a:t>
            </a:r>
            <a:r>
              <a:rPr kumimoji="1" lang="ja-JP" altLang="ja-JP" sz="1400" kern="1200" dirty="0" smtClean="0">
                <a:solidFill>
                  <a:schemeClr val="tx1"/>
                </a:solidFill>
                <a:effectLst/>
                <a:latin typeface="+mn-lt"/>
                <a:ea typeface="+mn-ea"/>
                <a:cs typeface="+mn-cs"/>
              </a:rPr>
              <a:t>services. If you have any questions about using the library, please ask the staff at the Library service desk.</a:t>
            </a:r>
            <a:endParaRPr kumimoji="1" lang="en-US" altLang="ja-JP" sz="14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400" kern="1200" dirty="0" smtClean="0">
                <a:solidFill>
                  <a:schemeClr val="tx1"/>
                </a:solidFill>
                <a:effectLst/>
                <a:latin typeface="+mn-lt"/>
                <a:ea typeface="+mn-ea"/>
                <a:cs typeface="+mn-cs"/>
              </a:rPr>
              <a:t>Procedures for </a:t>
            </a:r>
            <a:r>
              <a:rPr kumimoji="1" lang="ja-JP" altLang="ja-JP" sz="1400" kern="1200" dirty="0">
                <a:solidFill>
                  <a:schemeClr val="tx1"/>
                </a:solidFill>
                <a:effectLst/>
                <a:latin typeface="+mn-lt"/>
                <a:ea typeface="+mn-ea"/>
                <a:cs typeface="+mn-cs"/>
              </a:rPr>
              <a:t>taking </a:t>
            </a:r>
            <a:r>
              <a:rPr kumimoji="1" lang="ja-JP" altLang="ja-JP" sz="1400" kern="1200" dirty="0" smtClean="0">
                <a:solidFill>
                  <a:schemeClr val="tx1"/>
                </a:solidFill>
                <a:effectLst/>
                <a:latin typeface="+mn-lt"/>
                <a:ea typeface="+mn-ea"/>
                <a:cs typeface="+mn-cs"/>
              </a:rPr>
              <a:t>out and </a:t>
            </a:r>
            <a:r>
              <a:rPr kumimoji="1" lang="en-US" altLang="ja-JP" sz="1400" kern="1200" dirty="0" smtClean="0">
                <a:solidFill>
                  <a:schemeClr val="tx1"/>
                </a:solidFill>
                <a:effectLst/>
                <a:latin typeface="+mn-lt"/>
                <a:ea typeface="+mn-ea"/>
                <a:cs typeface="+mn-cs"/>
              </a:rPr>
              <a:t>placing</a:t>
            </a:r>
            <a:r>
              <a:rPr kumimoji="1" lang="en-US" altLang="ja-JP" sz="1400" kern="1200" baseline="0" dirty="0" smtClean="0">
                <a:solidFill>
                  <a:schemeClr val="tx1"/>
                </a:solidFill>
                <a:effectLst/>
                <a:latin typeface="+mn-lt"/>
                <a:ea typeface="+mn-ea"/>
                <a:cs typeface="+mn-cs"/>
              </a:rPr>
              <a:t> </a:t>
            </a:r>
            <a:r>
              <a:rPr kumimoji="1" lang="ja-JP" altLang="ja-JP" sz="1400" kern="1200" dirty="0" smtClean="0">
                <a:solidFill>
                  <a:schemeClr val="tx1"/>
                </a:solidFill>
                <a:effectLst/>
                <a:latin typeface="+mn-lt"/>
                <a:ea typeface="+mn-ea"/>
                <a:cs typeface="+mn-cs"/>
              </a:rPr>
              <a:t>materials</a:t>
            </a:r>
            <a:endParaRPr kumimoji="1" lang="en-US" altLang="ja-JP" sz="14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400" kern="1200" dirty="0" smtClean="0">
                <a:solidFill>
                  <a:schemeClr val="tx1"/>
                </a:solidFill>
                <a:effectLst/>
                <a:latin typeface="+mn-lt"/>
                <a:ea typeface="+mn-ea"/>
                <a:cs typeface="+mn-cs"/>
              </a:rPr>
              <a:t>Guidance on </a:t>
            </a:r>
            <a:r>
              <a:rPr kumimoji="1" lang="ja-JP" altLang="ja-JP" sz="1400" kern="1200" dirty="0">
                <a:solidFill>
                  <a:schemeClr val="tx1"/>
                </a:solidFill>
                <a:effectLst/>
                <a:latin typeface="+mn-lt"/>
                <a:ea typeface="+mn-ea"/>
                <a:cs typeface="+mn-cs"/>
              </a:rPr>
              <a:t>how to find </a:t>
            </a:r>
            <a:r>
              <a:rPr kumimoji="1" lang="ja-JP" altLang="ja-JP" sz="1400" kern="1200" dirty="0" smtClean="0">
                <a:solidFill>
                  <a:schemeClr val="tx1"/>
                </a:solidFill>
                <a:effectLst/>
                <a:latin typeface="+mn-lt"/>
                <a:ea typeface="+mn-ea"/>
                <a:cs typeface="+mn-cs"/>
              </a:rPr>
              <a:t>materials </a:t>
            </a:r>
            <a:r>
              <a:rPr kumimoji="1" lang="ja-JP" altLang="ja-JP" sz="1400" kern="1200" dirty="0">
                <a:solidFill>
                  <a:schemeClr val="tx1"/>
                </a:solidFill>
                <a:effectLst/>
                <a:latin typeface="+mn-lt"/>
                <a:ea typeface="+mn-ea"/>
                <a:cs typeface="+mn-cs"/>
              </a:rPr>
              <a:t>and database-related information</a:t>
            </a:r>
            <a:endParaRPr kumimoji="1" lang="en-US" altLang="ja-JP" sz="14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400" kern="1200" dirty="0" smtClean="0">
                <a:solidFill>
                  <a:schemeClr val="tx1"/>
                </a:solidFill>
                <a:effectLst/>
                <a:latin typeface="+mn-lt"/>
                <a:ea typeface="+mn-ea"/>
                <a:cs typeface="+mn-cs"/>
              </a:rPr>
              <a:t>Receive </a:t>
            </a:r>
            <a:r>
              <a:rPr kumimoji="1" lang="en-US" altLang="ja-JP" sz="1400" kern="1200" dirty="0" smtClean="0">
                <a:solidFill>
                  <a:schemeClr val="tx1"/>
                </a:solidFill>
                <a:effectLst/>
                <a:latin typeface="+mn-lt"/>
                <a:ea typeface="+mn-ea"/>
                <a:cs typeface="+mn-cs"/>
              </a:rPr>
              <a:t>photocopies </a:t>
            </a:r>
            <a:r>
              <a:rPr kumimoji="1" lang="ja-JP" altLang="en-US" sz="1400" kern="1200" dirty="0" smtClean="0">
                <a:solidFill>
                  <a:schemeClr val="tx1"/>
                </a:solidFill>
                <a:effectLst/>
                <a:latin typeface="+mn-lt"/>
                <a:ea typeface="+mn-ea"/>
                <a:cs typeface="+mn-cs"/>
              </a:rPr>
              <a:t>and </a:t>
            </a:r>
            <a:r>
              <a:rPr kumimoji="1" lang="en-US" altLang="ja-JP" sz="1400" kern="1200" dirty="0" smtClean="0">
                <a:solidFill>
                  <a:schemeClr val="tx1"/>
                </a:solidFill>
                <a:effectLst/>
                <a:latin typeface="+mn-lt"/>
                <a:ea typeface="+mn-ea"/>
                <a:cs typeface="+mn-cs"/>
              </a:rPr>
              <a:t>book</a:t>
            </a:r>
            <a:r>
              <a:rPr kumimoji="1" lang="ja-JP" altLang="ja-JP" sz="1400" kern="1200" dirty="0" smtClean="0">
                <a:solidFill>
                  <a:schemeClr val="tx1"/>
                </a:solidFill>
                <a:effectLst/>
                <a:latin typeface="+mn-lt"/>
                <a:ea typeface="+mn-ea"/>
                <a:cs typeface="+mn-cs"/>
              </a:rPr>
              <a:t>s from </a:t>
            </a:r>
            <a:r>
              <a:rPr kumimoji="1" lang="ja-JP" altLang="en-US" sz="1400" kern="1200" dirty="0" smtClean="0">
                <a:solidFill>
                  <a:schemeClr val="tx1"/>
                </a:solidFill>
                <a:effectLst/>
                <a:latin typeface="+mn-lt"/>
                <a:ea typeface="+mn-ea"/>
                <a:cs typeface="+mn-cs"/>
              </a:rPr>
              <a:t>other libraries on campus that you have requested </a:t>
            </a:r>
            <a:r>
              <a:rPr kumimoji="1" lang="en-US" altLang="ja-JP" sz="1400" kern="1200" dirty="0" err="1" smtClean="0">
                <a:solidFill>
                  <a:schemeClr val="tx1"/>
                </a:solidFill>
                <a:effectLst/>
                <a:latin typeface="+mn-lt"/>
                <a:ea typeface="+mn-ea"/>
                <a:cs typeface="+mn-cs"/>
              </a:rPr>
              <a:t>through </a:t>
            </a:r>
            <a:r>
              <a:rPr kumimoji="1" lang="ja-JP" altLang="ja-JP" sz="1400" kern="1200" dirty="0" smtClean="0">
                <a:solidFill>
                  <a:schemeClr val="tx1"/>
                </a:solidFill>
                <a:effectLst/>
                <a:latin typeface="+mn-lt"/>
                <a:ea typeface="+mn-ea"/>
                <a:cs typeface="+mn-cs"/>
              </a:rPr>
              <a:t>MyOPAC</a:t>
            </a:r>
            <a:endParaRPr kumimoji="1" lang="en-US" altLang="ja-JP" sz="14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400" kern="1200" dirty="0" smtClean="0">
                <a:solidFill>
                  <a:schemeClr val="tx1"/>
                </a:solidFill>
                <a:effectLst/>
                <a:latin typeface="+mn-lt"/>
                <a:ea typeface="+mn-ea"/>
                <a:cs typeface="+mn-cs"/>
              </a:rPr>
              <a:t>Procedures for </a:t>
            </a:r>
            <a:r>
              <a:rPr kumimoji="1" lang="ja-JP" altLang="ja-JP" sz="1400" kern="1200" dirty="0">
                <a:solidFill>
                  <a:schemeClr val="tx1"/>
                </a:solidFill>
                <a:effectLst/>
                <a:latin typeface="+mn-lt"/>
                <a:ea typeface="+mn-ea"/>
                <a:cs typeface="+mn-cs"/>
              </a:rPr>
              <a:t>issuing a letter of introduction when you want to visit </a:t>
            </a:r>
            <a:r>
              <a:rPr kumimoji="1" lang="ja-JP" altLang="ja-JP" sz="1400" kern="1200" dirty="0" smtClean="0">
                <a:solidFill>
                  <a:schemeClr val="tx1"/>
                </a:solidFill>
                <a:effectLst/>
                <a:latin typeface="+mn-lt"/>
                <a:ea typeface="+mn-ea"/>
                <a:cs typeface="+mn-cs"/>
              </a:rPr>
              <a:t>other university </a:t>
            </a:r>
            <a:r>
              <a:rPr kumimoji="1" lang="ja-JP" altLang="ja-JP" sz="1400" kern="1200" dirty="0">
                <a:solidFill>
                  <a:schemeClr val="tx1"/>
                </a:solidFill>
                <a:effectLst/>
                <a:latin typeface="+mn-lt"/>
                <a:ea typeface="+mn-ea"/>
                <a:cs typeface="+mn-cs"/>
              </a:rPr>
              <a:t>libraries to look at materials in person, </a:t>
            </a:r>
            <a:r>
              <a:rPr kumimoji="1" lang="ja-JP" altLang="en-US" sz="1400" kern="1200" dirty="0" smtClean="0">
                <a:solidFill>
                  <a:schemeClr val="tx1"/>
                </a:solidFill>
                <a:effectLst/>
                <a:latin typeface="+mn-lt"/>
                <a:ea typeface="+mn-ea"/>
                <a:cs typeface="+mn-cs"/>
              </a:rPr>
              <a:t>etc.</a:t>
            </a:r>
            <a:endParaRPr kumimoji="1" lang="en-US" altLang="ja-JP" sz="14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10</a:t>
            </a:fld>
            <a:endParaRPr kumimoji="1" lang="ja-JP" altLang="en-US"/>
          </a:p>
        </p:txBody>
      </p:sp>
      <p:sp>
        <p:nvSpPr>
          <p:cNvPr id="8" name="スライド イメージ プレースホルダー 7"/>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4180711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500" y="5976938"/>
            <a:ext cx="6642100" cy="3463925"/>
          </a:xfrm>
        </p:spPr>
        <p:txBody>
          <a:bodyPr/>
          <a:lstStyle/>
          <a:p>
            <a:pPr marL="171450" indent="-171450">
              <a:buFont typeface="Arial" panose="020B0604020202020204" pitchFamily="34" charset="0"/>
              <a:buChar char="•"/>
            </a:pPr>
            <a:r>
              <a:rPr kumimoji="1" lang="en-US" altLang="ja-JP" sz="1400" kern="1200" dirty="0" smtClean="0">
                <a:solidFill>
                  <a:schemeClr val="tx1"/>
                </a:solidFill>
                <a:effectLst/>
                <a:latin typeface="+mn-lt"/>
                <a:ea typeface="+mn-ea"/>
                <a:cs typeface="+mn-cs"/>
              </a:rPr>
              <a:t>Please turn left at</a:t>
            </a:r>
            <a:r>
              <a:rPr kumimoji="1" lang="ja-JP" altLang="ja-JP" sz="1400" kern="1200" dirty="0" smtClean="0">
                <a:solidFill>
                  <a:schemeClr val="tx1"/>
                </a:solidFill>
                <a:effectLst/>
                <a:latin typeface="+mn-lt"/>
                <a:ea typeface="+mn-ea"/>
                <a:cs typeface="+mn-cs"/>
              </a:rPr>
              <a:t> </a:t>
            </a:r>
            <a:r>
              <a:rPr kumimoji="1" lang="ja-JP" altLang="ja-JP" sz="1400" kern="1200" dirty="0">
                <a:solidFill>
                  <a:schemeClr val="tx1"/>
                </a:solidFill>
                <a:effectLst/>
                <a:latin typeface="+mn-lt"/>
                <a:ea typeface="+mn-ea"/>
                <a:cs typeface="+mn-cs"/>
              </a:rPr>
              <a:t>the Library service desk, you will find Foreign law materials on the left side. </a:t>
            </a:r>
            <a:r>
              <a:rPr kumimoji="1" lang="en-US" altLang="ja-JP" sz="1400" kern="1200" dirty="0" smtClean="0">
                <a:solidFill>
                  <a:schemeClr val="tx1"/>
                </a:solidFill>
                <a:effectLst/>
                <a:latin typeface="+mn-lt"/>
                <a:ea typeface="+mn-ea"/>
                <a:cs typeface="+mn-cs"/>
              </a:rPr>
              <a:t>There are mainly books of</a:t>
            </a:r>
            <a:r>
              <a:rPr kumimoji="1" lang="ja-JP" altLang="ja-JP" sz="1400" kern="1200" dirty="0" smtClean="0">
                <a:solidFill>
                  <a:schemeClr val="tx1"/>
                </a:solidFill>
                <a:effectLst/>
                <a:latin typeface="+mn-lt"/>
                <a:ea typeface="+mn-ea"/>
                <a:cs typeface="+mn-cs"/>
              </a:rPr>
              <a:t> </a:t>
            </a:r>
            <a:r>
              <a:rPr kumimoji="1" lang="ja-JP" altLang="ja-JP" sz="1400" kern="1200" dirty="0">
                <a:solidFill>
                  <a:schemeClr val="tx1"/>
                </a:solidFill>
                <a:effectLst/>
                <a:latin typeface="+mn-lt"/>
                <a:ea typeface="+mn-ea"/>
                <a:cs typeface="+mn-cs"/>
              </a:rPr>
              <a:t>European and U.S. laws and precedents</a:t>
            </a:r>
            <a:r>
              <a:rPr kumimoji="1" lang="ja-JP" altLang="ja-JP" sz="1400" kern="1200" dirty="0" smtClean="0">
                <a:solidFill>
                  <a:schemeClr val="tx1"/>
                </a:solidFill>
                <a:effectLst/>
                <a:latin typeface="+mn-lt"/>
                <a:ea typeface="+mn-ea"/>
                <a:cs typeface="+mn-cs"/>
              </a:rPr>
              <a:t>.</a:t>
            </a:r>
            <a:r>
              <a:rPr kumimoji="1" lang="ja-JP" altLang="en-US" sz="1400" kern="1200" dirty="0" smtClean="0">
                <a:solidFill>
                  <a:schemeClr val="tx1"/>
                </a:solidFill>
                <a:effectLst/>
                <a:latin typeface="+mn-lt"/>
                <a:ea typeface="+mn-ea"/>
                <a:cs typeface="+mn-cs"/>
              </a:rPr>
              <a:t> Please use them inside </a:t>
            </a:r>
            <a:r>
              <a:rPr kumimoji="1" lang="ja-JP" altLang="en-US" sz="1400" kern="1200" dirty="0" smtClean="0">
                <a:solidFill>
                  <a:schemeClr val="tx1"/>
                </a:solidFill>
                <a:effectLst/>
                <a:latin typeface="+mn-lt"/>
                <a:ea typeface="+mn-ea"/>
                <a:cs typeface="+mn-cs"/>
              </a:rPr>
              <a:t>the</a:t>
            </a:r>
            <a:r>
              <a:rPr kumimoji="1" lang="ja-JP" altLang="en-US" sz="1400" kern="1200" baseline="0" dirty="0" smtClean="0">
                <a:solidFill>
                  <a:schemeClr val="tx1"/>
                </a:solidFill>
                <a:effectLst/>
                <a:latin typeface="+mn-lt"/>
                <a:ea typeface="+mn-ea"/>
                <a:cs typeface="+mn-cs"/>
              </a:rPr>
              <a:t> </a:t>
            </a:r>
            <a:r>
              <a:rPr kumimoji="1" lang="en-US" altLang="ja-JP" sz="1400" kern="1200" baseline="0" dirty="0" smtClean="0">
                <a:solidFill>
                  <a:schemeClr val="tx1"/>
                </a:solidFill>
                <a:effectLst/>
                <a:latin typeface="+mn-lt"/>
                <a:ea typeface="+mn-ea"/>
                <a:cs typeface="+mn-cs"/>
              </a:rPr>
              <a:t>library.</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en-US" altLang="ja-JP" sz="1400" kern="1200" dirty="0" smtClean="0">
                <a:solidFill>
                  <a:schemeClr val="tx1"/>
                </a:solidFill>
                <a:effectLst/>
                <a:latin typeface="+mn-lt"/>
                <a:ea typeface="+mn-ea"/>
                <a:cs typeface="+mn-cs"/>
              </a:rPr>
              <a:t>On</a:t>
            </a:r>
            <a:r>
              <a:rPr kumimoji="1" lang="ja-JP" altLang="ja-JP" sz="1400" kern="1200" dirty="0" smtClean="0">
                <a:solidFill>
                  <a:schemeClr val="tx1"/>
                </a:solidFill>
                <a:effectLst/>
                <a:latin typeface="+mn-lt"/>
                <a:ea typeface="+mn-ea"/>
                <a:cs typeface="+mn-cs"/>
              </a:rPr>
              <a:t> </a:t>
            </a:r>
            <a:r>
              <a:rPr kumimoji="1" lang="ja-JP" altLang="ja-JP" sz="1400" kern="1200" dirty="0">
                <a:solidFill>
                  <a:schemeClr val="tx1"/>
                </a:solidFill>
                <a:effectLst/>
                <a:latin typeface="+mn-lt"/>
                <a:ea typeface="+mn-ea"/>
                <a:cs typeface="+mn-cs"/>
              </a:rPr>
              <a:t>the </a:t>
            </a:r>
            <a:r>
              <a:rPr kumimoji="1" lang="ja-JP" altLang="ja-JP" sz="1400" kern="1200" dirty="0" smtClean="0">
                <a:solidFill>
                  <a:schemeClr val="tx1"/>
                </a:solidFill>
                <a:effectLst/>
                <a:latin typeface="+mn-lt"/>
                <a:ea typeface="+mn-ea"/>
                <a:cs typeface="+mn-cs"/>
              </a:rPr>
              <a:t>right</a:t>
            </a:r>
            <a:r>
              <a:rPr kumimoji="1" lang="en-US" altLang="ja-JP" sz="1400" kern="1200" dirty="0" smtClean="0">
                <a:solidFill>
                  <a:schemeClr val="tx1"/>
                </a:solidFill>
                <a:effectLst/>
                <a:latin typeface="+mn-lt"/>
                <a:ea typeface="+mn-ea"/>
                <a:cs typeface="+mn-cs"/>
              </a:rPr>
              <a:t> side</a:t>
            </a:r>
            <a:r>
              <a:rPr kumimoji="1" lang="ja-JP" altLang="ja-JP" sz="1400" kern="1200" dirty="0" smtClean="0">
                <a:solidFill>
                  <a:schemeClr val="tx1"/>
                </a:solidFill>
                <a:effectLst/>
                <a:latin typeface="+mn-lt"/>
                <a:ea typeface="+mn-ea"/>
                <a:cs typeface="+mn-cs"/>
              </a:rPr>
              <a:t> </a:t>
            </a:r>
            <a:r>
              <a:rPr kumimoji="1" lang="ja-JP" altLang="ja-JP" sz="1400" kern="1200" dirty="0" smtClean="0">
                <a:solidFill>
                  <a:schemeClr val="tx1"/>
                </a:solidFill>
                <a:effectLst/>
                <a:latin typeface="+mn-lt"/>
                <a:ea typeface="+mn-ea"/>
                <a:cs typeface="+mn-cs"/>
              </a:rPr>
              <a:t>and at the end of the </a:t>
            </a:r>
            <a:r>
              <a:rPr kumimoji="1" lang="ja-JP" altLang="en-US" sz="1400" kern="1200" dirty="0" smtClean="0">
                <a:solidFill>
                  <a:schemeClr val="tx1"/>
                </a:solidFill>
                <a:effectLst/>
                <a:latin typeface="+mn-lt"/>
                <a:ea typeface="+mn-ea"/>
                <a:cs typeface="+mn-cs"/>
              </a:rPr>
              <a:t>aisle are </a:t>
            </a:r>
            <a:r>
              <a:rPr kumimoji="1" lang="en-US" altLang="ja-JP" sz="1400" kern="1200" dirty="0" err="1">
                <a:solidFill>
                  <a:schemeClr val="tx1"/>
                </a:solidFill>
                <a:effectLst/>
                <a:latin typeface="+mn-lt"/>
                <a:ea typeface="+mn-ea"/>
                <a:cs typeface="+mn-cs"/>
              </a:rPr>
              <a:t>Periodicals in </a:t>
            </a:r>
            <a:r>
              <a:rPr kumimoji="1" lang="ja-JP" altLang="en-US" sz="1400" kern="1200" dirty="0" smtClean="0">
                <a:solidFill>
                  <a:schemeClr val="tx1"/>
                </a:solidFill>
                <a:effectLst/>
                <a:latin typeface="+mn-lt"/>
                <a:ea typeface="+mn-ea"/>
                <a:cs typeface="+mn-cs"/>
              </a:rPr>
              <a:t>Japanese </a:t>
            </a:r>
            <a:r>
              <a:rPr kumimoji="1" lang="ja-JP" altLang="ja-JP" sz="1400" kern="1200" dirty="0" smtClean="0">
                <a:solidFill>
                  <a:schemeClr val="tx1"/>
                </a:solidFill>
                <a:effectLst/>
                <a:latin typeface="+mn-lt"/>
                <a:ea typeface="+mn-ea"/>
                <a:cs typeface="+mn-cs"/>
              </a:rPr>
              <a:t>titles from </a:t>
            </a:r>
            <a:r>
              <a:rPr kumimoji="1" lang="ja-JP" altLang="ja-JP" sz="1400" kern="1200" dirty="0">
                <a:solidFill>
                  <a:schemeClr val="tx1"/>
                </a:solidFill>
                <a:effectLst/>
                <a:latin typeface="+mn-lt"/>
                <a:ea typeface="+mn-ea"/>
                <a:cs typeface="+mn-cs"/>
              </a:rPr>
              <a:t>the middle of </a:t>
            </a:r>
            <a:r>
              <a:rPr kumimoji="1" lang="en-US" altLang="ja-JP" sz="1400" kern="1200" dirty="0" smtClean="0">
                <a:solidFill>
                  <a:schemeClr val="tx1"/>
                </a:solidFill>
                <a:effectLst/>
                <a:latin typeface="+mn-lt"/>
                <a:ea typeface="+mn-ea"/>
                <a:cs typeface="+mn-cs"/>
              </a:rPr>
              <a:t>“</a:t>
            </a:r>
            <a:r>
              <a:rPr kumimoji="1" lang="ja-JP" altLang="ja-JP" sz="1400" kern="1200" dirty="0" smtClean="0">
                <a:solidFill>
                  <a:schemeClr val="tx1"/>
                </a:solidFill>
                <a:effectLst/>
                <a:latin typeface="+mn-lt"/>
                <a:ea typeface="+mn-ea"/>
                <a:cs typeface="+mn-cs"/>
              </a:rPr>
              <a:t>K</a:t>
            </a:r>
            <a:r>
              <a:rPr kumimoji="1" lang="en-US" altLang="ja-JP" sz="1400" kern="1200" dirty="0" smtClean="0">
                <a:solidFill>
                  <a:schemeClr val="tx1"/>
                </a:solidFill>
                <a:effectLst/>
                <a:latin typeface="+mn-lt"/>
                <a:ea typeface="+mn-ea"/>
                <a:cs typeface="+mn-cs"/>
              </a:rPr>
              <a:t>”</a:t>
            </a:r>
            <a:r>
              <a:rPr kumimoji="1" lang="ja-JP" altLang="ja-JP" sz="1400" kern="1200" dirty="0" smtClean="0">
                <a:solidFill>
                  <a:schemeClr val="tx1"/>
                </a:solidFill>
                <a:effectLst/>
                <a:latin typeface="+mn-lt"/>
                <a:ea typeface="+mn-ea"/>
                <a:cs typeface="+mn-cs"/>
              </a:rPr>
              <a:t> </a:t>
            </a:r>
            <a:r>
              <a:rPr kumimoji="1" lang="ja-JP" altLang="ja-JP" sz="1400" kern="1200" dirty="0">
                <a:solidFill>
                  <a:schemeClr val="tx1"/>
                </a:solidFill>
                <a:effectLst/>
                <a:latin typeface="+mn-lt"/>
                <a:ea typeface="+mn-ea"/>
                <a:cs typeface="+mn-cs"/>
              </a:rPr>
              <a:t>to </a:t>
            </a:r>
            <a:r>
              <a:rPr kumimoji="1" lang="en-US" altLang="ja-JP" sz="1400" kern="1200" dirty="0" smtClean="0">
                <a:solidFill>
                  <a:schemeClr val="tx1"/>
                </a:solidFill>
                <a:effectLst/>
                <a:latin typeface="+mn-lt"/>
                <a:ea typeface="+mn-ea"/>
                <a:cs typeface="+mn-cs"/>
              </a:rPr>
              <a:t>“</a:t>
            </a:r>
            <a:r>
              <a:rPr kumimoji="1" lang="ja-JP" altLang="en-US" sz="1400" kern="1200" dirty="0" smtClean="0">
                <a:solidFill>
                  <a:schemeClr val="tx1"/>
                </a:solidFill>
                <a:effectLst/>
                <a:latin typeface="+mn-lt"/>
                <a:ea typeface="+mn-ea"/>
                <a:cs typeface="+mn-cs"/>
              </a:rPr>
              <a:t>Tn</a:t>
            </a:r>
            <a:r>
              <a:rPr kumimoji="1" lang="ja-JP" altLang="ja-JP" sz="1400" kern="1200" dirty="0" smtClean="0">
                <a:solidFill>
                  <a:schemeClr val="tx1"/>
                </a:solidFill>
                <a:effectLst/>
                <a:latin typeface="+mn-lt"/>
                <a:ea typeface="+mn-ea"/>
                <a:cs typeface="+mn-cs"/>
              </a:rPr>
              <a:t>.</a:t>
            </a:r>
            <a:r>
              <a:rPr kumimoji="1" lang="en-US" altLang="ja-JP" sz="1400" kern="1200" dirty="0" smtClean="0">
                <a:solidFill>
                  <a:schemeClr val="tx1"/>
                </a:solidFill>
                <a:effectLst/>
                <a:latin typeface="+mn-lt"/>
                <a:ea typeface="+mn-ea"/>
                <a:cs typeface="+mn-cs"/>
              </a:rPr>
              <a:t>”</a:t>
            </a:r>
            <a:endParaRPr kumimoji="1" lang="ja-JP" altLang="en-US" sz="1400" dirty="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11</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1449889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500" y="6049789"/>
            <a:ext cx="6642100" cy="3463925"/>
          </a:xfrm>
        </p:spPr>
        <p:txBody>
          <a:bodyPr/>
          <a:lstStyle/>
          <a:p>
            <a:r>
              <a:rPr kumimoji="1" lang="ja-JP" altLang="en-US" sz="1400" b="0" kern="1200" dirty="0" smtClean="0">
                <a:solidFill>
                  <a:schemeClr val="tx1"/>
                </a:solidFill>
                <a:effectLst/>
                <a:latin typeface="+mn-lt"/>
                <a:ea typeface="+mn-ea"/>
                <a:cs typeface="+mn-cs"/>
              </a:rPr>
              <a:t>(For Students of Graduate Schools for Laws and Politics)</a:t>
            </a:r>
          </a:p>
          <a:p>
            <a:pPr marL="171450" indent="-171450">
              <a:buFont typeface="Arial" panose="020B0604020202020204" pitchFamily="34" charset="0"/>
              <a:buChar char="•"/>
            </a:pPr>
            <a:r>
              <a:rPr kumimoji="1" lang="ja-JP" altLang="en-US" sz="1400" b="0" kern="1200" dirty="0" smtClean="0">
                <a:solidFill>
                  <a:schemeClr val="tx1"/>
                </a:solidFill>
                <a:effectLst/>
                <a:latin typeface="+mn-lt"/>
                <a:ea typeface="+mn-ea"/>
                <a:cs typeface="+mn-cs"/>
              </a:rPr>
              <a:t>There is a Copier for public expense that accepts copy cards distributed by the Laboratory Administration Team.</a:t>
            </a:r>
            <a:endParaRPr kumimoji="1" lang="en-US" altLang="ja-JP" sz="14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400" b="0" kern="1200" dirty="0" smtClean="0">
                <a:solidFill>
                  <a:schemeClr val="tx1"/>
                </a:solidFill>
                <a:effectLst/>
                <a:latin typeface="+mn-lt"/>
                <a:ea typeface="+mn-ea"/>
                <a:cs typeface="+mn-cs"/>
              </a:rPr>
              <a:t>The extent to which books and journals may be photocopied is determined by copyright law. Before making photocopies, please fill out the </a:t>
            </a:r>
            <a:r>
              <a:rPr kumimoji="1" lang="en-US" altLang="ja-JP" sz="1400" b="0" kern="1200" dirty="0" smtClean="0">
                <a:solidFill>
                  <a:schemeClr val="tx1"/>
                </a:solidFill>
                <a:effectLst/>
                <a:latin typeface="+mn-lt"/>
                <a:ea typeface="+mn-ea"/>
                <a:cs typeface="+mn-cs"/>
              </a:rPr>
              <a:t>Application</a:t>
            </a:r>
            <a:r>
              <a:rPr kumimoji="1" lang="en-US" altLang="ja-JP" sz="1400" b="0" kern="1200" baseline="0" dirty="0" smtClean="0">
                <a:solidFill>
                  <a:schemeClr val="tx1"/>
                </a:solidFill>
                <a:effectLst/>
                <a:latin typeface="+mn-lt"/>
                <a:ea typeface="+mn-ea"/>
                <a:cs typeface="+mn-cs"/>
              </a:rPr>
              <a:t> form for the Photocopying </a:t>
            </a:r>
            <a:r>
              <a:rPr kumimoji="1" lang="ja-JP" altLang="en-US" sz="1400" b="0" kern="1200" dirty="0" smtClean="0">
                <a:solidFill>
                  <a:schemeClr val="tx1"/>
                </a:solidFill>
                <a:effectLst/>
                <a:latin typeface="+mn-lt"/>
                <a:ea typeface="+mn-ea"/>
                <a:cs typeface="+mn-cs"/>
              </a:rPr>
              <a:t>and </a:t>
            </a:r>
            <a:r>
              <a:rPr kumimoji="1" lang="ja-JP" altLang="en-US" sz="1400" b="0" kern="1200" dirty="0" smtClean="0">
                <a:solidFill>
                  <a:schemeClr val="tx1"/>
                </a:solidFill>
                <a:effectLst/>
                <a:latin typeface="+mn-lt"/>
                <a:ea typeface="+mn-ea"/>
                <a:cs typeface="+mn-cs"/>
              </a:rPr>
              <a:t>bring it to the Library service desk along with the materials.</a:t>
            </a:r>
            <a:endParaRPr kumimoji="1" lang="en-US" altLang="ja-JP" sz="14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en-US" altLang="ja-JP" sz="1400" b="0" kern="1200" dirty="0" smtClean="0">
                <a:solidFill>
                  <a:schemeClr val="tx1"/>
                </a:solidFill>
                <a:effectLst/>
                <a:latin typeface="+mn-lt"/>
                <a:ea typeface="+mn-ea"/>
                <a:cs typeface="+mn-cs"/>
              </a:rPr>
              <a:t>When</a:t>
            </a:r>
            <a:r>
              <a:rPr kumimoji="1" lang="ja-JP" altLang="en-US" sz="1400" b="0" kern="1200" dirty="0" smtClean="0">
                <a:solidFill>
                  <a:schemeClr val="tx1"/>
                </a:solidFill>
                <a:effectLst/>
                <a:latin typeface="+mn-lt"/>
                <a:ea typeface="+mn-ea"/>
                <a:cs typeface="+mn-cs"/>
              </a:rPr>
              <a:t> </a:t>
            </a:r>
            <a:r>
              <a:rPr kumimoji="1" lang="ja-JP" altLang="en-US" sz="1400" b="0" kern="1200" dirty="0" smtClean="0">
                <a:solidFill>
                  <a:schemeClr val="tx1"/>
                </a:solidFill>
                <a:effectLst/>
                <a:latin typeface="+mn-lt"/>
                <a:ea typeface="+mn-ea"/>
                <a:cs typeface="+mn-cs"/>
              </a:rPr>
              <a:t>you have used up your Copier for public expense card, please use the Copier for private expense.</a:t>
            </a:r>
            <a:endParaRPr kumimoji="1" lang="en-US" altLang="ja-JP" sz="14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400" b="0" kern="1200" dirty="0" smtClean="0">
                <a:solidFill>
                  <a:schemeClr val="tx1"/>
                </a:solidFill>
                <a:effectLst/>
                <a:latin typeface="+mn-lt"/>
                <a:ea typeface="+mn-ea"/>
                <a:cs typeface="+mn-cs"/>
              </a:rPr>
              <a:t>Please </a:t>
            </a:r>
            <a:r>
              <a:rPr kumimoji="1" lang="en-US" altLang="ja-JP" sz="1400" b="0" kern="1200" dirty="0" smtClean="0">
                <a:solidFill>
                  <a:schemeClr val="tx1"/>
                </a:solidFill>
                <a:effectLst/>
                <a:latin typeface="+mn-lt"/>
                <a:ea typeface="+mn-ea"/>
                <a:cs typeface="+mn-cs"/>
              </a:rPr>
              <a:t>do</a:t>
            </a:r>
            <a:r>
              <a:rPr kumimoji="1" lang="ja-JP" altLang="en-US" sz="1400" b="0" kern="1200" dirty="0" smtClean="0">
                <a:solidFill>
                  <a:schemeClr val="tx1"/>
                </a:solidFill>
                <a:effectLst/>
                <a:latin typeface="+mn-lt"/>
                <a:ea typeface="+mn-ea"/>
                <a:cs typeface="+mn-cs"/>
              </a:rPr>
              <a:t> </a:t>
            </a:r>
            <a:r>
              <a:rPr kumimoji="1" lang="ja-JP" altLang="en-US" sz="1400" b="0" kern="1200" dirty="0" smtClean="0">
                <a:solidFill>
                  <a:schemeClr val="tx1"/>
                </a:solidFill>
                <a:effectLst/>
                <a:latin typeface="+mn-lt"/>
                <a:ea typeface="+mn-ea"/>
                <a:cs typeface="+mn-cs"/>
              </a:rPr>
              <a:t>not </a:t>
            </a:r>
            <a:r>
              <a:rPr kumimoji="1" lang="ja-JP" altLang="en-US" sz="1400" b="0" kern="1200" dirty="0" smtClean="0">
                <a:solidFill>
                  <a:schemeClr val="tx1"/>
                </a:solidFill>
                <a:effectLst/>
                <a:latin typeface="+mn-lt"/>
                <a:ea typeface="+mn-ea"/>
                <a:cs typeface="+mn-cs"/>
              </a:rPr>
              <a:t>forget </a:t>
            </a:r>
            <a:r>
              <a:rPr kumimoji="1" lang="ja-JP" altLang="en-US" sz="1400" b="0" kern="1200" dirty="0" smtClean="0">
                <a:solidFill>
                  <a:schemeClr val="tx1"/>
                </a:solidFill>
                <a:effectLst/>
                <a:latin typeface="+mn-lt"/>
                <a:ea typeface="+mn-ea"/>
                <a:cs typeface="+mn-cs"/>
              </a:rPr>
              <a:t>to take your card.</a:t>
            </a:r>
          </a:p>
        </p:txBody>
      </p:sp>
      <p:sp>
        <p:nvSpPr>
          <p:cNvPr id="4" name="スライド番号プレースホルダー 3"/>
          <p:cNvSpPr>
            <a:spLocks noGrp="1"/>
          </p:cNvSpPr>
          <p:nvPr>
            <p:ph type="sldNum" sz="quarter" idx="5"/>
          </p:nvPr>
        </p:nvSpPr>
        <p:spPr/>
        <p:txBody>
          <a:bodyPr/>
          <a:lstStyle/>
          <a:p>
            <a:fld id="{D3055AB4-AA4A-4249-B915-E9F18B694B3B}" type="slidenum">
              <a:rPr lang="ja-JP" altLang="en-US" smtClean="0"/>
              <a:t>12</a:t>
            </a:fld>
            <a:endParaRPr lang="ja-JP" altLang="en-US"/>
          </a:p>
        </p:txBody>
      </p:sp>
      <p:sp>
        <p:nvSpPr>
          <p:cNvPr id="10" name="スライド イメージ プレースホルダー 9"/>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2442941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4879" y="5998626"/>
            <a:ext cx="6642100" cy="3463925"/>
          </a:xfrm>
        </p:spPr>
        <p:txBody>
          <a:bodyPr/>
          <a:lstStyle/>
          <a:p>
            <a:pPr marL="171450" indent="-171450">
              <a:buFont typeface="Arial" panose="020B0604020202020204" pitchFamily="34" charset="0"/>
              <a:buChar char="•"/>
            </a:pPr>
            <a:r>
              <a:rPr kumimoji="1" lang="en-US" altLang="ja-JP" sz="1400" dirty="0" smtClean="0"/>
              <a:t>This</a:t>
            </a:r>
            <a:r>
              <a:rPr kumimoji="1" lang="ja-JP" altLang="en-US" sz="1400" dirty="0" smtClean="0"/>
              <a:t> </a:t>
            </a:r>
            <a:r>
              <a:rPr kumimoji="1" lang="ja-JP" altLang="en-US" sz="1400" dirty="0" smtClean="0"/>
              <a:t>is the floor map of the </a:t>
            </a:r>
            <a:r>
              <a:rPr kumimoji="1" lang="en-US" altLang="ja-JP" sz="1400" dirty="0" smtClean="0"/>
              <a:t>L6 </a:t>
            </a:r>
            <a:r>
              <a:rPr kumimoji="1" lang="ja-JP" altLang="en-US" sz="1400" dirty="0" smtClean="0"/>
              <a:t>floor we have shown you so far.</a:t>
            </a:r>
            <a:endParaRPr kumimoji="1" lang="en-US" altLang="ja-JP" sz="1400" dirty="0" smtClean="0"/>
          </a:p>
          <a:p>
            <a:pPr marL="171450" indent="-171450">
              <a:buFont typeface="Arial" panose="020B0604020202020204" pitchFamily="34" charset="0"/>
              <a:buChar char="•"/>
            </a:pPr>
            <a:r>
              <a:rPr kumimoji="1" lang="ja-JP" altLang="en-US" sz="1400" dirty="0" smtClean="0"/>
              <a:t>The lower floor of the library is accessible by the stairs or elevator inside the library.</a:t>
            </a:r>
            <a:endParaRPr kumimoji="1" lang="ja-JP" altLang="en-US" sz="1400" dirty="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13</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3782508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1665" y="5997510"/>
            <a:ext cx="6642100" cy="3463925"/>
          </a:xfrm>
        </p:spPr>
        <p:txBody>
          <a:bodyPr/>
          <a:lstStyle/>
          <a:p>
            <a:pPr marL="171450" indent="-171450">
              <a:buFont typeface="Arial" panose="020B0604020202020204" pitchFamily="34" charset="0"/>
              <a:buChar char="•"/>
            </a:pPr>
            <a:r>
              <a:rPr kumimoji="1" lang="ja-JP" altLang="ja-JP" sz="1400" kern="1200" dirty="0">
                <a:solidFill>
                  <a:schemeClr val="tx1"/>
                </a:solidFill>
                <a:effectLst/>
                <a:latin typeface="+mn-lt"/>
                <a:ea typeface="+mn-ea"/>
                <a:cs typeface="+mn-cs"/>
              </a:rPr>
              <a:t>Periodicals in Japanese </a:t>
            </a:r>
            <a:r>
              <a:rPr kumimoji="1" lang="en-US" altLang="ja-JP" sz="1400" kern="1200" dirty="0" smtClean="0">
                <a:solidFill>
                  <a:schemeClr val="tx1"/>
                </a:solidFill>
                <a:effectLst/>
                <a:latin typeface="+mn-lt"/>
                <a:ea typeface="+mn-ea"/>
                <a:cs typeface="+mn-cs"/>
              </a:rPr>
              <a:t>titles from “To” </a:t>
            </a:r>
            <a:r>
              <a:rPr kumimoji="1" lang="ja-JP" altLang="ja-JP" sz="1400" kern="1200" dirty="0" smtClean="0">
                <a:solidFill>
                  <a:schemeClr val="tx1"/>
                </a:solidFill>
                <a:effectLst/>
                <a:latin typeface="+mn-lt"/>
                <a:ea typeface="+mn-ea"/>
                <a:cs typeface="+mn-cs"/>
              </a:rPr>
              <a:t>and Periodicals </a:t>
            </a:r>
            <a:r>
              <a:rPr kumimoji="1" lang="ja-JP" altLang="ja-JP" sz="1400" kern="1200" dirty="0">
                <a:solidFill>
                  <a:schemeClr val="tx1"/>
                </a:solidFill>
                <a:effectLst/>
                <a:latin typeface="+mn-lt"/>
                <a:ea typeface="+mn-ea"/>
                <a:cs typeface="+mn-cs"/>
              </a:rPr>
              <a:t>in Foreign Languages since </a:t>
            </a:r>
            <a:r>
              <a:rPr kumimoji="1" lang="en-US" altLang="ja-JP" sz="1400" kern="1200" dirty="0">
                <a:solidFill>
                  <a:schemeClr val="tx1"/>
                </a:solidFill>
                <a:effectLst/>
                <a:latin typeface="+mn-lt"/>
                <a:ea typeface="+mn-ea"/>
                <a:cs typeface="+mn-cs"/>
              </a:rPr>
              <a:t>1975 </a:t>
            </a:r>
            <a:r>
              <a:rPr kumimoji="1" lang="ja-JP" altLang="ja-JP" sz="1400" kern="1200" dirty="0">
                <a:solidFill>
                  <a:schemeClr val="tx1"/>
                </a:solidFill>
                <a:effectLst/>
                <a:latin typeface="+mn-lt"/>
                <a:ea typeface="+mn-ea"/>
                <a:cs typeface="+mn-cs"/>
              </a:rPr>
              <a:t>are arranged alphabetically by title on the </a:t>
            </a:r>
            <a:r>
              <a:rPr kumimoji="1" lang="en-US" altLang="ja-JP" sz="1400" kern="1200" dirty="0">
                <a:solidFill>
                  <a:schemeClr val="tx1"/>
                </a:solidFill>
                <a:effectLst/>
                <a:latin typeface="+mn-lt"/>
                <a:ea typeface="+mn-ea"/>
                <a:cs typeface="+mn-cs"/>
              </a:rPr>
              <a:t>L5 </a:t>
            </a:r>
            <a:r>
              <a:rPr kumimoji="1" lang="ja-JP" altLang="ja-JP" sz="1400" kern="1200" dirty="0">
                <a:solidFill>
                  <a:schemeClr val="tx1"/>
                </a:solidFill>
                <a:effectLst/>
                <a:latin typeface="+mn-lt"/>
                <a:ea typeface="+mn-ea"/>
                <a:cs typeface="+mn-cs"/>
              </a:rPr>
              <a:t>floor.</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a:solidFill>
                  <a:schemeClr val="tx1"/>
                </a:solidFill>
                <a:effectLst/>
                <a:latin typeface="+mn-lt"/>
                <a:ea typeface="+mn-ea"/>
                <a:cs typeface="+mn-cs"/>
              </a:rPr>
              <a:t>Periodicals in Foreign Languages </a:t>
            </a:r>
            <a:r>
              <a:rPr kumimoji="1" lang="en-US" altLang="ja-JP" sz="1400" kern="1200" dirty="0" smtClean="0">
                <a:solidFill>
                  <a:schemeClr val="tx1"/>
                </a:solidFill>
                <a:effectLst/>
                <a:latin typeface="+mn-lt"/>
                <a:ea typeface="+mn-ea"/>
                <a:cs typeface="+mn-cs"/>
              </a:rPr>
              <a:t>before 1974 </a:t>
            </a:r>
            <a:r>
              <a:rPr kumimoji="1" lang="ja-JP" altLang="ja-JP" sz="1400" kern="1200" dirty="0">
                <a:solidFill>
                  <a:schemeClr val="tx1"/>
                </a:solidFill>
                <a:effectLst/>
                <a:latin typeface="+mn-lt"/>
                <a:ea typeface="+mn-ea"/>
                <a:cs typeface="+mn-cs"/>
              </a:rPr>
              <a:t>are located in the stacks on the </a:t>
            </a:r>
            <a:r>
              <a:rPr kumimoji="1" lang="en-US" altLang="ja-JP" sz="1400" kern="1200" dirty="0" smtClean="0">
                <a:solidFill>
                  <a:schemeClr val="tx1"/>
                </a:solidFill>
                <a:effectLst/>
                <a:latin typeface="+mn-lt"/>
                <a:ea typeface="+mn-ea"/>
                <a:cs typeface="+mn-cs"/>
              </a:rPr>
              <a:t>L1 </a:t>
            </a:r>
            <a:r>
              <a:rPr kumimoji="1" lang="ja-JP" altLang="ja-JP" sz="1400" kern="1200" dirty="0">
                <a:solidFill>
                  <a:schemeClr val="tx1"/>
                </a:solidFill>
                <a:effectLst/>
                <a:latin typeface="+mn-lt"/>
                <a:ea typeface="+mn-ea"/>
                <a:cs typeface="+mn-cs"/>
              </a:rPr>
              <a:t>floor.</a:t>
            </a:r>
            <a:endParaRPr kumimoji="1" lang="ja-JP" altLang="en-US" sz="1400" dirty="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14</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2175332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500" y="6049789"/>
            <a:ext cx="6642100" cy="3463925"/>
          </a:xfrm>
        </p:spPr>
        <p:txBody>
          <a:bodyPr/>
          <a:lstStyle/>
          <a:p>
            <a:pPr marL="171450" indent="-171450">
              <a:buFont typeface="Arial" panose="020B0604020202020204" pitchFamily="34" charset="0"/>
              <a:buChar char="•"/>
            </a:pPr>
            <a:r>
              <a:rPr kumimoji="1" lang="en-US" altLang="ja-JP" sz="1200" kern="1200" dirty="0" smtClean="0">
                <a:solidFill>
                  <a:schemeClr val="tx1"/>
                </a:solidFill>
                <a:effectLst/>
                <a:latin typeface="+mn-lt"/>
                <a:ea typeface="+mn-ea"/>
                <a:cs typeface="+mn-cs"/>
              </a:rPr>
              <a:t>Case Reports / Reference Materials Room </a:t>
            </a:r>
            <a:r>
              <a:rPr kumimoji="1" lang="en-US" altLang="ja-JP" sz="1400" kern="1200" dirty="0" smtClean="0">
                <a:solidFill>
                  <a:schemeClr val="tx1"/>
                </a:solidFill>
                <a:effectLst/>
                <a:latin typeface="+mn-lt"/>
                <a:ea typeface="+mn-ea"/>
                <a:cs typeface="+mn-cs"/>
              </a:rPr>
              <a:t>is</a:t>
            </a:r>
            <a:r>
              <a:rPr kumimoji="1" lang="ja-JP" altLang="ja-JP" sz="1400" kern="1200" dirty="0" smtClean="0">
                <a:solidFill>
                  <a:schemeClr val="tx1"/>
                </a:solidFill>
                <a:effectLst/>
                <a:latin typeface="+mn-lt"/>
                <a:ea typeface="+mn-ea"/>
                <a:cs typeface="+mn-cs"/>
              </a:rPr>
              <a:t> </a:t>
            </a:r>
            <a:r>
              <a:rPr kumimoji="1" lang="ja-JP" altLang="ja-JP" sz="1400" kern="1200" dirty="0">
                <a:solidFill>
                  <a:schemeClr val="tx1"/>
                </a:solidFill>
                <a:effectLst/>
                <a:latin typeface="+mn-lt"/>
                <a:ea typeface="+mn-ea"/>
                <a:cs typeface="+mn-cs"/>
              </a:rPr>
              <a:t>located on the right side of the </a:t>
            </a:r>
            <a:r>
              <a:rPr kumimoji="1" lang="en-US" altLang="ja-JP" sz="1400" kern="1200" dirty="0">
                <a:solidFill>
                  <a:schemeClr val="tx1"/>
                </a:solidFill>
                <a:effectLst/>
                <a:latin typeface="+mn-lt"/>
                <a:ea typeface="+mn-ea"/>
                <a:cs typeface="+mn-cs"/>
              </a:rPr>
              <a:t>L4 </a:t>
            </a:r>
            <a:r>
              <a:rPr kumimoji="1" lang="ja-JP" altLang="ja-JP" sz="1400" kern="1200" dirty="0">
                <a:solidFill>
                  <a:schemeClr val="tx1"/>
                </a:solidFill>
                <a:effectLst/>
                <a:latin typeface="+mn-lt"/>
                <a:ea typeface="+mn-ea"/>
                <a:cs typeface="+mn-cs"/>
              </a:rPr>
              <a:t>floor. In the </a:t>
            </a:r>
            <a:r>
              <a:rPr kumimoji="1" lang="en-US" altLang="ja-JP" sz="1400" kern="1200" dirty="0" smtClean="0">
                <a:solidFill>
                  <a:schemeClr val="tx1"/>
                </a:solidFill>
                <a:effectLst/>
                <a:latin typeface="+mn-lt"/>
                <a:ea typeface="+mn-ea"/>
                <a:cs typeface="+mn-cs"/>
              </a:rPr>
              <a:t>Case Reports / Reference Materials Room</a:t>
            </a:r>
            <a:r>
              <a:rPr kumimoji="1" lang="ja-JP" altLang="ja-JP" sz="1400" kern="1200" dirty="0" err="1" smtClean="0">
                <a:solidFill>
                  <a:schemeClr val="tx1"/>
                </a:solidFill>
                <a:effectLst/>
                <a:latin typeface="+mn-lt"/>
                <a:ea typeface="+mn-ea"/>
                <a:cs typeface="+mn-cs"/>
              </a:rPr>
              <a:t>,</a:t>
            </a:r>
            <a:r>
              <a:rPr kumimoji="1" lang="ja-JP" altLang="ja-JP" sz="1400" kern="1200" dirty="0" smtClean="0">
                <a:solidFill>
                  <a:schemeClr val="tx1"/>
                </a:solidFill>
                <a:effectLst/>
                <a:latin typeface="+mn-lt"/>
                <a:ea typeface="+mn-ea"/>
                <a:cs typeface="+mn-cs"/>
              </a:rPr>
              <a:t> </a:t>
            </a:r>
            <a:r>
              <a:rPr kumimoji="1" lang="ja-JP" altLang="ja-JP" sz="1400" kern="1200" dirty="0">
                <a:solidFill>
                  <a:schemeClr val="tx1"/>
                </a:solidFill>
                <a:effectLst/>
                <a:latin typeface="+mn-lt"/>
                <a:ea typeface="+mn-ea"/>
                <a:cs typeface="+mn-cs"/>
              </a:rPr>
              <a:t>there are Japanese precedents and reference books. </a:t>
            </a:r>
            <a:r>
              <a:rPr kumimoji="1" lang="ja-JP" altLang="ja-JP" sz="1400" kern="1200" dirty="0" smtClean="0">
                <a:solidFill>
                  <a:schemeClr val="tx1"/>
                </a:solidFill>
                <a:effectLst/>
                <a:latin typeface="+mn-lt"/>
                <a:ea typeface="+mn-ea"/>
                <a:cs typeface="+mn-cs"/>
              </a:rPr>
              <a:t>There is </a:t>
            </a:r>
            <a:r>
              <a:rPr kumimoji="1" lang="en-US" altLang="ja-JP" sz="1400" kern="1200" dirty="0" smtClean="0">
                <a:solidFill>
                  <a:schemeClr val="tx1"/>
                </a:solidFill>
                <a:effectLst/>
                <a:latin typeface="+mn-lt"/>
                <a:ea typeface="+mn-ea"/>
                <a:cs typeface="+mn-cs"/>
              </a:rPr>
              <a:t>a </a:t>
            </a:r>
            <a:r>
              <a:rPr kumimoji="1" lang="ja-JP" altLang="ja-JP" sz="1400" kern="1200" dirty="0">
                <a:solidFill>
                  <a:schemeClr val="tx1"/>
                </a:solidFill>
                <a:effectLst/>
                <a:latin typeface="+mn-lt"/>
                <a:ea typeface="+mn-ea"/>
                <a:cs typeface="+mn-cs"/>
              </a:rPr>
              <a:t>prepaid card </a:t>
            </a:r>
            <a:r>
              <a:rPr kumimoji="1" lang="ja-JP" altLang="ja-JP" sz="1400" kern="1200" dirty="0" smtClean="0">
                <a:solidFill>
                  <a:schemeClr val="tx1"/>
                </a:solidFill>
                <a:effectLst/>
                <a:latin typeface="+mn-lt"/>
                <a:ea typeface="+mn-ea"/>
                <a:cs typeface="+mn-cs"/>
              </a:rPr>
              <a:t>copy machine </a:t>
            </a:r>
            <a:r>
              <a:rPr kumimoji="1" lang="ja-JP" altLang="en-US" sz="1400" kern="1200" dirty="0" smtClean="0">
                <a:solidFill>
                  <a:schemeClr val="tx1"/>
                </a:solidFill>
                <a:effectLst/>
                <a:latin typeface="+mn-lt"/>
                <a:ea typeface="+mn-ea"/>
                <a:cs typeface="+mn-cs"/>
              </a:rPr>
              <a:t>(for private </a:t>
            </a:r>
            <a:r>
              <a:rPr kumimoji="1" lang="en-US" altLang="ja-JP" sz="1400" kern="1200" dirty="0" smtClean="0">
                <a:solidFill>
                  <a:schemeClr val="tx1"/>
                </a:solidFill>
                <a:effectLst/>
                <a:latin typeface="+mn-lt"/>
                <a:ea typeface="+mn-ea"/>
                <a:cs typeface="+mn-cs"/>
              </a:rPr>
              <a:t>expense</a:t>
            </a:r>
            <a:r>
              <a:rPr kumimoji="1" lang="ja-JP" altLang="en-US" sz="1400" kern="1200" dirty="0" smtClean="0">
                <a:solidFill>
                  <a:schemeClr val="tx1"/>
                </a:solidFill>
                <a:effectLst/>
                <a:latin typeface="+mn-lt"/>
                <a:ea typeface="+mn-ea"/>
                <a:cs typeface="+mn-cs"/>
              </a:rPr>
              <a:t>) at </a:t>
            </a:r>
            <a:r>
              <a:rPr kumimoji="1" lang="ja-JP" altLang="ja-JP" sz="1400" kern="1200" dirty="0">
                <a:solidFill>
                  <a:schemeClr val="tx1"/>
                </a:solidFill>
                <a:effectLst/>
                <a:latin typeface="+mn-lt"/>
                <a:ea typeface="+mn-ea"/>
                <a:cs typeface="+mn-cs"/>
              </a:rPr>
              <a:t>the </a:t>
            </a:r>
            <a:r>
              <a:rPr kumimoji="1" lang="en-US" altLang="ja-JP" sz="1400" kern="1200" dirty="0" smtClean="0">
                <a:solidFill>
                  <a:schemeClr val="tx1"/>
                </a:solidFill>
                <a:effectLst/>
                <a:latin typeface="+mn-lt"/>
                <a:ea typeface="+mn-ea"/>
                <a:cs typeface="+mn-cs"/>
              </a:rPr>
              <a:t>end</a:t>
            </a:r>
            <a:r>
              <a:rPr kumimoji="1" lang="ja-JP" altLang="ja-JP" sz="1400" kern="1200" dirty="0" smtClean="0">
                <a:solidFill>
                  <a:schemeClr val="tx1"/>
                </a:solidFill>
                <a:effectLst/>
                <a:latin typeface="+mn-lt"/>
                <a:ea typeface="+mn-ea"/>
                <a:cs typeface="+mn-cs"/>
              </a:rPr>
              <a:t> </a:t>
            </a:r>
            <a:r>
              <a:rPr kumimoji="1" lang="ja-JP" altLang="ja-JP" sz="1400" kern="1200" dirty="0">
                <a:solidFill>
                  <a:schemeClr val="tx1"/>
                </a:solidFill>
                <a:effectLst/>
                <a:latin typeface="+mn-lt"/>
                <a:ea typeface="+mn-ea"/>
                <a:cs typeface="+mn-cs"/>
              </a:rPr>
              <a:t>of the room.</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en-US" altLang="ja-JP" sz="1400" kern="1200" dirty="0" smtClean="0">
                <a:solidFill>
                  <a:schemeClr val="tx1"/>
                </a:solidFill>
                <a:effectLst/>
                <a:latin typeface="+mn-lt"/>
                <a:ea typeface="+mn-ea"/>
                <a:cs typeface="+mn-cs"/>
              </a:rPr>
              <a:t>There</a:t>
            </a:r>
            <a:r>
              <a:rPr kumimoji="1" lang="en-US" altLang="ja-JP" sz="1400" kern="1200" baseline="0" dirty="0" smtClean="0">
                <a:solidFill>
                  <a:schemeClr val="tx1"/>
                </a:solidFill>
                <a:effectLst/>
                <a:latin typeface="+mn-lt"/>
                <a:ea typeface="+mn-ea"/>
                <a:cs typeface="+mn-cs"/>
              </a:rPr>
              <a:t> are</a:t>
            </a:r>
            <a:r>
              <a:rPr kumimoji="1" lang="ja-JP" altLang="ja-JP" sz="1400" kern="1200" dirty="0" smtClean="0">
                <a:solidFill>
                  <a:schemeClr val="tx1"/>
                </a:solidFill>
                <a:effectLst/>
                <a:latin typeface="+mn-lt"/>
                <a:ea typeface="+mn-ea"/>
                <a:cs typeface="+mn-cs"/>
              </a:rPr>
              <a:t> </a:t>
            </a:r>
            <a:r>
              <a:rPr kumimoji="1" lang="ja-JP" altLang="ja-JP" sz="1400" kern="1200" dirty="0">
                <a:solidFill>
                  <a:schemeClr val="tx1"/>
                </a:solidFill>
                <a:effectLst/>
                <a:latin typeface="+mn-lt"/>
                <a:ea typeface="+mn-ea"/>
                <a:cs typeface="+mn-cs"/>
              </a:rPr>
              <a:t>shared-use </a:t>
            </a:r>
            <a:r>
              <a:rPr kumimoji="1" lang="ja-JP" altLang="ja-JP" sz="1400" kern="1200" dirty="0" smtClean="0">
                <a:solidFill>
                  <a:schemeClr val="tx1"/>
                </a:solidFill>
                <a:effectLst/>
                <a:latin typeface="+mn-lt"/>
                <a:ea typeface="+mn-ea"/>
                <a:cs typeface="+mn-cs"/>
              </a:rPr>
              <a:t>terminal</a:t>
            </a:r>
            <a:r>
              <a:rPr kumimoji="1" lang="en-US" altLang="ja-JP" sz="1400" kern="1200" dirty="0" smtClean="0">
                <a:solidFill>
                  <a:schemeClr val="tx1"/>
                </a:solidFill>
                <a:effectLst/>
                <a:latin typeface="+mn-lt"/>
                <a:ea typeface="+mn-ea"/>
                <a:cs typeface="+mn-cs"/>
              </a:rPr>
              <a:t>s</a:t>
            </a:r>
            <a:r>
              <a:rPr kumimoji="1" lang="ja-JP" altLang="ja-JP" sz="1400" kern="1200" dirty="0" smtClean="0">
                <a:solidFill>
                  <a:schemeClr val="tx1"/>
                </a:solidFill>
                <a:effectLst/>
                <a:latin typeface="+mn-lt"/>
                <a:ea typeface="+mn-ea"/>
                <a:cs typeface="+mn-cs"/>
              </a:rPr>
              <a:t> </a:t>
            </a:r>
            <a:r>
              <a:rPr kumimoji="1" lang="ja-JP" altLang="ja-JP" sz="1400" kern="1200" dirty="0">
                <a:solidFill>
                  <a:schemeClr val="tx1"/>
                </a:solidFill>
                <a:effectLst/>
                <a:latin typeface="+mn-lt"/>
                <a:ea typeface="+mn-ea"/>
                <a:cs typeface="+mn-cs"/>
              </a:rPr>
              <a:t>and </a:t>
            </a:r>
            <a:r>
              <a:rPr kumimoji="1" lang="en-US" altLang="ja-JP" sz="1400" kern="1200" dirty="0" smtClean="0">
                <a:solidFill>
                  <a:schemeClr val="tx1"/>
                </a:solidFill>
                <a:effectLst/>
                <a:latin typeface="+mn-lt"/>
                <a:ea typeface="+mn-ea"/>
                <a:cs typeface="+mn-cs"/>
              </a:rPr>
              <a:t>a </a:t>
            </a:r>
            <a:r>
              <a:rPr kumimoji="1" lang="ja-JP" altLang="en-US" sz="1400" kern="1200" dirty="0" smtClean="0">
                <a:solidFill>
                  <a:schemeClr val="tx1"/>
                </a:solidFill>
                <a:effectLst/>
                <a:latin typeface="+mn-lt"/>
                <a:ea typeface="+mn-ea"/>
                <a:cs typeface="+mn-cs"/>
              </a:rPr>
              <a:t>printer</a:t>
            </a:r>
            <a:r>
              <a:rPr kumimoji="1" lang="ja-JP" altLang="ja-JP" sz="1400" kern="1200" dirty="0" smtClean="0">
                <a:solidFill>
                  <a:schemeClr val="tx1"/>
                </a:solidFill>
                <a:effectLst/>
                <a:latin typeface="+mn-lt"/>
                <a:ea typeface="+mn-ea"/>
                <a:cs typeface="+mn-cs"/>
              </a:rPr>
              <a:t> </a:t>
            </a:r>
            <a:r>
              <a:rPr kumimoji="1" lang="en-US" altLang="ja-JP" sz="1400" kern="1200" dirty="0" smtClean="0">
                <a:solidFill>
                  <a:schemeClr val="tx1"/>
                </a:solidFill>
                <a:effectLst/>
                <a:latin typeface="+mn-lt"/>
                <a:ea typeface="+mn-ea"/>
                <a:cs typeface="+mn-cs"/>
              </a:rPr>
              <a:t>and</a:t>
            </a:r>
            <a:r>
              <a:rPr kumimoji="1" lang="ja-JP" altLang="ja-JP" sz="1400" kern="1200" dirty="0" smtClean="0">
                <a:solidFill>
                  <a:schemeClr val="tx1"/>
                </a:solidFill>
                <a:effectLst/>
                <a:latin typeface="+mn-lt"/>
                <a:ea typeface="+mn-ea"/>
                <a:cs typeface="+mn-cs"/>
              </a:rPr>
              <a:t> </a:t>
            </a:r>
            <a:r>
              <a:rPr kumimoji="1" lang="ja-JP" altLang="ja-JP" sz="1400" kern="1200" dirty="0">
                <a:solidFill>
                  <a:schemeClr val="tx1"/>
                </a:solidFill>
                <a:effectLst/>
                <a:latin typeface="+mn-lt"/>
                <a:ea typeface="+mn-ea"/>
                <a:cs typeface="+mn-cs"/>
              </a:rPr>
              <a:t>the Card catalogue on the </a:t>
            </a:r>
            <a:r>
              <a:rPr kumimoji="1" lang="ja-JP" altLang="ja-JP" sz="1400" kern="1200" dirty="0" smtClean="0">
                <a:solidFill>
                  <a:schemeClr val="tx1"/>
                </a:solidFill>
                <a:effectLst/>
                <a:latin typeface="+mn-lt"/>
                <a:ea typeface="+mn-ea"/>
                <a:cs typeface="+mn-cs"/>
              </a:rPr>
              <a:t>left</a:t>
            </a:r>
            <a:r>
              <a:rPr kumimoji="1" lang="en-US" altLang="ja-JP" sz="1400" kern="1200" dirty="0" smtClean="0">
                <a:solidFill>
                  <a:schemeClr val="tx1"/>
                </a:solidFill>
                <a:effectLst/>
                <a:latin typeface="+mn-lt"/>
                <a:ea typeface="+mn-ea"/>
                <a:cs typeface="+mn-cs"/>
              </a:rPr>
              <a:t>side of the L4 floor</a:t>
            </a:r>
            <a:r>
              <a:rPr kumimoji="1" lang="ja-JP" altLang="ja-JP" sz="1400" kern="1200" dirty="0" err="1" smtClean="0">
                <a:solidFill>
                  <a:schemeClr val="tx1"/>
                </a:solidFill>
                <a:effectLst/>
                <a:latin typeface="+mn-lt"/>
                <a:ea typeface="+mn-ea"/>
                <a:cs typeface="+mn-cs"/>
              </a:rPr>
              <a:t>.</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a:solidFill>
                  <a:schemeClr val="tx1"/>
                </a:solidFill>
                <a:effectLst/>
                <a:latin typeface="+mn-lt"/>
                <a:ea typeface="+mn-ea"/>
                <a:cs typeface="+mn-cs"/>
              </a:rPr>
              <a:t>You can </a:t>
            </a:r>
            <a:r>
              <a:rPr kumimoji="1" lang="ja-JP" altLang="ja-JP" sz="1400" kern="1200" dirty="0" smtClean="0">
                <a:solidFill>
                  <a:schemeClr val="tx1"/>
                </a:solidFill>
                <a:effectLst/>
                <a:latin typeface="+mn-lt"/>
                <a:ea typeface="+mn-ea"/>
                <a:cs typeface="+mn-cs"/>
              </a:rPr>
              <a:t>log </a:t>
            </a:r>
            <a:r>
              <a:rPr kumimoji="1" lang="ja-JP" altLang="en-US" sz="1400" kern="1200" dirty="0" smtClean="0">
                <a:solidFill>
                  <a:schemeClr val="tx1"/>
                </a:solidFill>
                <a:effectLst/>
                <a:latin typeface="+mn-lt"/>
                <a:ea typeface="+mn-ea"/>
                <a:cs typeface="+mn-cs"/>
              </a:rPr>
              <a:t>in</a:t>
            </a:r>
            <a:r>
              <a:rPr kumimoji="1" lang="ja-JP" altLang="ja-JP" sz="1400" kern="1200" dirty="0" smtClean="0">
                <a:solidFill>
                  <a:schemeClr val="tx1"/>
                </a:solidFill>
                <a:effectLst/>
                <a:latin typeface="+mn-lt"/>
                <a:ea typeface="+mn-ea"/>
                <a:cs typeface="+mn-cs"/>
              </a:rPr>
              <a:t> to </a:t>
            </a:r>
            <a:r>
              <a:rPr kumimoji="1" lang="ja-JP" altLang="ja-JP" sz="1400" kern="1200" dirty="0">
                <a:solidFill>
                  <a:schemeClr val="tx1"/>
                </a:solidFill>
                <a:effectLst/>
                <a:latin typeface="+mn-lt"/>
                <a:ea typeface="+mn-ea"/>
                <a:cs typeface="+mn-cs"/>
              </a:rPr>
              <a:t>search </a:t>
            </a:r>
            <a:r>
              <a:rPr kumimoji="1" lang="ja-JP" altLang="ja-JP" sz="1400" kern="1200" dirty="0" smtClean="0">
                <a:solidFill>
                  <a:schemeClr val="tx1"/>
                </a:solidFill>
                <a:effectLst/>
                <a:latin typeface="+mn-lt"/>
                <a:ea typeface="+mn-ea"/>
                <a:cs typeface="+mn-cs"/>
              </a:rPr>
              <a:t>databases </a:t>
            </a:r>
            <a:r>
              <a:rPr kumimoji="1" lang="ja-JP" altLang="ja-JP" sz="1400" kern="1200" dirty="0" smtClean="0">
                <a:solidFill>
                  <a:schemeClr val="tx1"/>
                </a:solidFill>
                <a:effectLst/>
                <a:latin typeface="+mn-lt"/>
                <a:ea typeface="+mn-ea"/>
                <a:cs typeface="+mn-cs"/>
              </a:rPr>
              <a:t>in the </a:t>
            </a:r>
            <a:r>
              <a:rPr kumimoji="1" lang="ja-JP" altLang="en-US" sz="1400" kern="1200" dirty="0" smtClean="0">
                <a:solidFill>
                  <a:schemeClr val="tx1"/>
                </a:solidFill>
                <a:effectLst/>
                <a:latin typeface="+mn-lt"/>
                <a:ea typeface="+mn-ea"/>
                <a:cs typeface="+mn-cs"/>
              </a:rPr>
              <a:t>same way as the terminals in the </a:t>
            </a:r>
            <a:r>
              <a:rPr kumimoji="1" lang="ja-JP" altLang="ja-JP" sz="1400" kern="1200" dirty="0" smtClean="0">
                <a:solidFill>
                  <a:schemeClr val="tx1"/>
                </a:solidFill>
                <a:effectLst/>
                <a:latin typeface="+mn-lt"/>
                <a:ea typeface="+mn-ea"/>
                <a:cs typeface="+mn-cs"/>
              </a:rPr>
              <a:t>study room </a:t>
            </a:r>
            <a:r>
              <a:rPr lang="ja-JP" altLang="en-US" sz="1400" dirty="0" smtClean="0"/>
              <a:t>and</a:t>
            </a:r>
            <a:r>
              <a:rPr kumimoji="1" lang="ja-JP" altLang="ja-JP" sz="1400" kern="1200" dirty="0" smtClean="0">
                <a:solidFill>
                  <a:schemeClr val="tx1"/>
                </a:solidFill>
                <a:effectLst/>
                <a:latin typeface="+mn-lt"/>
                <a:ea typeface="+mn-ea"/>
                <a:cs typeface="+mn-cs"/>
              </a:rPr>
              <a:t> the </a:t>
            </a:r>
            <a:r>
              <a:rPr lang="ja-JP" altLang="en-US" sz="1400" dirty="0" smtClean="0">
                <a:latin typeface="游ゴシック" panose="020B0400000000000000" pitchFamily="50" charset="-128"/>
              </a:rPr>
              <a:t>common workroom</a:t>
            </a:r>
            <a:r>
              <a:rPr kumimoji="1" lang="ja-JP" altLang="ja-JP" sz="1400" kern="1200" dirty="0" smtClean="0">
                <a:solidFill>
                  <a:schemeClr val="tx1"/>
                </a:solidFill>
                <a:effectLst/>
                <a:latin typeface="+mn-lt"/>
                <a:ea typeface="+mn-ea"/>
                <a:cs typeface="+mn-cs"/>
              </a:rPr>
              <a:t>.</a:t>
            </a:r>
            <a:endParaRPr kumimoji="1" lang="en-US" altLang="ja-JP" sz="140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en-US" altLang="ja-JP" sz="1400" kern="1200" dirty="0" smtClean="0">
                <a:solidFill>
                  <a:schemeClr val="tx1"/>
                </a:solidFill>
                <a:effectLst/>
                <a:latin typeface="+mn-lt"/>
                <a:ea typeface="+mn-ea"/>
                <a:cs typeface="+mn-cs"/>
              </a:rPr>
              <a:t>You can</a:t>
            </a:r>
            <a:r>
              <a:rPr kumimoji="1" lang="en-US" altLang="ja-JP" sz="1400" kern="1200" baseline="0" dirty="0" smtClean="0">
                <a:solidFill>
                  <a:schemeClr val="tx1"/>
                </a:solidFill>
                <a:effectLst/>
                <a:latin typeface="+mn-lt"/>
                <a:ea typeface="+mn-ea"/>
                <a:cs typeface="+mn-cs"/>
              </a:rPr>
              <a:t> pay for the printer with prepaid cards, SUICA, and PASMO.</a:t>
            </a:r>
          </a:p>
          <a:p>
            <a:pPr marL="171450" indent="-171450">
              <a:buFont typeface="Arial" panose="020B0604020202020204" pitchFamily="34" charset="0"/>
              <a:buChar char="•"/>
            </a:pPr>
            <a:r>
              <a:rPr kumimoji="1" lang="ja-JP" altLang="ja-JP" sz="1400" kern="1200" dirty="0" smtClean="0">
                <a:solidFill>
                  <a:schemeClr val="tx1"/>
                </a:solidFill>
                <a:effectLst/>
                <a:latin typeface="+mn-lt"/>
                <a:ea typeface="+mn-ea"/>
                <a:cs typeface="+mn-cs"/>
              </a:rPr>
              <a:t>Please </a:t>
            </a:r>
            <a:r>
              <a:rPr kumimoji="1" lang="ja-JP" altLang="ja-JP" sz="1400" kern="1200" dirty="0">
                <a:solidFill>
                  <a:schemeClr val="tx1"/>
                </a:solidFill>
                <a:effectLst/>
                <a:latin typeface="+mn-lt"/>
                <a:ea typeface="+mn-ea"/>
                <a:cs typeface="+mn-cs"/>
              </a:rPr>
              <a:t>be sure to follow the on-screen instructions for removing the prepaid card or </a:t>
            </a:r>
            <a:r>
              <a:rPr kumimoji="1" lang="en-US" altLang="ja-JP" sz="1400" kern="1200" dirty="0">
                <a:solidFill>
                  <a:schemeClr val="tx1"/>
                </a:solidFill>
                <a:effectLst/>
                <a:latin typeface="+mn-lt"/>
                <a:ea typeface="+mn-ea"/>
                <a:cs typeface="+mn-cs"/>
              </a:rPr>
              <a:t>IC </a:t>
            </a:r>
            <a:r>
              <a:rPr kumimoji="1" lang="ja-JP" altLang="ja-JP" sz="1400" kern="1200" dirty="0">
                <a:solidFill>
                  <a:schemeClr val="tx1"/>
                </a:solidFill>
                <a:effectLst/>
                <a:latin typeface="+mn-lt"/>
                <a:ea typeface="+mn-ea"/>
                <a:cs typeface="+mn-cs"/>
              </a:rPr>
              <a:t>card. Pulling out the card by hand may cause an error.</a:t>
            </a:r>
            <a:endParaRPr kumimoji="1" lang="ja-JP" altLang="en-US" sz="1400" dirty="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15</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2518643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0" y="6121797"/>
            <a:ext cx="6642100" cy="3463925"/>
          </a:xfrm>
        </p:spPr>
        <p:txBody>
          <a:bodyPr/>
          <a:lstStyle/>
          <a:p>
            <a:pPr marL="171450" indent="-171450">
              <a:buFont typeface="Arial" panose="020B0604020202020204" pitchFamily="34" charset="0"/>
              <a:buChar char="•"/>
            </a:pPr>
            <a:r>
              <a:rPr kumimoji="1" lang="ja-JP" altLang="en-US" sz="1400" kern="1200" dirty="0" smtClean="0">
                <a:solidFill>
                  <a:schemeClr val="tx1"/>
                </a:solidFill>
                <a:effectLst/>
                <a:latin typeface="+mn-lt"/>
                <a:ea typeface="+mn-ea"/>
                <a:cs typeface="+mn-cs"/>
              </a:rPr>
              <a:t>Closed </a:t>
            </a:r>
            <a:r>
              <a:rPr kumimoji="1" lang="ja-JP" altLang="ja-JP" sz="1400" kern="1200" dirty="0" smtClean="0">
                <a:solidFill>
                  <a:schemeClr val="tx1"/>
                </a:solidFill>
                <a:effectLst/>
                <a:latin typeface="+mn-lt"/>
                <a:ea typeface="+mn-ea"/>
                <a:cs typeface="+mn-cs"/>
              </a:rPr>
              <a:t>stacks are </a:t>
            </a:r>
            <a:r>
              <a:rPr kumimoji="1" lang="ja-JP" altLang="ja-JP" sz="1400" kern="1200" dirty="0">
                <a:solidFill>
                  <a:schemeClr val="tx1"/>
                </a:solidFill>
                <a:effectLst/>
                <a:latin typeface="+mn-lt"/>
                <a:ea typeface="+mn-ea"/>
                <a:cs typeface="+mn-cs"/>
              </a:rPr>
              <a:t>located on the </a:t>
            </a:r>
            <a:r>
              <a:rPr kumimoji="1" lang="en-US" altLang="ja-JP" sz="1400" kern="1200" dirty="0" smtClean="0">
                <a:solidFill>
                  <a:schemeClr val="tx1"/>
                </a:solidFill>
                <a:effectLst/>
                <a:latin typeface="+mn-lt"/>
                <a:ea typeface="+mn-ea"/>
                <a:cs typeface="+mn-cs"/>
              </a:rPr>
              <a:t>L4 </a:t>
            </a:r>
            <a:r>
              <a:rPr kumimoji="1" lang="ja-JP" altLang="ja-JP" sz="1400" kern="1200" dirty="0" err="1" smtClean="0">
                <a:solidFill>
                  <a:schemeClr val="tx1"/>
                </a:solidFill>
                <a:effectLst/>
                <a:latin typeface="+mn-lt"/>
                <a:ea typeface="+mn-ea"/>
                <a:cs typeface="+mn-cs"/>
              </a:rPr>
              <a:t>t</a:t>
            </a:r>
            <a:r>
              <a:rPr kumimoji="1" lang="en-US" altLang="ja-JP" sz="1400" kern="1200" dirty="0" smtClean="0">
                <a:solidFill>
                  <a:schemeClr val="tx1"/>
                </a:solidFill>
                <a:effectLst/>
                <a:latin typeface="+mn-lt"/>
                <a:ea typeface="+mn-ea"/>
                <a:cs typeface="+mn-cs"/>
              </a:rPr>
              <a:t>o</a:t>
            </a:r>
            <a:r>
              <a:rPr kumimoji="1" lang="ja-JP" altLang="ja-JP" sz="1400" kern="1200" dirty="0" smtClean="0">
                <a:solidFill>
                  <a:schemeClr val="tx1"/>
                </a:solidFill>
                <a:effectLst/>
                <a:latin typeface="+mn-lt"/>
                <a:ea typeface="+mn-ea"/>
                <a:cs typeface="+mn-cs"/>
              </a:rPr>
              <a:t> </a:t>
            </a:r>
            <a:r>
              <a:rPr kumimoji="1" lang="en-US" altLang="ja-JP" sz="1400" kern="1200" dirty="0" smtClean="0">
                <a:solidFill>
                  <a:schemeClr val="tx1"/>
                </a:solidFill>
                <a:effectLst/>
                <a:latin typeface="+mn-lt"/>
                <a:ea typeface="+mn-ea"/>
                <a:cs typeface="+mn-cs"/>
              </a:rPr>
              <a:t>L1 </a:t>
            </a:r>
            <a:r>
              <a:rPr kumimoji="1" lang="ja-JP" altLang="ja-JP" sz="1400" kern="1200" dirty="0" smtClean="0">
                <a:solidFill>
                  <a:schemeClr val="tx1"/>
                </a:solidFill>
                <a:effectLst/>
                <a:latin typeface="+mn-lt"/>
                <a:ea typeface="+mn-ea"/>
                <a:cs typeface="+mn-cs"/>
              </a:rPr>
              <a:t>floors. The stacks are </a:t>
            </a:r>
            <a:r>
              <a:rPr kumimoji="1" lang="ja-JP" altLang="en-US" sz="1400" kern="1200" dirty="0" smtClean="0">
                <a:solidFill>
                  <a:schemeClr val="tx1"/>
                </a:solidFill>
                <a:effectLst/>
                <a:latin typeface="+mn-lt"/>
                <a:ea typeface="+mn-ea"/>
                <a:cs typeface="+mn-cs"/>
              </a:rPr>
              <a:t>locked, so when </a:t>
            </a:r>
            <a:r>
              <a:rPr kumimoji="1" lang="ja-JP" altLang="ja-JP" sz="1400" kern="1200" dirty="0" smtClean="0">
                <a:solidFill>
                  <a:schemeClr val="tx1"/>
                </a:solidFill>
                <a:effectLst/>
                <a:latin typeface="+mn-lt"/>
                <a:ea typeface="+mn-ea"/>
                <a:cs typeface="+mn-cs"/>
              </a:rPr>
              <a:t>entering the stacks, please </a:t>
            </a:r>
            <a:r>
              <a:rPr kumimoji="1" lang="ja-JP" altLang="ja-JP" sz="1400" kern="1200" dirty="0">
                <a:solidFill>
                  <a:schemeClr val="tx1"/>
                </a:solidFill>
                <a:effectLst/>
                <a:latin typeface="+mn-lt"/>
                <a:ea typeface="+mn-ea"/>
                <a:cs typeface="+mn-cs"/>
              </a:rPr>
              <a:t>place your student </a:t>
            </a:r>
            <a:r>
              <a:rPr kumimoji="1" lang="ja-JP" altLang="ja-JP" sz="1400" kern="1200" dirty="0" smtClean="0">
                <a:solidFill>
                  <a:schemeClr val="tx1"/>
                </a:solidFill>
                <a:effectLst/>
                <a:latin typeface="+mn-lt"/>
                <a:ea typeface="+mn-ea"/>
                <a:cs typeface="+mn-cs"/>
              </a:rPr>
              <a:t>ID</a:t>
            </a:r>
            <a:r>
              <a:rPr kumimoji="1" lang="ja-JP" altLang="ja-JP" sz="1400" kern="1200" dirty="0">
                <a:solidFill>
                  <a:schemeClr val="tx1"/>
                </a:solidFill>
                <a:effectLst/>
                <a:latin typeface="+mn-lt"/>
                <a:ea typeface="+mn-ea"/>
                <a:cs typeface="+mn-cs"/>
              </a:rPr>
              <a:t> card on the card reader to </a:t>
            </a:r>
            <a:r>
              <a:rPr kumimoji="1" lang="ja-JP" altLang="en-US" sz="1400" kern="1200" dirty="0" smtClean="0">
                <a:solidFill>
                  <a:schemeClr val="tx1"/>
                </a:solidFill>
                <a:effectLst/>
                <a:latin typeface="+mn-lt"/>
                <a:ea typeface="+mn-ea"/>
                <a:cs typeface="+mn-cs"/>
              </a:rPr>
              <a:t>unlock the stacks.</a:t>
            </a:r>
            <a:endParaRPr kumimoji="1" lang="en-US" altLang="ja-JP" sz="140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a:solidFill>
                  <a:schemeClr val="tx1"/>
                </a:solidFill>
                <a:effectLst/>
                <a:latin typeface="+mn-lt"/>
                <a:ea typeface="+mn-ea"/>
                <a:cs typeface="+mn-cs"/>
              </a:rPr>
              <a:t>When exiting </a:t>
            </a:r>
            <a:r>
              <a:rPr kumimoji="1" lang="ja-JP" altLang="ja-JP" sz="1400" kern="1200" dirty="0" smtClean="0">
                <a:solidFill>
                  <a:schemeClr val="tx1"/>
                </a:solidFill>
                <a:effectLst/>
                <a:latin typeface="+mn-lt"/>
                <a:ea typeface="+mn-ea"/>
                <a:cs typeface="+mn-cs"/>
              </a:rPr>
              <a:t>stacks</a:t>
            </a:r>
            <a:r>
              <a:rPr kumimoji="1" lang="ja-JP" altLang="ja-JP" sz="1400" kern="1200" dirty="0">
                <a:solidFill>
                  <a:schemeClr val="tx1"/>
                </a:solidFill>
                <a:effectLst/>
                <a:latin typeface="+mn-lt"/>
                <a:ea typeface="+mn-ea"/>
                <a:cs typeface="+mn-cs"/>
              </a:rPr>
              <a:t>, turn the thumbturn </a:t>
            </a:r>
            <a:r>
              <a:rPr kumimoji="1" lang="ja-JP" altLang="en-US" sz="1400" kern="1200" dirty="0" smtClean="0">
                <a:solidFill>
                  <a:schemeClr val="tx1"/>
                </a:solidFill>
                <a:effectLst/>
                <a:latin typeface="+mn-lt"/>
                <a:ea typeface="+mn-ea"/>
                <a:cs typeface="+mn-cs"/>
              </a:rPr>
              <a:t>before </a:t>
            </a:r>
            <a:r>
              <a:rPr kumimoji="1" lang="ja-JP" altLang="ja-JP" sz="1400" kern="1200" dirty="0">
                <a:solidFill>
                  <a:schemeClr val="tx1"/>
                </a:solidFill>
                <a:effectLst/>
                <a:latin typeface="+mn-lt"/>
                <a:ea typeface="+mn-ea"/>
                <a:cs typeface="+mn-cs"/>
              </a:rPr>
              <a:t>opening the door.</a:t>
            </a:r>
          </a:p>
          <a:p>
            <a:endParaRPr kumimoji="1" lang="ja-JP" altLang="en-US" sz="1400" dirty="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16</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1227137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6403" y="6121797"/>
            <a:ext cx="6642100" cy="3463925"/>
          </a:xfrm>
        </p:spPr>
        <p:txBody>
          <a:bodyPr/>
          <a:lstStyle/>
          <a:p>
            <a:pPr marL="171450" indent="-171450">
              <a:buFont typeface="Arial" panose="020B0604020202020204" pitchFamily="34" charset="0"/>
              <a:buChar char="•"/>
            </a:pPr>
            <a:r>
              <a:rPr kumimoji="1" lang="ja-JP" altLang="ja-JP" sz="1400" kern="1200" dirty="0">
                <a:solidFill>
                  <a:schemeClr val="tx1"/>
                </a:solidFill>
                <a:effectLst/>
                <a:latin typeface="+mn-lt"/>
                <a:ea typeface="+mn-ea"/>
                <a:cs typeface="+mn-cs"/>
              </a:rPr>
              <a:t>The books are located in the </a:t>
            </a:r>
            <a:r>
              <a:rPr kumimoji="1" lang="ja-JP" altLang="ja-JP" sz="1400" kern="1200" dirty="0" err="1" smtClean="0">
                <a:solidFill>
                  <a:schemeClr val="tx1"/>
                </a:solidFill>
                <a:effectLst/>
                <a:latin typeface="+mn-lt"/>
                <a:ea typeface="+mn-ea"/>
                <a:cs typeface="+mn-cs"/>
              </a:rPr>
              <a:t>c</a:t>
            </a:r>
            <a:r>
              <a:rPr kumimoji="1" lang="en-US" altLang="ja-JP" sz="1400" kern="1200" dirty="0" smtClean="0">
                <a:solidFill>
                  <a:schemeClr val="tx1"/>
                </a:solidFill>
                <a:effectLst/>
                <a:latin typeface="+mn-lt"/>
                <a:ea typeface="+mn-ea"/>
                <a:cs typeface="+mn-cs"/>
              </a:rPr>
              <a:t>losing</a:t>
            </a:r>
            <a:r>
              <a:rPr kumimoji="1" lang="ja-JP" altLang="ja-JP" sz="1400" kern="1200" dirty="0" smtClean="0">
                <a:solidFill>
                  <a:schemeClr val="tx1"/>
                </a:solidFill>
                <a:effectLst/>
                <a:latin typeface="+mn-lt"/>
                <a:ea typeface="+mn-ea"/>
                <a:cs typeface="+mn-cs"/>
              </a:rPr>
              <a:t> </a:t>
            </a:r>
            <a:r>
              <a:rPr kumimoji="1" lang="ja-JP" altLang="ja-JP" sz="1400" kern="1200" dirty="0">
                <a:solidFill>
                  <a:schemeClr val="tx1"/>
                </a:solidFill>
                <a:effectLst/>
                <a:latin typeface="+mn-lt"/>
                <a:ea typeface="+mn-ea"/>
                <a:cs typeface="+mn-cs"/>
              </a:rPr>
              <a:t>stacks.</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smtClean="0">
                <a:solidFill>
                  <a:schemeClr val="tx1"/>
                </a:solidFill>
                <a:effectLst/>
                <a:latin typeface="+mn-lt"/>
                <a:ea typeface="+mn-ea"/>
                <a:cs typeface="+mn-cs"/>
              </a:rPr>
              <a:t>The </a:t>
            </a:r>
            <a:r>
              <a:rPr kumimoji="1" lang="ja-JP" altLang="ja-JP" sz="1400" kern="1200" dirty="0">
                <a:solidFill>
                  <a:schemeClr val="tx1"/>
                </a:solidFill>
                <a:effectLst/>
                <a:latin typeface="+mn-lt"/>
                <a:ea typeface="+mn-ea"/>
                <a:cs typeface="+mn-cs"/>
              </a:rPr>
              <a:t>call no. of the book is indicated on each shelf, so please open the shelf where the book you want to use </a:t>
            </a:r>
            <a:r>
              <a:rPr kumimoji="1" lang="ja-JP" altLang="ja-JP" sz="1400" kern="1200" dirty="0" smtClean="0">
                <a:solidFill>
                  <a:schemeClr val="tx1"/>
                </a:solidFill>
                <a:effectLst/>
                <a:latin typeface="+mn-lt"/>
                <a:ea typeface="+mn-ea"/>
                <a:cs typeface="+mn-cs"/>
              </a:rPr>
              <a:t>and </a:t>
            </a:r>
            <a:r>
              <a:rPr kumimoji="1" lang="ja-JP" altLang="ja-JP" sz="1400" kern="1200" dirty="0">
                <a:solidFill>
                  <a:schemeClr val="tx1"/>
                </a:solidFill>
                <a:effectLst/>
                <a:latin typeface="+mn-lt"/>
                <a:ea typeface="+mn-ea"/>
                <a:cs typeface="+mn-cs"/>
              </a:rPr>
              <a:t>take it out</a:t>
            </a:r>
            <a:r>
              <a:rPr kumimoji="1" lang="ja-JP" altLang="ja-JP" sz="1400" kern="1200" dirty="0" smtClean="0">
                <a:solidFill>
                  <a:schemeClr val="tx1"/>
                </a:solidFill>
                <a:effectLst/>
                <a:latin typeface="+mn-lt"/>
                <a:ea typeface="+mn-ea"/>
                <a:cs typeface="+mn-cs"/>
              </a:rPr>
              <a:t>.</a:t>
            </a:r>
            <a:endParaRPr kumimoji="1" lang="en-US" altLang="ja-JP" sz="1400" kern="1200" dirty="0" smtClean="0">
              <a:solidFill>
                <a:schemeClr val="tx1"/>
              </a:solidFill>
              <a:effectLst/>
              <a:latin typeface="+mn-lt"/>
              <a:ea typeface="+mn-ea"/>
              <a:cs typeface="+mn-cs"/>
            </a:endParaRPr>
          </a:p>
          <a:p>
            <a:pPr marL="0" indent="0">
              <a:buFont typeface="Arial" panose="020B0604020202020204" pitchFamily="34" charset="0"/>
              <a:buNone/>
            </a:pPr>
            <a:endParaRPr kumimoji="1" lang="en-US" altLang="ja-JP" sz="1400" kern="1200" dirty="0" smtClean="0">
              <a:solidFill>
                <a:schemeClr val="tx1"/>
              </a:solidFill>
              <a:effectLst/>
              <a:latin typeface="+mn-lt"/>
              <a:ea typeface="+mn-ea"/>
              <a:cs typeface="+mn-cs"/>
            </a:endParaRPr>
          </a:p>
          <a:p>
            <a:pPr marL="0" indent="0">
              <a:buFont typeface="Arial" panose="020B0604020202020204" pitchFamily="34" charset="0"/>
              <a:buNone/>
            </a:pPr>
            <a:r>
              <a:rPr kumimoji="1" lang="ja-JP" altLang="en-US" sz="1400" kern="1200" dirty="0" smtClean="0">
                <a:solidFill>
                  <a:schemeClr val="tx1"/>
                </a:solidFill>
                <a:effectLst/>
                <a:latin typeface="+mn-lt"/>
                <a:ea typeface="+mn-ea"/>
                <a:cs typeface="+mn-cs"/>
              </a:rPr>
              <a:t>(For LS students and GraSPP students)</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a:solidFill>
                  <a:schemeClr val="tx1"/>
                </a:solidFill>
                <a:effectLst/>
                <a:latin typeface="+mn-lt"/>
                <a:ea typeface="+mn-ea"/>
                <a:cs typeface="+mn-cs"/>
              </a:rPr>
              <a:t>Materials </a:t>
            </a:r>
            <a:r>
              <a:rPr kumimoji="1" lang="ja-JP" altLang="ja-JP" sz="1400" kern="1200" dirty="0" smtClean="0">
                <a:solidFill>
                  <a:schemeClr val="tx1"/>
                </a:solidFill>
                <a:effectLst/>
                <a:latin typeface="+mn-lt"/>
                <a:ea typeface="+mn-ea"/>
                <a:cs typeface="+mn-cs"/>
              </a:rPr>
              <a:t>in the stacks </a:t>
            </a:r>
            <a:r>
              <a:rPr kumimoji="1" lang="ja-JP" altLang="ja-JP" sz="1400" kern="1200" dirty="0">
                <a:solidFill>
                  <a:schemeClr val="tx1"/>
                </a:solidFill>
                <a:effectLst/>
                <a:latin typeface="+mn-lt"/>
                <a:ea typeface="+mn-ea"/>
                <a:cs typeface="+mn-cs"/>
              </a:rPr>
              <a:t>can also be taken out to the study rooms on the </a:t>
            </a:r>
            <a:r>
              <a:rPr kumimoji="1" lang="ja-JP" altLang="ja-JP" sz="1400" kern="1200" dirty="0" smtClean="0">
                <a:solidFill>
                  <a:schemeClr val="tx1"/>
                </a:solidFill>
                <a:effectLst/>
                <a:latin typeface="+mn-lt"/>
                <a:ea typeface="+mn-ea"/>
                <a:cs typeface="+mn-cs"/>
              </a:rPr>
              <a:t>day</a:t>
            </a:r>
            <a:r>
              <a:rPr kumimoji="1" lang="ja-JP" altLang="ja-JP" sz="1400" kern="1200" dirty="0">
                <a:solidFill>
                  <a:schemeClr val="tx1"/>
                </a:solidFill>
                <a:effectLst/>
                <a:latin typeface="+mn-lt"/>
                <a:ea typeface="+mn-ea"/>
                <a:cs typeface="+mn-cs"/>
              </a:rPr>
              <a:t>.</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a:solidFill>
                  <a:schemeClr val="tx1"/>
                </a:solidFill>
                <a:effectLst/>
                <a:latin typeface="+mn-lt"/>
                <a:ea typeface="+mn-ea"/>
                <a:cs typeface="+mn-cs"/>
              </a:rPr>
              <a:t>If you </a:t>
            </a:r>
            <a:r>
              <a:rPr kumimoji="1" lang="ja-JP" altLang="en-US" sz="1400" kern="1200" dirty="0" smtClean="0">
                <a:solidFill>
                  <a:schemeClr val="tx1"/>
                </a:solidFill>
                <a:effectLst/>
                <a:latin typeface="+mn-lt"/>
                <a:ea typeface="+mn-ea"/>
                <a:cs typeface="+mn-cs"/>
              </a:rPr>
              <a:t>wish to use a book </a:t>
            </a:r>
            <a:r>
              <a:rPr kumimoji="1" lang="ja-JP" altLang="ja-JP" sz="1400" kern="1200" dirty="0" smtClean="0">
                <a:solidFill>
                  <a:schemeClr val="tx1"/>
                </a:solidFill>
                <a:effectLst/>
                <a:latin typeface="+mn-lt"/>
                <a:ea typeface="+mn-ea"/>
                <a:cs typeface="+mn-cs"/>
              </a:rPr>
              <a:t>continuously</a:t>
            </a:r>
            <a:r>
              <a:rPr kumimoji="1" lang="ja-JP" altLang="ja-JP" sz="1400" kern="1200" dirty="0">
                <a:solidFill>
                  <a:schemeClr val="tx1"/>
                </a:solidFill>
                <a:effectLst/>
                <a:latin typeface="+mn-lt"/>
                <a:ea typeface="+mn-ea"/>
                <a:cs typeface="+mn-cs"/>
              </a:rPr>
              <a:t> in the </a:t>
            </a:r>
            <a:r>
              <a:rPr kumimoji="1" lang="ja-JP" altLang="ja-JP" sz="1400" kern="1200" dirty="0" smtClean="0">
                <a:solidFill>
                  <a:schemeClr val="tx1"/>
                </a:solidFill>
                <a:effectLst/>
                <a:latin typeface="+mn-lt"/>
                <a:ea typeface="+mn-ea"/>
                <a:cs typeface="+mn-cs"/>
              </a:rPr>
              <a:t>Library, </a:t>
            </a:r>
            <a:r>
              <a:rPr kumimoji="1" lang="ja-JP" altLang="ja-JP" sz="1400" kern="1200" dirty="0" smtClean="0">
                <a:solidFill>
                  <a:schemeClr val="tx1"/>
                </a:solidFill>
                <a:effectLst/>
                <a:latin typeface="+mn-lt"/>
                <a:ea typeface="+mn-ea"/>
                <a:cs typeface="+mn-cs"/>
              </a:rPr>
              <a:t>you</a:t>
            </a:r>
            <a:r>
              <a:rPr kumimoji="1" lang="en-US" altLang="ja-JP" sz="1400" kern="1200" baseline="0" dirty="0" smtClean="0">
                <a:solidFill>
                  <a:schemeClr val="tx1"/>
                </a:solidFill>
                <a:effectLst/>
                <a:latin typeface="+mn-lt"/>
                <a:ea typeface="+mn-ea"/>
                <a:cs typeface="+mn-cs"/>
              </a:rPr>
              <a:t> can</a:t>
            </a:r>
            <a:r>
              <a:rPr kumimoji="1" lang="ja-JP" altLang="ja-JP" sz="1400" kern="1200" dirty="0" smtClean="0">
                <a:solidFill>
                  <a:schemeClr val="tx1"/>
                </a:solidFill>
                <a:effectLst/>
                <a:latin typeface="+mn-lt"/>
                <a:ea typeface="+mn-ea"/>
                <a:cs typeface="+mn-cs"/>
              </a:rPr>
              <a:t> </a:t>
            </a:r>
            <a:r>
              <a:rPr kumimoji="1" lang="en-US" altLang="ja-JP" sz="1400" kern="1200" dirty="0" smtClean="0">
                <a:solidFill>
                  <a:schemeClr val="tx1"/>
                </a:solidFill>
                <a:effectLst/>
                <a:latin typeface="+mn-lt"/>
                <a:ea typeface="+mn-ea"/>
                <a:cs typeface="+mn-cs"/>
              </a:rPr>
              <a:t>place them on the in-library loan shelves(stacks next to the Library service desk)</a:t>
            </a:r>
            <a:r>
              <a:rPr kumimoji="1" lang="ja-JP" altLang="ja-JP" sz="1400" kern="1200" dirty="0" smtClean="0">
                <a:solidFill>
                  <a:schemeClr val="tx1"/>
                </a:solidFill>
                <a:effectLst/>
                <a:latin typeface="+mn-lt"/>
                <a:ea typeface="+mn-ea"/>
                <a:cs typeface="+mn-cs"/>
              </a:rPr>
              <a:t>up to </a:t>
            </a:r>
            <a:r>
              <a:rPr kumimoji="1" lang="en-US" altLang="ja-JP" sz="1400" kern="1200" dirty="0" smtClean="0">
                <a:solidFill>
                  <a:schemeClr val="tx1"/>
                </a:solidFill>
                <a:effectLst/>
                <a:latin typeface="+mn-lt"/>
                <a:ea typeface="+mn-ea"/>
                <a:cs typeface="+mn-cs"/>
              </a:rPr>
              <a:t>15 </a:t>
            </a:r>
            <a:r>
              <a:rPr kumimoji="1" lang="ja-JP" altLang="ja-JP" sz="1400" kern="1200" dirty="0" smtClean="0">
                <a:solidFill>
                  <a:schemeClr val="tx1"/>
                </a:solidFill>
                <a:effectLst/>
                <a:latin typeface="+mn-lt"/>
                <a:ea typeface="+mn-ea"/>
                <a:cs typeface="+mn-cs"/>
              </a:rPr>
              <a:t>books for </a:t>
            </a:r>
            <a:r>
              <a:rPr kumimoji="1" lang="en-US" altLang="ja-JP" sz="1400" kern="1200" dirty="0" smtClean="0">
                <a:solidFill>
                  <a:schemeClr val="tx1"/>
                </a:solidFill>
                <a:effectLst/>
                <a:latin typeface="+mn-lt"/>
                <a:ea typeface="+mn-ea"/>
                <a:cs typeface="+mn-cs"/>
              </a:rPr>
              <a:t>two </a:t>
            </a:r>
            <a:r>
              <a:rPr kumimoji="1" lang="ja-JP" altLang="ja-JP" sz="1400" kern="1200" dirty="0" smtClean="0">
                <a:solidFill>
                  <a:schemeClr val="tx1"/>
                </a:solidFill>
                <a:effectLst/>
                <a:latin typeface="+mn-lt"/>
                <a:ea typeface="+mn-ea"/>
                <a:cs typeface="+mn-cs"/>
              </a:rPr>
              <a:t>weeks.</a:t>
            </a:r>
            <a:endParaRPr kumimoji="1" lang="ja-JP" altLang="en-US" sz="1400" dirty="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17</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1222140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500" y="6121797"/>
            <a:ext cx="6642100" cy="3463925"/>
          </a:xfrm>
        </p:spPr>
        <p:txBody>
          <a:bodyPr/>
          <a:lstStyle/>
          <a:p>
            <a:pPr marL="171450" indent="-171450">
              <a:buFont typeface="Arial" panose="020B0604020202020204" pitchFamily="34" charset="0"/>
              <a:buChar char="•"/>
            </a:pPr>
            <a:r>
              <a:rPr lang="ja-JP" altLang="en-US" sz="1400" dirty="0"/>
              <a:t>The GraSPP students Library Corner is located on the </a:t>
            </a:r>
            <a:r>
              <a:rPr lang="ja-JP" altLang="en-US" sz="1400" dirty="0" smtClean="0"/>
              <a:t>left</a:t>
            </a:r>
            <a:r>
              <a:rPr lang="en-US" altLang="ja-JP" sz="1400" dirty="0" smtClean="0"/>
              <a:t>side of the entrance of</a:t>
            </a:r>
            <a:r>
              <a:rPr lang="ja-JP" altLang="en-US" sz="1400" dirty="0" smtClean="0"/>
              <a:t> </a:t>
            </a:r>
            <a:r>
              <a:rPr lang="ja-JP" altLang="en-US" sz="1400" dirty="0"/>
              <a:t>the </a:t>
            </a:r>
            <a:r>
              <a:rPr lang="en-US" altLang="ja-JP" sz="1400" dirty="0"/>
              <a:t>L1 </a:t>
            </a:r>
            <a:r>
              <a:rPr lang="ja-JP" altLang="en-US" sz="1400" dirty="0"/>
              <a:t>stacks.</a:t>
            </a:r>
            <a:endParaRPr lang="en-US" altLang="ja-JP" sz="1400" dirty="0"/>
          </a:p>
          <a:p>
            <a:pPr marL="0" indent="0">
              <a:buFont typeface="Arial" panose="020B0604020202020204" pitchFamily="34" charset="0"/>
              <a:buNone/>
            </a:pPr>
            <a:endParaRPr lang="en-US" altLang="ja-JP" sz="1400" dirty="0" smtClean="0"/>
          </a:p>
          <a:p>
            <a:pPr marL="0" indent="0">
              <a:buFont typeface="Arial" panose="020B0604020202020204" pitchFamily="34" charset="0"/>
              <a:buNone/>
            </a:pPr>
            <a:r>
              <a:rPr kumimoji="1" lang="ja-JP" altLang="en-US" sz="1400" kern="1200" dirty="0" smtClean="0">
                <a:solidFill>
                  <a:schemeClr val="tx1"/>
                </a:solidFill>
                <a:effectLst/>
                <a:latin typeface="+mn-lt"/>
                <a:ea typeface="+mn-ea"/>
                <a:cs typeface="+mn-cs"/>
              </a:rPr>
              <a:t>(</a:t>
            </a:r>
            <a:r>
              <a:rPr lang="ja-JP" altLang="en-US" sz="1400" dirty="0" smtClean="0"/>
              <a:t>For GraSPP students</a:t>
            </a:r>
            <a:r>
              <a:rPr kumimoji="1" lang="ja-JP" altLang="en-US" sz="1400" kern="1200" dirty="0" smtClean="0">
                <a:solidFill>
                  <a:schemeClr val="tx1"/>
                </a:solidFill>
                <a:effectLst/>
                <a:latin typeface="+mn-lt"/>
                <a:ea typeface="+mn-ea"/>
                <a:cs typeface="+mn-cs"/>
              </a:rPr>
              <a:t>)</a:t>
            </a:r>
            <a:endParaRPr kumimoji="1" lang="en-US" altLang="ja-JP" sz="140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400" kern="1200" dirty="0" smtClean="0">
                <a:solidFill>
                  <a:schemeClr val="tx1"/>
                </a:solidFill>
                <a:effectLst/>
                <a:latin typeface="+mn-lt"/>
                <a:ea typeface="+mn-ea"/>
                <a:cs typeface="+mn-cs"/>
              </a:rPr>
              <a:t>Only </a:t>
            </a:r>
            <a:r>
              <a:rPr lang="ja-JP" altLang="en-US" sz="1400" dirty="0" smtClean="0"/>
              <a:t>GraSPP students </a:t>
            </a:r>
            <a:r>
              <a:rPr lang="en-US" altLang="ja-JP" sz="1400" dirty="0" smtClean="0"/>
              <a:t>can</a:t>
            </a:r>
            <a:r>
              <a:rPr lang="ja-JP" altLang="en-US" sz="1400" dirty="0" smtClean="0"/>
              <a:t> </a:t>
            </a:r>
            <a:r>
              <a:rPr kumimoji="1" lang="ja-JP" altLang="en-US" sz="1400" kern="1200" dirty="0" smtClean="0">
                <a:solidFill>
                  <a:schemeClr val="tx1"/>
                </a:solidFill>
                <a:effectLst/>
                <a:latin typeface="+mn-lt"/>
                <a:ea typeface="+mn-ea"/>
                <a:cs typeface="+mn-cs"/>
              </a:rPr>
              <a:t>take </a:t>
            </a:r>
            <a:r>
              <a:rPr kumimoji="1" lang="ja-JP" altLang="ja-JP" sz="1400" kern="1200" dirty="0" smtClean="0">
                <a:solidFill>
                  <a:schemeClr val="tx1"/>
                </a:solidFill>
                <a:effectLst/>
                <a:latin typeface="+mn-lt"/>
                <a:ea typeface="+mn-ea"/>
                <a:cs typeface="+mn-cs"/>
              </a:rPr>
              <a:t>materials from this section to their study rooms </a:t>
            </a:r>
            <a:r>
              <a:rPr kumimoji="1" lang="ja-JP" altLang="en-US" sz="1400" kern="1200" dirty="0" smtClean="0">
                <a:solidFill>
                  <a:schemeClr val="tx1"/>
                </a:solidFill>
                <a:effectLst/>
                <a:latin typeface="+mn-lt"/>
                <a:ea typeface="+mn-ea"/>
                <a:cs typeface="+mn-cs"/>
              </a:rPr>
              <a:t>on </a:t>
            </a:r>
            <a:r>
              <a:rPr kumimoji="1" lang="ja-JP" altLang="en-US" sz="1400" kern="1200" dirty="0" smtClean="0">
                <a:solidFill>
                  <a:schemeClr val="tx1"/>
                </a:solidFill>
                <a:effectLst/>
                <a:latin typeface="+mn-lt"/>
                <a:ea typeface="+mn-ea"/>
                <a:cs typeface="+mn-cs"/>
              </a:rPr>
              <a:t>the </a:t>
            </a:r>
            <a:r>
              <a:rPr kumimoji="1" lang="ja-JP" altLang="en-US" sz="1400" kern="1200" dirty="0" smtClean="0">
                <a:solidFill>
                  <a:schemeClr val="tx1"/>
                </a:solidFill>
                <a:effectLst/>
                <a:latin typeface="+mn-lt"/>
                <a:ea typeface="+mn-ea"/>
                <a:cs typeface="+mn-cs"/>
              </a:rPr>
              <a:t>day</a:t>
            </a:r>
            <a:r>
              <a:rPr kumimoji="1" lang="ja-JP" altLang="ja-JP" sz="1400" kern="1200" dirty="0" smtClean="0">
                <a:solidFill>
                  <a:schemeClr val="tx1"/>
                </a:solidFill>
                <a:effectLst/>
                <a:latin typeface="+mn-lt"/>
                <a:ea typeface="+mn-ea"/>
                <a:cs typeface="+mn-cs"/>
              </a:rPr>
              <a:t>.</a:t>
            </a:r>
            <a:endParaRPr kumimoji="1" lang="en-US" altLang="ja-JP" sz="140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smtClean="0">
                <a:solidFill>
                  <a:schemeClr val="tx1"/>
                </a:solidFill>
                <a:effectLst/>
                <a:latin typeface="+mn-lt"/>
                <a:ea typeface="+mn-ea"/>
                <a:cs typeface="+mn-cs"/>
              </a:rPr>
              <a:t>If you </a:t>
            </a:r>
            <a:r>
              <a:rPr kumimoji="1" lang="ja-JP" altLang="en-US" sz="1400" kern="1200" dirty="0" smtClean="0">
                <a:solidFill>
                  <a:schemeClr val="tx1"/>
                </a:solidFill>
                <a:effectLst/>
                <a:latin typeface="+mn-lt"/>
                <a:ea typeface="+mn-ea"/>
                <a:cs typeface="+mn-cs"/>
              </a:rPr>
              <a:t>wish to use a book </a:t>
            </a:r>
            <a:r>
              <a:rPr kumimoji="1" lang="ja-JP" altLang="ja-JP" sz="1400" kern="1200" dirty="0" smtClean="0">
                <a:solidFill>
                  <a:schemeClr val="tx1"/>
                </a:solidFill>
                <a:effectLst/>
                <a:latin typeface="+mn-lt"/>
                <a:ea typeface="+mn-ea"/>
                <a:cs typeface="+mn-cs"/>
              </a:rPr>
              <a:t>continuously in the Library, you</a:t>
            </a:r>
            <a:r>
              <a:rPr kumimoji="1" lang="en-US" altLang="ja-JP" sz="1400" kern="1200" baseline="0" dirty="0" smtClean="0">
                <a:solidFill>
                  <a:schemeClr val="tx1"/>
                </a:solidFill>
                <a:effectLst/>
                <a:latin typeface="+mn-lt"/>
                <a:ea typeface="+mn-ea"/>
                <a:cs typeface="+mn-cs"/>
              </a:rPr>
              <a:t> can</a:t>
            </a:r>
            <a:r>
              <a:rPr kumimoji="1" lang="ja-JP" altLang="ja-JP" sz="1400" kern="1200" dirty="0" smtClean="0">
                <a:solidFill>
                  <a:schemeClr val="tx1"/>
                </a:solidFill>
                <a:effectLst/>
                <a:latin typeface="+mn-lt"/>
                <a:ea typeface="+mn-ea"/>
                <a:cs typeface="+mn-cs"/>
              </a:rPr>
              <a:t> </a:t>
            </a:r>
            <a:r>
              <a:rPr kumimoji="1" lang="en-US" altLang="ja-JP" sz="1400" kern="1200" dirty="0" smtClean="0">
                <a:solidFill>
                  <a:schemeClr val="tx1"/>
                </a:solidFill>
                <a:effectLst/>
                <a:latin typeface="+mn-lt"/>
                <a:ea typeface="+mn-ea"/>
                <a:cs typeface="+mn-cs"/>
              </a:rPr>
              <a:t>place them on the in-library loan shelves(stacks next to the Library service desk)</a:t>
            </a:r>
            <a:r>
              <a:rPr kumimoji="1" lang="ja-JP" altLang="ja-JP" sz="1400" kern="1200" dirty="0" smtClean="0">
                <a:solidFill>
                  <a:schemeClr val="tx1"/>
                </a:solidFill>
                <a:effectLst/>
                <a:latin typeface="+mn-lt"/>
                <a:ea typeface="+mn-ea"/>
                <a:cs typeface="+mn-cs"/>
              </a:rPr>
              <a:t>up to </a:t>
            </a:r>
            <a:r>
              <a:rPr kumimoji="1" lang="en-US" altLang="ja-JP" sz="1400" kern="1200" dirty="0" smtClean="0">
                <a:solidFill>
                  <a:schemeClr val="tx1"/>
                </a:solidFill>
                <a:effectLst/>
                <a:latin typeface="+mn-lt"/>
                <a:ea typeface="+mn-ea"/>
                <a:cs typeface="+mn-cs"/>
              </a:rPr>
              <a:t>15 </a:t>
            </a:r>
            <a:r>
              <a:rPr kumimoji="1" lang="ja-JP" altLang="ja-JP" sz="1400" kern="1200" dirty="0" smtClean="0">
                <a:solidFill>
                  <a:schemeClr val="tx1"/>
                </a:solidFill>
                <a:effectLst/>
                <a:latin typeface="+mn-lt"/>
                <a:ea typeface="+mn-ea"/>
                <a:cs typeface="+mn-cs"/>
              </a:rPr>
              <a:t>books for </a:t>
            </a:r>
            <a:r>
              <a:rPr kumimoji="1" lang="en-US" altLang="ja-JP" sz="1400" kern="1200" dirty="0" smtClean="0">
                <a:solidFill>
                  <a:schemeClr val="tx1"/>
                </a:solidFill>
                <a:effectLst/>
                <a:latin typeface="+mn-lt"/>
                <a:ea typeface="+mn-ea"/>
                <a:cs typeface="+mn-cs"/>
              </a:rPr>
              <a:t>two </a:t>
            </a:r>
            <a:r>
              <a:rPr kumimoji="1" lang="ja-JP" altLang="ja-JP" sz="1400" kern="1200" dirty="0" smtClean="0">
                <a:solidFill>
                  <a:schemeClr val="tx1"/>
                </a:solidFill>
                <a:effectLst/>
                <a:latin typeface="+mn-lt"/>
                <a:ea typeface="+mn-ea"/>
                <a:cs typeface="+mn-cs"/>
              </a:rPr>
              <a:t>weeks.</a:t>
            </a:r>
            <a:endParaRPr kumimoji="1" lang="ja-JP" altLang="en-US" sz="1400" dirty="0" smtClean="0"/>
          </a:p>
          <a:p>
            <a:pPr marL="0" indent="0">
              <a:buFont typeface="Arial" panose="020B0604020202020204" pitchFamily="34" charset="0"/>
              <a:buNone/>
            </a:pPr>
            <a:endParaRPr lang="en-US" altLang="ja-JP" sz="1400" dirty="0" smtClean="0"/>
          </a:p>
          <a:p>
            <a:pPr marL="0" indent="0">
              <a:buFont typeface="Arial" panose="020B0604020202020204" pitchFamily="34" charset="0"/>
              <a:buNone/>
            </a:pPr>
            <a:r>
              <a:rPr lang="ja-JP" altLang="en-US" sz="1400" dirty="0" smtClean="0"/>
              <a:t>(</a:t>
            </a:r>
            <a:r>
              <a:rPr kumimoji="1" lang="ja-JP" altLang="en-US" sz="1400" kern="1200" dirty="0" smtClean="0">
                <a:solidFill>
                  <a:schemeClr val="tx1"/>
                </a:solidFill>
                <a:effectLst/>
                <a:latin typeface="+mn-lt"/>
                <a:ea typeface="+mn-ea"/>
                <a:cs typeface="+mn-cs"/>
              </a:rPr>
              <a:t>For Students of Graduate Schools for Law </a:t>
            </a:r>
            <a:r>
              <a:rPr lang="ja-JP" altLang="en-US" sz="1400" dirty="0" smtClean="0"/>
              <a:t>and </a:t>
            </a:r>
            <a:r>
              <a:rPr kumimoji="1" lang="ja-JP" altLang="en-US" sz="1400" kern="1200" dirty="0" smtClean="0">
                <a:solidFill>
                  <a:schemeClr val="tx1"/>
                </a:solidFill>
                <a:effectLst/>
                <a:latin typeface="+mn-lt"/>
                <a:ea typeface="+mn-ea"/>
                <a:cs typeface="+mn-cs"/>
              </a:rPr>
              <a:t>Politics </a:t>
            </a:r>
            <a:r>
              <a:rPr lang="ja-JP" altLang="en-US" sz="1400" dirty="0" smtClean="0"/>
              <a:t>and </a:t>
            </a:r>
            <a:r>
              <a:rPr kumimoji="1" lang="ja-JP" altLang="en-US" sz="1400" kern="1200" dirty="0" smtClean="0">
                <a:solidFill>
                  <a:schemeClr val="tx1"/>
                </a:solidFill>
                <a:effectLst/>
                <a:latin typeface="+mn-lt"/>
                <a:ea typeface="+mn-ea"/>
                <a:cs typeface="+mn-cs"/>
              </a:rPr>
              <a:t>LS students</a:t>
            </a:r>
            <a:r>
              <a:rPr lang="ja-JP" altLang="en-US" sz="1400" dirty="0" smtClean="0"/>
              <a:t>)</a:t>
            </a:r>
            <a:endParaRPr lang="en-US" altLang="ja-JP" sz="1400" dirty="0" smtClean="0"/>
          </a:p>
          <a:p>
            <a:pPr marL="171450" indent="-171450">
              <a:buFont typeface="Arial" panose="020B0604020202020204" pitchFamily="34" charset="0"/>
              <a:buChar char="•"/>
            </a:pPr>
            <a:r>
              <a:rPr lang="ja-JP" altLang="en-US" sz="1400" dirty="0" smtClean="0"/>
              <a:t>Books in this section may only be viewed and </a:t>
            </a:r>
            <a:r>
              <a:rPr lang="ja-JP" altLang="en-US" sz="1400" dirty="0" smtClean="0"/>
              <a:t>photocopied</a:t>
            </a:r>
            <a:r>
              <a:rPr lang="en-US" altLang="ja-JP" sz="1400" dirty="0" smtClean="0"/>
              <a:t>.</a:t>
            </a:r>
            <a:endParaRPr lang="en-US" altLang="ja-JP" sz="1400" dirty="0" smtClean="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18</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2285318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0" y="6121797"/>
            <a:ext cx="6642100" cy="3463925"/>
          </a:xfrm>
        </p:spPr>
        <p:txBody>
          <a:bodyPr/>
          <a:lstStyle/>
          <a:p>
            <a:pPr marL="171450" indent="-171450">
              <a:buFont typeface="Arial" panose="020B0604020202020204" pitchFamily="34" charset="0"/>
              <a:buChar char="•"/>
            </a:pPr>
            <a:r>
              <a:rPr kumimoji="1" lang="en-US" altLang="ja-JP" sz="1400" kern="1200" dirty="0" smtClean="0">
                <a:solidFill>
                  <a:schemeClr val="tx1"/>
                </a:solidFill>
                <a:effectLst/>
                <a:latin typeface="+mn-lt"/>
                <a:ea typeface="+mn-ea"/>
                <a:cs typeface="+mn-cs"/>
              </a:rPr>
              <a:t>Book post </a:t>
            </a:r>
            <a:r>
              <a:rPr kumimoji="1" lang="ja-JP" altLang="ja-JP" sz="1400" kern="1200" dirty="0" smtClean="0">
                <a:solidFill>
                  <a:schemeClr val="tx1"/>
                </a:solidFill>
                <a:effectLst/>
                <a:latin typeface="+mn-lt"/>
                <a:ea typeface="+mn-ea"/>
                <a:cs typeface="+mn-cs"/>
              </a:rPr>
              <a:t>is </a:t>
            </a:r>
            <a:r>
              <a:rPr kumimoji="1" lang="ja-JP" altLang="en-US" sz="1400" kern="1200" dirty="0">
                <a:solidFill>
                  <a:schemeClr val="tx1"/>
                </a:solidFill>
                <a:effectLst/>
                <a:latin typeface="+mn-lt"/>
                <a:ea typeface="+mn-ea"/>
                <a:cs typeface="+mn-cs"/>
              </a:rPr>
              <a:t>located </a:t>
            </a:r>
            <a:r>
              <a:rPr kumimoji="1" lang="ja-JP" altLang="ja-JP" sz="1400" kern="1200" dirty="0">
                <a:solidFill>
                  <a:schemeClr val="tx1"/>
                </a:solidFill>
                <a:effectLst/>
                <a:latin typeface="+mn-lt"/>
                <a:ea typeface="+mn-ea"/>
                <a:cs typeface="+mn-cs"/>
              </a:rPr>
              <a:t>across from the lounge on the </a:t>
            </a:r>
            <a:r>
              <a:rPr kumimoji="1" lang="en-US" altLang="ja-JP" sz="1400" kern="1200" dirty="0">
                <a:solidFill>
                  <a:schemeClr val="tx1"/>
                </a:solidFill>
                <a:effectLst/>
                <a:latin typeface="+mn-lt"/>
                <a:ea typeface="+mn-ea"/>
                <a:cs typeface="+mn-cs"/>
              </a:rPr>
              <a:t>first </a:t>
            </a:r>
            <a:r>
              <a:rPr kumimoji="1" lang="ja-JP" altLang="en-US" sz="1400" kern="1200" dirty="0">
                <a:solidFill>
                  <a:schemeClr val="tx1"/>
                </a:solidFill>
                <a:effectLst/>
                <a:latin typeface="+mn-lt"/>
                <a:ea typeface="+mn-ea"/>
                <a:cs typeface="+mn-cs"/>
              </a:rPr>
              <a:t>floor of the </a:t>
            </a:r>
            <a:r>
              <a:rPr kumimoji="1" lang="ja-JP" altLang="ja-JP" sz="1400" kern="1200" dirty="0" smtClean="0">
                <a:solidFill>
                  <a:schemeClr val="tx1"/>
                </a:solidFill>
                <a:effectLst/>
                <a:latin typeface="+mn-lt"/>
                <a:ea typeface="+mn-ea"/>
                <a:cs typeface="+mn-cs"/>
              </a:rPr>
              <a:t>Faculty of </a:t>
            </a:r>
            <a:r>
              <a:rPr kumimoji="1" lang="ja-JP" altLang="en-US" sz="1400" kern="1200" dirty="0" smtClean="0">
                <a:solidFill>
                  <a:schemeClr val="tx1"/>
                </a:solidFill>
                <a:effectLst/>
                <a:latin typeface="+mn-lt"/>
                <a:ea typeface="+mn-ea"/>
                <a:cs typeface="+mn-cs"/>
              </a:rPr>
              <a:t>Law </a:t>
            </a:r>
            <a:r>
              <a:rPr kumimoji="1" lang="ja-JP" altLang="en-US" sz="1400" kern="1200" dirty="0">
                <a:solidFill>
                  <a:schemeClr val="tx1"/>
                </a:solidFill>
                <a:effectLst/>
                <a:latin typeface="+mn-lt"/>
                <a:ea typeface="+mn-ea"/>
                <a:cs typeface="+mn-cs"/>
              </a:rPr>
              <a:t>Building No. </a:t>
            </a:r>
            <a:r>
              <a:rPr kumimoji="1" lang="en-US" altLang="ja-JP" sz="1400" kern="1200" dirty="0" smtClean="0">
                <a:solidFill>
                  <a:schemeClr val="tx1"/>
                </a:solidFill>
                <a:effectLst/>
                <a:latin typeface="+mn-lt"/>
                <a:ea typeface="+mn-ea"/>
                <a:cs typeface="+mn-cs"/>
              </a:rPr>
              <a:t>3</a:t>
            </a:r>
            <a:r>
              <a:rPr kumimoji="1" lang="ja-JP" altLang="ja-JP" sz="1400" kern="1200" dirty="0" err="1" smtClean="0">
                <a:solidFill>
                  <a:schemeClr val="tx1"/>
                </a:solidFill>
                <a:effectLst/>
                <a:latin typeface="+mn-lt"/>
                <a:ea typeface="+mn-ea"/>
                <a:cs typeface="+mn-cs"/>
              </a:rPr>
              <a:t>.</a:t>
            </a:r>
            <a:endParaRPr kumimoji="1" lang="en-US" altLang="ja-JP" sz="140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400" kern="1200" dirty="0" smtClean="0">
                <a:solidFill>
                  <a:schemeClr val="tx1"/>
                </a:solidFill>
                <a:effectLst/>
                <a:latin typeface="+mn-lt"/>
                <a:ea typeface="+mn-ea"/>
                <a:cs typeface="+mn-cs"/>
              </a:rPr>
              <a:t>Please use the packing materials and rubber bands </a:t>
            </a:r>
            <a:r>
              <a:rPr kumimoji="1" lang="en-US" altLang="ja-JP" sz="1400" kern="1200" dirty="0" smtClean="0">
                <a:solidFill>
                  <a:schemeClr val="tx1"/>
                </a:solidFill>
                <a:effectLst/>
                <a:latin typeface="+mn-lt"/>
                <a:ea typeface="+mn-ea"/>
                <a:cs typeface="+mn-cs"/>
              </a:rPr>
              <a:t>you can return books to this post </a:t>
            </a:r>
            <a:r>
              <a:rPr kumimoji="1" lang="ja-JP" altLang="en-US" sz="1400" kern="1200" dirty="0" smtClean="0">
                <a:solidFill>
                  <a:schemeClr val="tx1"/>
                </a:solidFill>
                <a:effectLst/>
                <a:latin typeface="+mn-lt"/>
                <a:ea typeface="+mn-ea"/>
                <a:cs typeface="+mn-cs"/>
              </a:rPr>
              <a:t>prevent </a:t>
            </a:r>
            <a:r>
              <a:rPr kumimoji="1" lang="ja-JP" altLang="en-US" sz="1400" kern="1200" dirty="0" smtClean="0">
                <a:solidFill>
                  <a:schemeClr val="tx1"/>
                </a:solidFill>
                <a:effectLst/>
                <a:latin typeface="+mn-lt"/>
                <a:ea typeface="+mn-ea"/>
                <a:cs typeface="+mn-cs"/>
              </a:rPr>
              <a:t>damage to the materials.</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en-US" altLang="ja-JP" sz="1400" kern="1200" dirty="0" smtClean="0">
                <a:solidFill>
                  <a:schemeClr val="tx1"/>
                </a:solidFill>
                <a:effectLst/>
                <a:latin typeface="+mn-lt"/>
                <a:ea typeface="+mn-ea"/>
                <a:cs typeface="+mn-cs"/>
              </a:rPr>
              <a:t>P</a:t>
            </a:r>
            <a:r>
              <a:rPr kumimoji="1" lang="ja-JP" altLang="ja-JP" sz="1400" kern="1200" dirty="0" smtClean="0">
                <a:solidFill>
                  <a:schemeClr val="tx1"/>
                </a:solidFill>
                <a:effectLst/>
                <a:latin typeface="+mn-lt"/>
                <a:ea typeface="+mn-ea"/>
                <a:cs typeface="+mn-cs"/>
              </a:rPr>
              <a:t>lease </a:t>
            </a:r>
            <a:r>
              <a:rPr kumimoji="1" lang="ja-JP" altLang="ja-JP" sz="1400" kern="1200" dirty="0">
                <a:solidFill>
                  <a:schemeClr val="tx1"/>
                </a:solidFill>
                <a:effectLst/>
                <a:latin typeface="+mn-lt"/>
                <a:ea typeface="+mn-ea"/>
                <a:cs typeface="+mn-cs"/>
              </a:rPr>
              <a:t>return to the Library service desk any materials that </a:t>
            </a:r>
            <a:r>
              <a:rPr lang="ja-JP" altLang="en-US" sz="1400" dirty="0"/>
              <a:t>were indicated as </a:t>
            </a:r>
            <a:r>
              <a:rPr lang="en-US" altLang="ja-JP" sz="1400" dirty="0" smtClean="0"/>
              <a:t>“do </a:t>
            </a:r>
            <a:r>
              <a:rPr lang="ja-JP" altLang="en-US" sz="1400" dirty="0" smtClean="0"/>
              <a:t>not </a:t>
            </a:r>
            <a:r>
              <a:rPr lang="en-US" altLang="ja-JP" sz="1400" dirty="0" smtClean="0"/>
              <a:t>put in the </a:t>
            </a:r>
            <a:r>
              <a:rPr lang="ja-JP" altLang="en-US" sz="1400" dirty="0" smtClean="0"/>
              <a:t>book post</a:t>
            </a:r>
            <a:r>
              <a:rPr lang="en-US" altLang="ja-JP" sz="1400" dirty="0" smtClean="0"/>
              <a:t>”</a:t>
            </a:r>
            <a:r>
              <a:rPr lang="ja-JP" altLang="en-US" sz="1400" dirty="0" smtClean="0"/>
              <a:t> </a:t>
            </a:r>
            <a:r>
              <a:rPr lang="ja-JP" altLang="en-US" sz="1400" dirty="0"/>
              <a:t>(deteriorated materials) </a:t>
            </a:r>
            <a:r>
              <a:rPr kumimoji="1" lang="ja-JP" altLang="ja-JP" sz="1400" kern="1200" dirty="0">
                <a:solidFill>
                  <a:schemeClr val="tx1"/>
                </a:solidFill>
                <a:effectLst/>
                <a:latin typeface="+mn-lt"/>
                <a:ea typeface="+mn-ea"/>
                <a:cs typeface="+mn-cs"/>
              </a:rPr>
              <a:t>or materials from other </a:t>
            </a:r>
            <a:r>
              <a:rPr kumimoji="1" lang="ja-JP" altLang="ja-JP" sz="1400" kern="1200" dirty="0" smtClean="0">
                <a:solidFill>
                  <a:schemeClr val="tx1"/>
                </a:solidFill>
                <a:effectLst/>
                <a:latin typeface="+mn-lt"/>
                <a:ea typeface="+mn-ea"/>
                <a:cs typeface="+mn-cs"/>
              </a:rPr>
              <a:t>universities</a:t>
            </a:r>
            <a:r>
              <a:rPr kumimoji="1" lang="en-US" altLang="ja-JP" sz="1400" kern="1200" dirty="0" smtClean="0">
                <a:solidFill>
                  <a:schemeClr val="tx1"/>
                </a:solidFill>
                <a:effectLst/>
                <a:latin typeface="+mn-lt"/>
                <a:ea typeface="+mn-ea"/>
                <a:cs typeface="+mn-cs"/>
              </a:rPr>
              <a:t>.</a:t>
            </a:r>
            <a:endParaRPr kumimoji="1" lang="en-US" altLang="ja-JP" sz="14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19</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133231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7787" y="6121797"/>
            <a:ext cx="6642100" cy="3463925"/>
          </a:xfrm>
        </p:spPr>
        <p:txBody>
          <a:bodyPr/>
          <a:lstStyle/>
          <a:p>
            <a:pPr marL="171450" indent="-171450">
              <a:buFont typeface="Arial" panose="020B0604020202020204" pitchFamily="34" charset="0"/>
              <a:buChar char="•"/>
            </a:pPr>
            <a:r>
              <a:rPr kumimoji="1" lang="ja-JP" altLang="en-US" sz="1400" dirty="0" smtClean="0"/>
              <a:t>Students of Graduate Schools for Laws and Politics </a:t>
            </a:r>
            <a:r>
              <a:rPr kumimoji="1" lang="en-US" altLang="ja-JP" sz="1400" dirty="0" smtClean="0"/>
              <a:t>can</a:t>
            </a:r>
            <a:r>
              <a:rPr kumimoji="1" lang="ja-JP" altLang="en-US" sz="1400" dirty="0" smtClean="0"/>
              <a:t> read</a:t>
            </a:r>
            <a:r>
              <a:rPr kumimoji="1" lang="ja-JP" altLang="en-US" sz="1400" baseline="0" dirty="0" smtClean="0"/>
              <a:t> </a:t>
            </a:r>
            <a:r>
              <a:rPr kumimoji="1" lang="en-US" altLang="ja-JP" sz="1400" baseline="0" dirty="0" smtClean="0"/>
              <a:t>in the library</a:t>
            </a:r>
            <a:r>
              <a:rPr kumimoji="1" lang="ja-JP" altLang="en-US" sz="1400" dirty="0" err="1" smtClean="0"/>
              <a:t>,</a:t>
            </a:r>
            <a:r>
              <a:rPr kumimoji="1" lang="ja-JP" altLang="en-US" sz="1400" dirty="0" smtClean="0"/>
              <a:t> </a:t>
            </a:r>
            <a:r>
              <a:rPr kumimoji="1" lang="ja-JP" altLang="en-US" sz="1400" dirty="0" smtClean="0"/>
              <a:t>make photocopies, check out materials on </a:t>
            </a:r>
            <a:r>
              <a:rPr kumimoji="1" lang="ja-JP" altLang="en-US" sz="1400" dirty="0" smtClean="0"/>
              <a:t>the </a:t>
            </a:r>
            <a:r>
              <a:rPr kumimoji="1" lang="ja-JP" altLang="en-US" sz="1400" dirty="0" smtClean="0"/>
              <a:t>day, and bring materials to the </a:t>
            </a:r>
            <a:r>
              <a:rPr kumimoji="1" lang="en-US" altLang="ja-JP" sz="1400" dirty="0" smtClean="0"/>
              <a:t>Research Room</a:t>
            </a:r>
            <a:r>
              <a:rPr kumimoji="1" lang="ja-JP" altLang="en-US" sz="1400" dirty="0" err="1" smtClean="0"/>
              <a:t>.</a:t>
            </a:r>
            <a:endParaRPr kumimoji="1" lang="en-US" altLang="ja-JP" sz="1400" dirty="0" smtClean="0"/>
          </a:p>
          <a:p>
            <a:pPr marL="171450" indent="-171450">
              <a:buFont typeface="Arial" panose="020B0604020202020204" pitchFamily="34" charset="0"/>
              <a:buChar char="•"/>
            </a:pPr>
            <a:r>
              <a:rPr kumimoji="1" lang="ja-JP" altLang="en-US" sz="1400" dirty="0" smtClean="0"/>
              <a:t>LS students and GraSPP students </a:t>
            </a:r>
            <a:r>
              <a:rPr kumimoji="1" lang="en-US" altLang="ja-JP" sz="1400" dirty="0" smtClean="0"/>
              <a:t>can</a:t>
            </a:r>
            <a:r>
              <a:rPr kumimoji="1" lang="ja-JP" altLang="en-US" sz="1400" dirty="0" smtClean="0"/>
              <a:t> read</a:t>
            </a:r>
            <a:r>
              <a:rPr kumimoji="1" lang="ja-JP" altLang="en-US" sz="1400" baseline="0" dirty="0" smtClean="0"/>
              <a:t> </a:t>
            </a:r>
            <a:r>
              <a:rPr kumimoji="1" lang="en-US" altLang="ja-JP" sz="1400" baseline="0" dirty="0" smtClean="0"/>
              <a:t>in the library</a:t>
            </a:r>
            <a:r>
              <a:rPr kumimoji="1" lang="ja-JP" altLang="en-US" sz="1400" dirty="0" err="1" smtClean="0"/>
              <a:t>,</a:t>
            </a:r>
            <a:r>
              <a:rPr kumimoji="1" lang="ja-JP" altLang="en-US" sz="1400" dirty="0" smtClean="0"/>
              <a:t> </a:t>
            </a:r>
            <a:r>
              <a:rPr kumimoji="1" lang="ja-JP" altLang="en-US" sz="1400" dirty="0"/>
              <a:t>make photocopies</a:t>
            </a:r>
            <a:r>
              <a:rPr kumimoji="1" lang="ja-JP" altLang="en-US" sz="1400" dirty="0" smtClean="0"/>
              <a:t>, bring materials to the study room on the </a:t>
            </a:r>
            <a:r>
              <a:rPr kumimoji="1" lang="ja-JP" altLang="en-US" sz="1400" dirty="0" smtClean="0"/>
              <a:t>day</a:t>
            </a:r>
            <a:r>
              <a:rPr kumimoji="1" lang="ja-JP" altLang="en-US" sz="1400" dirty="0" smtClean="0"/>
              <a:t>, or </a:t>
            </a:r>
            <a:r>
              <a:rPr kumimoji="1" lang="en-US" altLang="ja-JP" sz="1400" dirty="0" smtClean="0"/>
              <a:t>keep some books on the in-library loan shelves</a:t>
            </a:r>
            <a:r>
              <a:rPr kumimoji="1" lang="ja-JP" altLang="en-US" sz="1400" dirty="0" err="1" smtClean="0"/>
              <a:t>.</a:t>
            </a:r>
            <a:endParaRPr kumimoji="1" lang="en-US" altLang="ja-JP" sz="1400" dirty="0"/>
          </a:p>
          <a:p>
            <a:pPr marL="171450" indent="-171450">
              <a:buFont typeface="Arial" panose="020B0604020202020204" pitchFamily="34" charset="0"/>
              <a:buChar char="•"/>
            </a:pPr>
            <a:r>
              <a:rPr kumimoji="1" lang="ja-JP" altLang="en-US" sz="1400" dirty="0"/>
              <a:t>You can enter the stacks (closed stack area) to find books by yourself.</a:t>
            </a:r>
            <a:endParaRPr kumimoji="1" lang="en-US" altLang="ja-JP" sz="1400" dirty="0"/>
          </a:p>
          <a:p>
            <a:pPr marL="171450" indent="-171450">
              <a:buFont typeface="Arial" panose="020B0604020202020204" pitchFamily="34" charset="0"/>
              <a:buChar char="•"/>
            </a:pPr>
            <a:r>
              <a:rPr kumimoji="1" lang="ja-JP" altLang="en-US" sz="1400" dirty="0" smtClean="0"/>
              <a:t>You can </a:t>
            </a:r>
            <a:r>
              <a:rPr kumimoji="1" lang="ja-JP" altLang="en-US" sz="1400" dirty="0"/>
              <a:t>also order books and photocopies </a:t>
            </a:r>
            <a:r>
              <a:rPr kumimoji="1" lang="ja-JP" altLang="en-US" sz="1400" dirty="0" smtClean="0"/>
              <a:t>from other libraries.</a:t>
            </a:r>
            <a:endParaRPr kumimoji="1" lang="en-US" altLang="ja-JP" sz="1400" dirty="0" smtClean="0"/>
          </a:p>
          <a:p>
            <a:pPr marL="171450" indent="-171450">
              <a:buFont typeface="Arial" panose="020B0604020202020204" pitchFamily="34" charset="0"/>
              <a:buChar char="•"/>
            </a:pPr>
            <a:endParaRPr kumimoji="1" lang="en-US" altLang="ja-JP" sz="1400" dirty="0" smtClean="0"/>
          </a:p>
          <a:p>
            <a:pPr marL="285750" marR="0" lvl="0" indent="-285750" algn="l" defTabSz="914400" rtl="0" eaLnBrk="1" fontAlgn="auto" latinLnBrk="0" hangingPunct="1">
              <a:lnSpc>
                <a:spcPct val="100000"/>
              </a:lnSpc>
              <a:spcBef>
                <a:spcPts val="0"/>
              </a:spcBef>
              <a:spcAft>
                <a:spcPts val="0"/>
              </a:spcAft>
              <a:buClrTx/>
              <a:buSzPct val="90000"/>
              <a:buFont typeface="游ゴシック" panose="020B0400000000000000" pitchFamily="50" charset="-128"/>
              <a:buChar char="※"/>
              <a:tabLst/>
              <a:defRPr/>
            </a:pPr>
            <a:r>
              <a:rPr kumimoji="1" lang="en-US" altLang="ja-JP" sz="1400" kern="1200" dirty="0" smtClean="0">
                <a:solidFill>
                  <a:schemeClr val="tx1"/>
                </a:solidFill>
                <a:effectLst/>
                <a:latin typeface="+mn-lt"/>
                <a:ea typeface="+mn-ea"/>
                <a:cs typeface="+mn-cs"/>
              </a:rPr>
              <a:t>In order to prevent loss of materials and to share them with more other users, materials in the Faculty of Law Library </a:t>
            </a:r>
            <a:r>
              <a:rPr kumimoji="1" lang="en-US" altLang="ja-JP" sz="1400" kern="1200" dirty="0" smtClean="0">
                <a:solidFill>
                  <a:schemeClr val="tx1"/>
                </a:solidFill>
                <a:effectLst/>
                <a:latin typeface="+mn-lt"/>
                <a:ea typeface="+mn-ea"/>
                <a:cs typeface="+mn-cs"/>
              </a:rPr>
              <a:t>may only </a:t>
            </a:r>
            <a:r>
              <a:rPr kumimoji="1" lang="en-US" altLang="ja-JP" sz="1400" kern="1200" dirty="0" smtClean="0">
                <a:solidFill>
                  <a:schemeClr val="tx1"/>
                </a:solidFill>
                <a:effectLst/>
                <a:latin typeface="+mn-lt"/>
                <a:ea typeface="+mn-ea"/>
                <a:cs typeface="+mn-cs"/>
              </a:rPr>
              <a:t>be taken to the Research Room/study room. Please note that materials cannot be taken home.</a:t>
            </a:r>
            <a:endParaRPr kumimoji="1" lang="ja-JP" altLang="en-US" sz="1400" dirty="0" smtClean="0"/>
          </a:p>
          <a:p>
            <a:pPr marL="171450" indent="-171450">
              <a:buFont typeface="Arial" panose="020B0604020202020204" pitchFamily="34" charset="0"/>
              <a:buChar char="•"/>
            </a:pPr>
            <a:endParaRPr kumimoji="1" lang="en-US" altLang="ja-JP" sz="1400" dirty="0" smtClean="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2</a:t>
            </a:fld>
            <a:endParaRPr kumimoji="1" lang="ja-JP" altLang="en-US"/>
          </a:p>
        </p:txBody>
      </p:sp>
      <p:sp>
        <p:nvSpPr>
          <p:cNvPr id="7" name="スライド イメージ プレースホルダー 6"/>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1538315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p:cNvSpPr>
            <a:spLocks noGrp="1" noRot="1" noChangeAspect="1" noTextEdit="1"/>
          </p:cNvSpPr>
          <p:nvPr>
            <p:ph type="sldImg"/>
          </p:nvPr>
        </p:nvSpPr>
        <p:spPr>
          <a:xfrm>
            <a:off x="82550" y="793750"/>
            <a:ext cx="6632575" cy="4973638"/>
          </a:xfrm>
          <a:ln/>
        </p:spPr>
      </p:sp>
      <p:sp>
        <p:nvSpPr>
          <p:cNvPr id="819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15809" indent="-2745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03077" indent="-22061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44307" indent="-22061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1985537" indent="-22061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42639" indent="-22061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899741" indent="-22061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56843" indent="-22061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13945" indent="-22061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14204" fontAlgn="base">
              <a:spcBef>
                <a:spcPct val="0"/>
              </a:spcBef>
              <a:spcAft>
                <a:spcPct val="0"/>
              </a:spcAft>
              <a:defRPr/>
            </a:pPr>
            <a:fld id="{80C9BC1A-1F5F-4D38-81E5-66F99773E7ED}" type="slidenum">
              <a:rPr lang="en-US" altLang="ja-JP">
                <a:solidFill>
                  <a:srgbClr val="000000"/>
                </a:solidFill>
                <a:ea typeface="ＭＳ Ｐゴシック" panose="020B0600070205080204" pitchFamily="50" charset="-128"/>
              </a:rPr>
              <a:pPr defTabSz="914204" fontAlgn="base">
                <a:spcBef>
                  <a:spcPct val="0"/>
                </a:spcBef>
                <a:spcAft>
                  <a:spcPct val="0"/>
                </a:spcAft>
                <a:defRPr/>
              </a:pPr>
              <a:t>20</a:t>
            </a:fld>
            <a:endParaRPr lang="en-US" altLang="ja-JP">
              <a:solidFill>
                <a:srgbClr val="000000"/>
              </a:solidFill>
              <a:ea typeface="ＭＳ Ｐゴシック" panose="020B0600070205080204" pitchFamily="50" charset="-128"/>
            </a:endParaRPr>
          </a:p>
        </p:txBody>
      </p:sp>
      <p:sp>
        <p:nvSpPr>
          <p:cNvPr id="2" name="ノート プレースホルダー 1"/>
          <p:cNvSpPr>
            <a:spLocks noGrp="1"/>
          </p:cNvSpPr>
          <p:nvPr>
            <p:ph type="body" idx="1"/>
          </p:nvPr>
        </p:nvSpPr>
        <p:spPr>
          <a:xfrm>
            <a:off x="49003" y="6193805"/>
            <a:ext cx="6634347" cy="3388263"/>
          </a:xfrm>
        </p:spPr>
        <p:txBody>
          <a:bodyPr/>
          <a:lstStyle/>
          <a:p>
            <a:pPr marL="171450" indent="-171450">
              <a:buFont typeface="Arial" panose="020B0604020202020204" pitchFamily="34" charset="0"/>
              <a:buChar char="•"/>
            </a:pPr>
            <a:r>
              <a:rPr kumimoji="1" lang="ja-JP" altLang="en-US" sz="1400" dirty="0" smtClean="0"/>
              <a:t>You can search for materials held at the University of Tokyo Libraries through </a:t>
            </a:r>
            <a:r>
              <a:rPr kumimoji="1" lang="en-US" altLang="ja-JP" sz="1400" dirty="0" smtClean="0"/>
              <a:t>the </a:t>
            </a:r>
            <a:r>
              <a:rPr kumimoji="1" lang="ja-JP" altLang="en-US" sz="1400" dirty="0" smtClean="0"/>
              <a:t>UTokyo </a:t>
            </a:r>
            <a:r>
              <a:rPr kumimoji="1" lang="en-US" altLang="ja-JP" sz="1400" dirty="0" smtClean="0"/>
              <a:t>OPAC.</a:t>
            </a:r>
          </a:p>
          <a:p>
            <a:pPr marL="171450" indent="-171450">
              <a:buFont typeface="Arial" panose="020B0604020202020204" pitchFamily="34" charset="0"/>
              <a:buChar char="•"/>
            </a:pPr>
            <a:r>
              <a:rPr kumimoji="1" lang="ja-JP" altLang="en-US" sz="1400" dirty="0" smtClean="0"/>
              <a:t>As shown in this tour, you can find </a:t>
            </a:r>
            <a:r>
              <a:rPr kumimoji="1" lang="ja-JP" altLang="en-US" sz="1400" dirty="0" smtClean="0"/>
              <a:t>the </a:t>
            </a:r>
            <a:r>
              <a:rPr kumimoji="1" lang="ja-JP" altLang="en-US" sz="1400" dirty="0" smtClean="0"/>
              <a:t>material </a:t>
            </a:r>
            <a:r>
              <a:rPr kumimoji="1" lang="ja-JP" altLang="en-US" sz="1400" dirty="0" smtClean="0"/>
              <a:t>by </a:t>
            </a:r>
            <a:r>
              <a:rPr kumimoji="1" lang="ja-JP" altLang="en-US" sz="1400" dirty="0" smtClean="0"/>
              <a:t>checking the "Location" and "Call No." (Classification No.).</a:t>
            </a:r>
            <a:endParaRPr kumimoji="1" lang="en-US" altLang="ja-JP" sz="1400" dirty="0" smtClean="0"/>
          </a:p>
          <a:p>
            <a:pPr marL="171450" indent="-171450">
              <a:buFont typeface="Arial" panose="020B0604020202020204" pitchFamily="34" charset="0"/>
              <a:buChar char="•"/>
            </a:pPr>
            <a:r>
              <a:rPr kumimoji="1" lang="ja-JP" altLang="en-US" sz="1400" dirty="0" smtClean="0"/>
              <a:t>If you cannot find the </a:t>
            </a:r>
            <a:r>
              <a:rPr kumimoji="1" lang="ja-JP" altLang="en-US" sz="1400" dirty="0" smtClean="0"/>
              <a:t>book, </a:t>
            </a:r>
            <a:r>
              <a:rPr kumimoji="1" lang="ja-JP" altLang="en-US" sz="1400" dirty="0" smtClean="0"/>
              <a:t>please ask at the Library service desk</a:t>
            </a:r>
            <a:endParaRPr kumimoji="1" lang="en-US" altLang="ja-JP" sz="1400" dirty="0" smtClean="0"/>
          </a:p>
          <a:p>
            <a:pPr marL="171450" indent="-171450">
              <a:buFont typeface="Arial" panose="020B0604020202020204" pitchFamily="34" charset="0"/>
              <a:buChar char="•"/>
            </a:pPr>
            <a:endParaRPr kumimoji="1" lang="en-US" altLang="ja-JP" sz="1400" dirty="0" smtClean="0"/>
          </a:p>
          <a:p>
            <a:r>
              <a:rPr kumimoji="1" lang="ja-JP" altLang="ja-JP" sz="1400" kern="1200" dirty="0" smtClean="0">
                <a:solidFill>
                  <a:schemeClr val="tx1"/>
                </a:solidFill>
                <a:effectLst/>
              </a:rPr>
              <a:t>That concludes the </a:t>
            </a:r>
            <a:r>
              <a:rPr kumimoji="1" lang="ja-JP" altLang="en-US" sz="1400" kern="1200" dirty="0" smtClean="0">
                <a:solidFill>
                  <a:schemeClr val="tx1"/>
                </a:solidFill>
                <a:effectLst/>
              </a:rPr>
              <a:t>library </a:t>
            </a:r>
            <a:r>
              <a:rPr kumimoji="1" lang="ja-JP" altLang="ja-JP" sz="1400" kern="1200" dirty="0" smtClean="0">
                <a:solidFill>
                  <a:schemeClr val="tx1"/>
                </a:solidFill>
                <a:effectLst/>
              </a:rPr>
              <a:t>tour. Thank you very much.</a:t>
            </a:r>
            <a:endParaRPr kumimoji="1" lang="en-US" altLang="ja-JP" sz="1400" kern="1200" dirty="0" smtClean="0">
              <a:solidFill>
                <a:schemeClr val="tx1"/>
              </a:solidFill>
              <a:effectLst/>
            </a:endParaRPr>
          </a:p>
          <a:p>
            <a:pPr marL="171450" indent="-171450">
              <a:buFont typeface="Arial" panose="020B0604020202020204" pitchFamily="34" charset="0"/>
              <a:buChar char="•"/>
            </a:pPr>
            <a:endParaRPr kumimoji="1" lang="ja-JP" altLang="en-US" sz="1400" dirty="0" smtClean="0"/>
          </a:p>
          <a:p>
            <a:endParaRPr kumimoji="1" lang="ja-JP" altLang="en-US" sz="1400" dirty="0"/>
          </a:p>
        </p:txBody>
      </p:sp>
    </p:spTree>
    <p:extLst>
      <p:ext uri="{BB962C8B-B14F-4D97-AF65-F5344CB8AC3E}">
        <p14:creationId xmlns:p14="http://schemas.microsoft.com/office/powerpoint/2010/main" val="2589469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500" y="5976938"/>
            <a:ext cx="6642100" cy="3463925"/>
          </a:xfrm>
        </p:spPr>
        <p:txBody>
          <a:bodyPr/>
          <a:lstStyle/>
          <a:p>
            <a:pPr marL="171450" indent="-171450">
              <a:buFont typeface="Arial" panose="020B0604020202020204" pitchFamily="34" charset="0"/>
              <a:buChar char="•"/>
            </a:pPr>
            <a:r>
              <a:rPr kumimoji="1" lang="en-US" altLang="ja-JP" sz="1400" kern="1200" dirty="0" smtClean="0">
                <a:solidFill>
                  <a:schemeClr val="tx1"/>
                </a:solidFill>
                <a:effectLst/>
                <a:latin typeface="+mn-lt"/>
                <a:ea typeface="+mn-ea"/>
                <a:cs typeface="+mn-cs"/>
              </a:rPr>
              <a:t>The library has an entrance on the 4th floor of the</a:t>
            </a:r>
            <a:r>
              <a:rPr kumimoji="1" lang="ja-JP" altLang="en-US" sz="1400" kern="1200" dirty="0" smtClean="0">
                <a:solidFill>
                  <a:schemeClr val="tx1"/>
                </a:solidFill>
                <a:effectLst/>
                <a:latin typeface="+mn-lt"/>
                <a:ea typeface="+mn-ea"/>
                <a:cs typeface="+mn-cs"/>
              </a:rPr>
              <a:t> Faculty of Law Bldg. No. </a:t>
            </a:r>
            <a:r>
              <a:rPr kumimoji="1" lang="en-US" altLang="ja-JP" sz="1400" kern="1200" dirty="0" smtClean="0">
                <a:solidFill>
                  <a:schemeClr val="tx1"/>
                </a:solidFill>
                <a:effectLst/>
                <a:latin typeface="+mn-lt"/>
                <a:ea typeface="+mn-ea"/>
                <a:cs typeface="+mn-cs"/>
              </a:rPr>
              <a:t>3</a:t>
            </a:r>
            <a:r>
              <a:rPr kumimoji="1" lang="ja-JP" altLang="en-US" sz="1400" kern="1200" dirty="0" err="1" smtClean="0">
                <a:solidFill>
                  <a:schemeClr val="tx1"/>
                </a:solidFill>
                <a:effectLst/>
                <a:latin typeface="+mn-lt"/>
                <a:ea typeface="+mn-ea"/>
                <a:cs typeface="+mn-cs"/>
              </a:rPr>
              <a:t>.</a:t>
            </a:r>
            <a:endParaRPr kumimoji="1" lang="en-US" altLang="ja-JP" sz="140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en-US" altLang="ja-JP" sz="1400" kern="1200" dirty="0" smtClean="0">
                <a:solidFill>
                  <a:schemeClr val="tx1"/>
                </a:solidFill>
                <a:effectLst/>
                <a:latin typeface="+mn-lt"/>
                <a:ea typeface="+mn-ea"/>
                <a:cs typeface="+mn-cs"/>
              </a:rPr>
              <a:t>On weekdays from 9:00 to 17:00, you can enter from the main entrance of Faculty of Law Bldg. No. 3 and go up to the 4th floor. At night and on Saturdays, you can enter from Faculty of Law Bldg. No. 4.</a:t>
            </a:r>
          </a:p>
          <a:p>
            <a:pPr marL="171450" indent="-171450">
              <a:buFont typeface="Arial" panose="020B0604020202020204" pitchFamily="34" charset="0"/>
              <a:buChar char="•"/>
            </a:pPr>
            <a:r>
              <a:rPr kumimoji="1" lang="en-US" altLang="ja-JP" sz="1400" kern="1200" dirty="0" smtClean="0">
                <a:solidFill>
                  <a:schemeClr val="tx1"/>
                </a:solidFill>
                <a:effectLst/>
                <a:latin typeface="+mn-lt"/>
                <a:ea typeface="+mn-ea"/>
                <a:cs typeface="+mn-cs"/>
              </a:rPr>
              <a:t>To access the library from the entrance of Faculty of Law Bldg. No.4, touch your student ID card to the card reader at the entrance, and go up to the 4th floor from the stairs on the right.</a:t>
            </a:r>
          </a:p>
          <a:p>
            <a:pPr marL="171450" indent="-171450">
              <a:buFont typeface="Arial" panose="020B0604020202020204" pitchFamily="34" charset="0"/>
              <a:buChar char="•"/>
            </a:pPr>
            <a:r>
              <a:rPr kumimoji="1" lang="en-US" altLang="ja-JP" sz="1400" kern="1200" dirty="0" smtClean="0">
                <a:solidFill>
                  <a:schemeClr val="tx1"/>
                </a:solidFill>
                <a:effectLst/>
                <a:latin typeface="+mn-lt"/>
                <a:ea typeface="+mn-ea"/>
                <a:cs typeface="+mn-cs"/>
              </a:rPr>
              <a:t>On the 4th</a:t>
            </a:r>
            <a:r>
              <a:rPr kumimoji="1" lang="en-US" altLang="ja-JP" sz="1400" kern="1200" baseline="0" dirty="0" smtClean="0">
                <a:solidFill>
                  <a:schemeClr val="tx1"/>
                </a:solidFill>
                <a:effectLst/>
                <a:latin typeface="+mn-lt"/>
                <a:ea typeface="+mn-ea"/>
                <a:cs typeface="+mn-cs"/>
              </a:rPr>
              <a:t> floor</a:t>
            </a:r>
            <a:r>
              <a:rPr kumimoji="1" lang="en-US" altLang="ja-JP" sz="1400" kern="1200" dirty="0" smtClean="0">
                <a:solidFill>
                  <a:schemeClr val="tx1"/>
                </a:solidFill>
                <a:effectLst/>
                <a:latin typeface="+mn-lt"/>
                <a:ea typeface="+mn-ea"/>
                <a:cs typeface="+mn-cs"/>
              </a:rPr>
              <a:t>, there is a connecting passage to Faculty of Law Bldg. No.3. Enter Faculty of Law Bldg. No.3 and turn left at the end of the long corridor to find the entrance to the library.</a:t>
            </a:r>
          </a:p>
          <a:p>
            <a:pPr marL="171450" indent="-171450">
              <a:buFont typeface="Arial" panose="020B0604020202020204" pitchFamily="34" charset="0"/>
              <a:buChar char="•"/>
            </a:pPr>
            <a:r>
              <a:rPr kumimoji="1" lang="en-US" altLang="ja-JP" sz="1400" kern="1200" dirty="0" smtClean="0">
                <a:solidFill>
                  <a:schemeClr val="tx1"/>
                </a:solidFill>
                <a:effectLst/>
                <a:latin typeface="+mn-lt"/>
                <a:ea typeface="+mn-ea"/>
                <a:cs typeface="+mn-cs"/>
              </a:rPr>
              <a:t>Faculty of Law Bldg. No.3 and No.4 are buildings with research</a:t>
            </a:r>
            <a:r>
              <a:rPr kumimoji="1" lang="en-US" altLang="ja-JP" sz="1400" kern="1200" baseline="0" dirty="0" smtClean="0">
                <a:solidFill>
                  <a:schemeClr val="tx1"/>
                </a:solidFill>
                <a:effectLst/>
                <a:latin typeface="+mn-lt"/>
                <a:ea typeface="+mn-ea"/>
                <a:cs typeface="+mn-cs"/>
              </a:rPr>
              <a:t> rooms</a:t>
            </a:r>
            <a:r>
              <a:rPr kumimoji="1" lang="en-US" altLang="ja-JP" sz="1400" kern="1200" dirty="0" smtClean="0">
                <a:solidFill>
                  <a:schemeClr val="tx1"/>
                </a:solidFill>
                <a:effectLst/>
                <a:latin typeface="+mn-lt"/>
                <a:ea typeface="+mn-ea"/>
                <a:cs typeface="+mn-cs"/>
              </a:rPr>
              <a:t>, so please be quiet.</a:t>
            </a:r>
          </a:p>
          <a:p>
            <a:pPr marL="171450" indent="-171450">
              <a:buFont typeface="Arial" panose="020B0604020202020204" pitchFamily="34" charset="0"/>
              <a:buChar char="•"/>
            </a:pPr>
            <a:r>
              <a:rPr kumimoji="1" lang="en-US" altLang="ja-JP" sz="1400" kern="1200" dirty="0" smtClean="0">
                <a:solidFill>
                  <a:schemeClr val="tx1"/>
                </a:solidFill>
                <a:effectLst/>
                <a:latin typeface="+mn-lt"/>
                <a:ea typeface="+mn-ea"/>
                <a:cs typeface="+mn-cs"/>
              </a:rPr>
              <a:t>In addition, please stop texting while walking when doing self-tours, as it is dangerous.</a:t>
            </a:r>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3</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233324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435" y="6049789"/>
            <a:ext cx="6642100" cy="3463925"/>
          </a:xfrm>
        </p:spPr>
        <p:txBody>
          <a:bodyPr/>
          <a:lstStyle/>
          <a:p>
            <a:pPr marL="171450" indent="-171450">
              <a:buFont typeface="Arial" panose="020B0604020202020204" pitchFamily="34" charset="0"/>
              <a:buChar char="•"/>
            </a:pPr>
            <a:r>
              <a:rPr kumimoji="1" lang="ja-JP" altLang="ja-JP" sz="1400" kern="1200" dirty="0">
                <a:solidFill>
                  <a:schemeClr val="tx1"/>
                </a:solidFill>
                <a:effectLst/>
                <a:latin typeface="+mn-lt"/>
                <a:ea typeface="+mn-ea"/>
                <a:cs typeface="+mn-cs"/>
              </a:rPr>
              <a:t>This is the Library service desk of the Faculty of Law Library. When entering the library, please </a:t>
            </a:r>
            <a:r>
              <a:rPr kumimoji="1" lang="ja-JP" altLang="en-US" sz="1400" kern="1200" dirty="0" smtClean="0">
                <a:solidFill>
                  <a:schemeClr val="tx1"/>
                </a:solidFill>
                <a:effectLst/>
                <a:latin typeface="+mn-lt"/>
                <a:ea typeface="+mn-ea"/>
                <a:cs typeface="+mn-cs"/>
              </a:rPr>
              <a:t>show your </a:t>
            </a:r>
            <a:r>
              <a:rPr kumimoji="1" lang="ja-JP" altLang="ja-JP" sz="1400" kern="1200" dirty="0">
                <a:solidFill>
                  <a:schemeClr val="tx1"/>
                </a:solidFill>
                <a:effectLst/>
                <a:latin typeface="+mn-lt"/>
                <a:ea typeface="+mn-ea"/>
                <a:cs typeface="+mn-cs"/>
              </a:rPr>
              <a:t>student </a:t>
            </a:r>
            <a:r>
              <a:rPr kumimoji="1" lang="ja-JP" altLang="ja-JP" sz="1400" kern="1200" dirty="0" smtClean="0">
                <a:solidFill>
                  <a:schemeClr val="tx1"/>
                </a:solidFill>
                <a:effectLst/>
                <a:latin typeface="+mn-lt"/>
                <a:ea typeface="+mn-ea"/>
                <a:cs typeface="+mn-cs"/>
              </a:rPr>
              <a:t>ID card </a:t>
            </a:r>
            <a:r>
              <a:rPr kumimoji="1" lang="ja-JP" altLang="en-US" sz="1400" kern="1200" dirty="0" smtClean="0">
                <a:solidFill>
                  <a:schemeClr val="tx1"/>
                </a:solidFill>
                <a:effectLst/>
                <a:latin typeface="+mn-lt"/>
                <a:ea typeface="+mn-ea"/>
                <a:cs typeface="+mn-cs"/>
              </a:rPr>
              <a:t>and follow the entrance procedures</a:t>
            </a:r>
            <a:r>
              <a:rPr kumimoji="1" lang="ja-JP" altLang="en-US" sz="1400" kern="1200" dirty="0">
                <a:solidFill>
                  <a:schemeClr val="tx1"/>
                </a:solidFill>
                <a:effectLst/>
                <a:latin typeface="+mn-lt"/>
                <a:ea typeface="+mn-ea"/>
                <a:cs typeface="+mn-cs"/>
              </a:rPr>
              <a:t>.</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smtClean="0">
                <a:solidFill>
                  <a:schemeClr val="tx1"/>
                </a:solidFill>
                <a:effectLst/>
                <a:latin typeface="+mn-lt"/>
                <a:ea typeface="+mn-ea"/>
                <a:cs typeface="+mn-cs"/>
              </a:rPr>
              <a:t>The entrance to the library </a:t>
            </a:r>
            <a:r>
              <a:rPr kumimoji="1" lang="ja-JP" altLang="en-US" sz="1400" kern="1200" dirty="0" smtClean="0">
                <a:solidFill>
                  <a:schemeClr val="tx1"/>
                </a:solidFill>
                <a:effectLst/>
                <a:latin typeface="+mn-lt"/>
                <a:ea typeface="+mn-ea"/>
                <a:cs typeface="+mn-cs"/>
              </a:rPr>
              <a:t>is </a:t>
            </a:r>
            <a:r>
              <a:rPr kumimoji="1" lang="ja-JP" altLang="ja-JP" sz="1400" kern="1200" dirty="0">
                <a:solidFill>
                  <a:schemeClr val="tx1"/>
                </a:solidFill>
                <a:effectLst/>
                <a:latin typeface="+mn-lt"/>
                <a:ea typeface="+mn-ea"/>
                <a:cs typeface="+mn-cs"/>
              </a:rPr>
              <a:t>located on the </a:t>
            </a:r>
            <a:r>
              <a:rPr kumimoji="1" lang="en-US" altLang="ja-JP" sz="1400" kern="1200" dirty="0">
                <a:solidFill>
                  <a:schemeClr val="tx1"/>
                </a:solidFill>
                <a:effectLst/>
                <a:latin typeface="+mn-lt"/>
                <a:ea typeface="+mn-ea"/>
                <a:cs typeface="+mn-cs"/>
              </a:rPr>
              <a:t>4th </a:t>
            </a:r>
            <a:r>
              <a:rPr kumimoji="1" lang="ja-JP" altLang="ja-JP" sz="1400" kern="1200" dirty="0" smtClean="0">
                <a:solidFill>
                  <a:schemeClr val="tx1"/>
                </a:solidFill>
                <a:effectLst/>
                <a:latin typeface="+mn-lt"/>
                <a:ea typeface="+mn-ea"/>
                <a:cs typeface="+mn-cs"/>
              </a:rPr>
              <a:t>floor of Faculty of Law Bldg</a:t>
            </a:r>
            <a:r>
              <a:rPr kumimoji="1" lang="ja-JP" altLang="ja-JP" sz="1400" kern="1200" dirty="0">
                <a:solidFill>
                  <a:schemeClr val="tx1"/>
                </a:solidFill>
                <a:effectLst/>
                <a:latin typeface="+mn-lt"/>
                <a:ea typeface="+mn-ea"/>
                <a:cs typeface="+mn-cs"/>
              </a:rPr>
              <a:t>. No. </a:t>
            </a:r>
            <a:r>
              <a:rPr kumimoji="1" lang="en-US" altLang="ja-JP" sz="1400" kern="1200" dirty="0">
                <a:solidFill>
                  <a:schemeClr val="tx1"/>
                </a:solidFill>
                <a:effectLst/>
                <a:latin typeface="+mn-lt"/>
                <a:ea typeface="+mn-ea"/>
                <a:cs typeface="+mn-cs"/>
              </a:rPr>
              <a:t>3</a:t>
            </a:r>
            <a:r>
              <a:rPr kumimoji="1" lang="ja-JP" altLang="ja-JP" sz="1400" kern="1200" dirty="0">
                <a:solidFill>
                  <a:schemeClr val="tx1"/>
                </a:solidFill>
                <a:effectLst/>
                <a:latin typeface="+mn-lt"/>
                <a:ea typeface="+mn-ea"/>
                <a:cs typeface="+mn-cs"/>
              </a:rPr>
              <a:t>, but is referred to as the </a:t>
            </a:r>
            <a:r>
              <a:rPr kumimoji="1" lang="en-US" altLang="ja-JP" sz="1400" kern="1200" dirty="0" smtClean="0">
                <a:solidFill>
                  <a:schemeClr val="tx1"/>
                </a:solidFill>
                <a:effectLst/>
                <a:latin typeface="+mn-lt"/>
                <a:ea typeface="+mn-ea"/>
                <a:cs typeface="+mn-cs"/>
              </a:rPr>
              <a:t>L6 </a:t>
            </a:r>
            <a:r>
              <a:rPr kumimoji="1" lang="ja-JP" altLang="ja-JP" sz="1400" kern="1200" dirty="0">
                <a:solidFill>
                  <a:schemeClr val="tx1"/>
                </a:solidFill>
                <a:effectLst/>
                <a:latin typeface="+mn-lt"/>
                <a:ea typeface="+mn-ea"/>
                <a:cs typeface="+mn-cs"/>
              </a:rPr>
              <a:t>floor in the library area. The library is on </a:t>
            </a:r>
            <a:r>
              <a:rPr kumimoji="1" lang="en-US" altLang="ja-JP" sz="1400" kern="1200" dirty="0">
                <a:solidFill>
                  <a:schemeClr val="tx1"/>
                </a:solidFill>
                <a:effectLst/>
                <a:latin typeface="+mn-lt"/>
                <a:ea typeface="+mn-ea"/>
                <a:cs typeface="+mn-cs"/>
              </a:rPr>
              <a:t>six </a:t>
            </a:r>
            <a:r>
              <a:rPr kumimoji="1" lang="ja-JP" altLang="ja-JP" sz="1400" kern="1200" dirty="0">
                <a:solidFill>
                  <a:schemeClr val="tx1"/>
                </a:solidFill>
                <a:effectLst/>
                <a:latin typeface="+mn-lt"/>
                <a:ea typeface="+mn-ea"/>
                <a:cs typeface="+mn-cs"/>
              </a:rPr>
              <a:t>levels from the </a:t>
            </a:r>
            <a:r>
              <a:rPr kumimoji="1" lang="en-US" altLang="ja-JP" sz="1400" kern="1200" dirty="0" smtClean="0">
                <a:solidFill>
                  <a:schemeClr val="tx1"/>
                </a:solidFill>
                <a:effectLst/>
                <a:latin typeface="+mn-lt"/>
                <a:ea typeface="+mn-ea"/>
                <a:cs typeface="+mn-cs"/>
              </a:rPr>
              <a:t>L6 </a:t>
            </a:r>
            <a:r>
              <a:rPr kumimoji="1" lang="ja-JP" altLang="ja-JP" sz="1400" kern="1200" dirty="0">
                <a:solidFill>
                  <a:schemeClr val="tx1"/>
                </a:solidFill>
                <a:effectLst/>
                <a:latin typeface="+mn-lt"/>
                <a:ea typeface="+mn-ea"/>
                <a:cs typeface="+mn-cs"/>
              </a:rPr>
              <a:t>floor to the </a:t>
            </a:r>
            <a:r>
              <a:rPr kumimoji="1" lang="en-US" altLang="ja-JP" sz="1400" kern="1200" dirty="0" smtClean="0">
                <a:solidFill>
                  <a:schemeClr val="tx1"/>
                </a:solidFill>
                <a:effectLst/>
                <a:latin typeface="+mn-lt"/>
                <a:ea typeface="+mn-ea"/>
                <a:cs typeface="+mn-cs"/>
              </a:rPr>
              <a:t>L1 </a:t>
            </a:r>
            <a:r>
              <a:rPr kumimoji="1" lang="ja-JP" altLang="ja-JP" sz="1400" kern="1200" dirty="0">
                <a:solidFill>
                  <a:schemeClr val="tx1"/>
                </a:solidFill>
                <a:effectLst/>
                <a:latin typeface="+mn-lt"/>
                <a:ea typeface="+mn-ea"/>
                <a:cs typeface="+mn-cs"/>
              </a:rPr>
              <a:t>floor.</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a:solidFill>
                  <a:schemeClr val="tx1"/>
                </a:solidFill>
                <a:effectLst/>
                <a:latin typeface="+mn-lt"/>
                <a:ea typeface="+mn-ea"/>
                <a:cs typeface="+mn-cs"/>
              </a:rPr>
              <a:t>The library is open from </a:t>
            </a:r>
            <a:r>
              <a:rPr kumimoji="1" lang="en-US" altLang="ja-JP" sz="1400" kern="1200" dirty="0">
                <a:solidFill>
                  <a:schemeClr val="tx1"/>
                </a:solidFill>
                <a:effectLst/>
                <a:latin typeface="+mn-lt"/>
                <a:ea typeface="+mn-ea"/>
                <a:cs typeface="+mn-cs"/>
              </a:rPr>
              <a:t>9:</a:t>
            </a:r>
            <a:r>
              <a:rPr kumimoji="1" lang="ja-JP" altLang="en-US" sz="1400" kern="1200" dirty="0">
                <a:solidFill>
                  <a:schemeClr val="tx1"/>
                </a:solidFill>
                <a:effectLst/>
                <a:latin typeface="+mn-lt"/>
                <a:ea typeface="+mn-ea"/>
                <a:cs typeface="+mn-cs"/>
              </a:rPr>
              <a:t>00 to </a:t>
            </a:r>
            <a:r>
              <a:rPr kumimoji="1" lang="en-US" altLang="ja-JP" sz="1400" kern="1200" dirty="0">
                <a:solidFill>
                  <a:schemeClr val="tx1"/>
                </a:solidFill>
                <a:effectLst/>
                <a:latin typeface="+mn-lt"/>
                <a:ea typeface="+mn-ea"/>
                <a:cs typeface="+mn-cs"/>
              </a:rPr>
              <a:t>21:00 on </a:t>
            </a:r>
            <a:r>
              <a:rPr kumimoji="1" lang="ja-JP" altLang="en-US" sz="1400" kern="1200" dirty="0">
                <a:solidFill>
                  <a:schemeClr val="tx1"/>
                </a:solidFill>
                <a:effectLst/>
                <a:latin typeface="+mn-lt"/>
                <a:ea typeface="+mn-ea"/>
                <a:cs typeface="+mn-cs"/>
              </a:rPr>
              <a:t>weekdays. On Saturdays, the library is </a:t>
            </a:r>
            <a:r>
              <a:rPr kumimoji="1" lang="ja-JP" altLang="en-US" sz="1400" kern="1200" dirty="0" smtClean="0">
                <a:solidFill>
                  <a:schemeClr val="tx1"/>
                </a:solidFill>
                <a:effectLst/>
                <a:latin typeface="+mn-lt"/>
                <a:ea typeface="+mn-ea"/>
                <a:cs typeface="+mn-cs"/>
              </a:rPr>
              <a:t>open from </a:t>
            </a:r>
            <a:r>
              <a:rPr kumimoji="1" lang="en-US" altLang="ja-JP" sz="1400" kern="1200" dirty="0">
                <a:solidFill>
                  <a:schemeClr val="tx1"/>
                </a:solidFill>
                <a:effectLst/>
                <a:latin typeface="+mn-lt"/>
                <a:ea typeface="+mn-ea"/>
                <a:cs typeface="+mn-cs"/>
              </a:rPr>
              <a:t>9:00 </a:t>
            </a:r>
            <a:r>
              <a:rPr kumimoji="1" lang="ja-JP" altLang="en-US" sz="1400" kern="1200" dirty="0">
                <a:solidFill>
                  <a:schemeClr val="tx1"/>
                </a:solidFill>
                <a:effectLst/>
                <a:latin typeface="+mn-lt"/>
                <a:ea typeface="+mn-ea"/>
                <a:cs typeface="+mn-cs"/>
              </a:rPr>
              <a:t>to </a:t>
            </a:r>
            <a:r>
              <a:rPr kumimoji="1" lang="en-US" altLang="ja-JP" sz="1400" kern="1200" dirty="0">
                <a:solidFill>
                  <a:schemeClr val="tx1"/>
                </a:solidFill>
                <a:effectLst/>
                <a:latin typeface="+mn-lt"/>
                <a:ea typeface="+mn-ea"/>
                <a:cs typeface="+mn-cs"/>
              </a:rPr>
              <a:t>17</a:t>
            </a:r>
            <a:r>
              <a:rPr kumimoji="1" lang="ja-JP" altLang="en-US" sz="1400" kern="1200" dirty="0">
                <a:solidFill>
                  <a:schemeClr val="tx1"/>
                </a:solidFill>
                <a:effectLst/>
                <a:latin typeface="+mn-lt"/>
                <a:ea typeface="+mn-ea"/>
                <a:cs typeface="+mn-cs"/>
              </a:rPr>
              <a:t>:</a:t>
            </a:r>
            <a:r>
              <a:rPr kumimoji="1" lang="en-US" altLang="ja-JP" sz="1400" kern="1200" dirty="0">
                <a:solidFill>
                  <a:schemeClr val="tx1"/>
                </a:solidFill>
                <a:effectLst/>
                <a:latin typeface="+mn-lt"/>
                <a:ea typeface="+mn-ea"/>
                <a:cs typeface="+mn-cs"/>
              </a:rPr>
              <a:t>30.</a:t>
            </a:r>
          </a:p>
          <a:p>
            <a:pPr marL="171450" indent="-171450">
              <a:buFont typeface="Arial" panose="020B0604020202020204" pitchFamily="34" charset="0"/>
              <a:buChar char="•"/>
            </a:pPr>
            <a:r>
              <a:rPr kumimoji="1" lang="en-US" altLang="ja-JP" sz="1400" kern="1200" dirty="0" smtClean="0">
                <a:solidFill>
                  <a:schemeClr val="tx1"/>
                </a:solidFill>
                <a:effectLst/>
                <a:latin typeface="+mn-lt"/>
                <a:ea typeface="+mn-ea"/>
                <a:cs typeface="+mn-cs"/>
              </a:rPr>
              <a:t>Please check the Library Web site for the latest information</a:t>
            </a:r>
            <a:r>
              <a:rPr kumimoji="1" lang="en-US" altLang="ja-JP" sz="1400" kern="1200" baseline="0" dirty="0" smtClean="0">
                <a:solidFill>
                  <a:schemeClr val="tx1"/>
                </a:solidFill>
                <a:effectLst/>
                <a:latin typeface="+mn-lt"/>
                <a:ea typeface="+mn-ea"/>
                <a:cs typeface="+mn-cs"/>
              </a:rPr>
              <a:t> because t</a:t>
            </a:r>
            <a:r>
              <a:rPr kumimoji="1" lang="ja-JP" altLang="en-US" sz="1400" kern="1200" dirty="0" smtClean="0">
                <a:solidFill>
                  <a:schemeClr val="tx1"/>
                </a:solidFill>
                <a:effectLst/>
                <a:latin typeface="+mn-lt"/>
                <a:ea typeface="+mn-ea"/>
                <a:cs typeface="+mn-cs"/>
              </a:rPr>
              <a:t>he </a:t>
            </a:r>
            <a:r>
              <a:rPr kumimoji="1" lang="ja-JP" altLang="en-US" sz="1400" kern="1200" dirty="0">
                <a:solidFill>
                  <a:schemeClr val="tx1"/>
                </a:solidFill>
                <a:effectLst/>
                <a:latin typeface="+mn-lt"/>
                <a:ea typeface="+mn-ea"/>
                <a:cs typeface="+mn-cs"/>
              </a:rPr>
              <a:t>library is closed </a:t>
            </a:r>
            <a:r>
              <a:rPr kumimoji="1" lang="en-US" altLang="ja-JP" sz="1400" kern="1200" dirty="0">
                <a:solidFill>
                  <a:schemeClr val="tx1"/>
                </a:solidFill>
                <a:effectLst/>
                <a:latin typeface="+mn-lt"/>
                <a:ea typeface="+mn-ea"/>
                <a:cs typeface="+mn-cs"/>
              </a:rPr>
              <a:t>once a </a:t>
            </a:r>
            <a:r>
              <a:rPr kumimoji="1" lang="ja-JP" altLang="en-US" sz="1400" kern="1200" dirty="0">
                <a:solidFill>
                  <a:schemeClr val="tx1"/>
                </a:solidFill>
                <a:effectLst/>
                <a:latin typeface="+mn-lt"/>
                <a:ea typeface="+mn-ea"/>
                <a:cs typeface="+mn-cs"/>
              </a:rPr>
              <a:t>month for </a:t>
            </a:r>
            <a:r>
              <a:rPr kumimoji="1" lang="en-US" altLang="ja-JP" sz="1400" kern="1200" dirty="0" smtClean="0">
                <a:solidFill>
                  <a:schemeClr val="tx1"/>
                </a:solidFill>
                <a:effectLst/>
                <a:latin typeface="+mn-lt"/>
                <a:ea typeface="+mn-ea"/>
                <a:cs typeface="+mn-cs"/>
              </a:rPr>
              <a:t>inventory</a:t>
            </a:r>
            <a:r>
              <a:rPr kumimoji="1" lang="ja-JP" altLang="en-US" sz="1400" kern="1200" baseline="0" dirty="0" smtClean="0">
                <a:solidFill>
                  <a:schemeClr val="tx1"/>
                </a:solidFill>
                <a:effectLst/>
                <a:latin typeface="+mn-lt"/>
                <a:ea typeface="+mn-ea"/>
                <a:cs typeface="+mn-cs"/>
              </a:rPr>
              <a:t> </a:t>
            </a:r>
            <a:r>
              <a:rPr kumimoji="1" lang="ja-JP" altLang="en-US" sz="1400" kern="1200" dirty="0" smtClean="0">
                <a:solidFill>
                  <a:schemeClr val="tx1"/>
                </a:solidFill>
                <a:effectLst/>
                <a:latin typeface="+mn-lt"/>
                <a:ea typeface="+mn-ea"/>
                <a:cs typeface="+mn-cs"/>
              </a:rPr>
              <a:t>and </a:t>
            </a:r>
            <a:r>
              <a:rPr kumimoji="1" lang="ja-JP" altLang="en-US" sz="1400" kern="1200" dirty="0">
                <a:solidFill>
                  <a:schemeClr val="tx1"/>
                </a:solidFill>
                <a:effectLst/>
                <a:latin typeface="+mn-lt"/>
                <a:ea typeface="+mn-ea"/>
                <a:cs typeface="+mn-cs"/>
              </a:rPr>
              <a:t>the opening hours may change depending on the situation.</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a:solidFill>
                  <a:schemeClr val="tx1"/>
                </a:solidFill>
                <a:effectLst/>
                <a:latin typeface="+mn-lt"/>
                <a:ea typeface="+mn-ea"/>
                <a:cs typeface="+mn-cs"/>
              </a:rPr>
              <a:t>Eating and drinking are prohibited in the library. Please refrain from talking on cell phones.</a:t>
            </a:r>
          </a:p>
          <a:p>
            <a:endParaRPr kumimoji="1" lang="ja-JP" altLang="en-US" sz="1400" dirty="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4</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1096265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302" y="6139243"/>
            <a:ext cx="6642100" cy="3463925"/>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kern="1200" dirty="0" smtClean="0">
                <a:solidFill>
                  <a:schemeClr val="tx1"/>
                </a:solidFill>
                <a:effectLst/>
                <a:latin typeface="+mn-lt"/>
                <a:ea typeface="+mn-ea"/>
                <a:cs typeface="+mn-cs"/>
              </a:rPr>
              <a:t>Please </a:t>
            </a:r>
            <a:r>
              <a:rPr kumimoji="1" lang="ja-JP" altLang="en-US" sz="1400" kern="1200" dirty="0" err="1" smtClean="0">
                <a:solidFill>
                  <a:schemeClr val="tx1"/>
                </a:solidFill>
                <a:effectLst/>
                <a:latin typeface="+mn-lt"/>
                <a:ea typeface="+mn-ea"/>
                <a:cs typeface="+mn-cs"/>
              </a:rPr>
              <a:t>p</a:t>
            </a:r>
            <a:r>
              <a:rPr kumimoji="1" lang="en-US" altLang="ja-JP" sz="1400" kern="1200" dirty="0" err="1" smtClean="0">
                <a:solidFill>
                  <a:schemeClr val="tx1"/>
                </a:solidFill>
                <a:effectLst/>
                <a:latin typeface="+mn-lt"/>
                <a:ea typeface="+mn-ea"/>
                <a:cs typeface="+mn-cs"/>
              </a:rPr>
              <a:t>ut</a:t>
            </a:r>
            <a:r>
              <a:rPr kumimoji="1" lang="ja-JP" altLang="en-US" sz="1400" kern="1200" dirty="0" smtClean="0">
                <a:solidFill>
                  <a:schemeClr val="tx1"/>
                </a:solidFill>
                <a:effectLst/>
                <a:latin typeface="+mn-lt"/>
                <a:ea typeface="+mn-ea"/>
                <a:cs typeface="+mn-cs"/>
              </a:rPr>
              <a:t> your student ID card on the reader in front of the Library service desk and operate the tablet yourself.</a:t>
            </a:r>
            <a:endParaRPr kumimoji="1" lang="en-US" altLang="ja-JP" sz="14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kern="1200" dirty="0" smtClean="0">
                <a:solidFill>
                  <a:schemeClr val="tx1"/>
                </a:solidFill>
                <a:effectLst/>
                <a:latin typeface="+mn-lt"/>
                <a:ea typeface="+mn-ea"/>
                <a:cs typeface="+mn-cs"/>
              </a:rPr>
              <a:t>When the card is placed, a 10-digit number will appear in the </a:t>
            </a:r>
            <a:r>
              <a:rPr kumimoji="1" lang="en-US" altLang="ja-JP" sz="1400" kern="1200" dirty="0" smtClean="0">
                <a:solidFill>
                  <a:schemeClr val="tx1"/>
                </a:solidFill>
                <a:effectLst/>
                <a:latin typeface="+mn-lt"/>
                <a:ea typeface="+mn-ea"/>
                <a:cs typeface="+mn-cs"/>
              </a:rPr>
              <a:t>ID </a:t>
            </a:r>
            <a:r>
              <a:rPr kumimoji="1" lang="ja-JP" altLang="en-US" sz="1400" kern="1200" dirty="0" smtClean="0">
                <a:solidFill>
                  <a:schemeClr val="tx1"/>
                </a:solidFill>
                <a:effectLst/>
                <a:latin typeface="+mn-lt"/>
                <a:ea typeface="+mn-ea"/>
                <a:cs typeface="+mn-cs"/>
              </a:rPr>
              <a:t>field, and tap the Enter/Exit button on the terminal.</a:t>
            </a:r>
            <a:endParaRPr kumimoji="1" lang="en-US" altLang="ja-JP" sz="14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kern="1200" dirty="0" smtClean="0">
                <a:solidFill>
                  <a:schemeClr val="tx1"/>
                </a:solidFill>
                <a:effectLst/>
                <a:latin typeface="+mn-lt"/>
                <a:ea typeface="+mn-ea"/>
                <a:cs typeface="+mn-cs"/>
              </a:rPr>
              <a:t>Especially, please do not forget to follow the exit procedure.</a:t>
            </a:r>
            <a:endParaRPr kumimoji="1" lang="en-US" altLang="ja-JP" sz="14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ja-JP" sz="14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a:xfrm>
            <a:off x="3857625" y="9440863"/>
            <a:ext cx="2949575" cy="4968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55AB4-AA4A-4249-B915-E9F18B694B3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1449307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500" y="6225381"/>
            <a:ext cx="6642100" cy="3463925"/>
          </a:xfrm>
        </p:spPr>
        <p:txBody>
          <a:bodyPr/>
          <a:lstStyle/>
          <a:p>
            <a:pPr marL="171450" indent="-171450">
              <a:buFont typeface="Arial" panose="020B0604020202020204" pitchFamily="34" charset="0"/>
              <a:buChar char="•"/>
            </a:pPr>
            <a:r>
              <a:rPr kumimoji="1" lang="ja-JP" altLang="ja-JP" sz="1400" kern="1200" dirty="0">
                <a:solidFill>
                  <a:schemeClr val="tx1"/>
                </a:solidFill>
                <a:effectLst/>
                <a:latin typeface="+mn-lt"/>
                <a:ea typeface="+mn-ea"/>
                <a:cs typeface="+mn-cs"/>
              </a:rPr>
              <a:t>Lockers are located on the right side of the </a:t>
            </a:r>
            <a:r>
              <a:rPr kumimoji="1" lang="ja-JP" altLang="ja-JP" sz="1400" kern="1200" dirty="0" smtClean="0">
                <a:solidFill>
                  <a:schemeClr val="tx1"/>
                </a:solidFill>
                <a:effectLst/>
                <a:latin typeface="+mn-lt"/>
                <a:ea typeface="+mn-ea"/>
                <a:cs typeface="+mn-cs"/>
              </a:rPr>
              <a:t>library</a:t>
            </a:r>
            <a:r>
              <a:rPr kumimoji="1" lang="en-US" altLang="ja-JP" sz="1400" kern="1200" dirty="0" smtClean="0">
                <a:solidFill>
                  <a:schemeClr val="tx1"/>
                </a:solidFill>
                <a:effectLst/>
                <a:latin typeface="+mn-lt"/>
                <a:ea typeface="+mn-ea"/>
                <a:cs typeface="+mn-cs"/>
              </a:rPr>
              <a:t> entrance</a:t>
            </a:r>
            <a:r>
              <a:rPr kumimoji="1" lang="ja-JP" altLang="ja-JP" sz="1400" kern="1200" dirty="0" err="1" smtClean="0">
                <a:solidFill>
                  <a:schemeClr val="tx1"/>
                </a:solidFill>
                <a:effectLst/>
                <a:latin typeface="+mn-lt"/>
                <a:ea typeface="+mn-ea"/>
                <a:cs typeface="+mn-cs"/>
              </a:rPr>
              <a:t>.</a:t>
            </a:r>
            <a:r>
              <a:rPr kumimoji="1" lang="ja-JP" altLang="ja-JP" sz="1400" kern="1200" dirty="0" smtClean="0">
                <a:solidFill>
                  <a:schemeClr val="tx1"/>
                </a:solidFill>
                <a:effectLst/>
                <a:latin typeface="+mn-lt"/>
                <a:ea typeface="+mn-ea"/>
                <a:cs typeface="+mn-cs"/>
              </a:rPr>
              <a:t> </a:t>
            </a:r>
            <a:r>
              <a:rPr kumimoji="1" lang="en-US" altLang="ja-JP" sz="1400" kern="1200" dirty="0" smtClean="0">
                <a:solidFill>
                  <a:schemeClr val="tx1"/>
                </a:solidFill>
                <a:effectLst/>
                <a:latin typeface="+mn-lt"/>
                <a:ea typeface="+mn-ea"/>
                <a:cs typeface="+mn-cs"/>
              </a:rPr>
              <a:t>Please put your bag and anything unnecessary</a:t>
            </a:r>
            <a:r>
              <a:rPr kumimoji="1" lang="en-US" altLang="ja-JP" sz="1400" kern="1200" baseline="0" dirty="0" smtClean="0">
                <a:solidFill>
                  <a:schemeClr val="tx1"/>
                </a:solidFill>
                <a:effectLst/>
                <a:latin typeface="+mn-lt"/>
                <a:ea typeface="+mn-ea"/>
                <a:cs typeface="+mn-cs"/>
              </a:rPr>
              <a:t> </a:t>
            </a:r>
            <a:r>
              <a:rPr kumimoji="1" lang="en-US" altLang="ja-JP" sz="1400" kern="1200" dirty="0" smtClean="0">
                <a:solidFill>
                  <a:schemeClr val="tx1"/>
                </a:solidFill>
                <a:effectLst/>
                <a:latin typeface="+mn-lt"/>
                <a:ea typeface="+mn-ea"/>
                <a:cs typeface="+mn-cs"/>
              </a:rPr>
              <a:t>in a locker.</a:t>
            </a:r>
          </a:p>
          <a:p>
            <a:pPr marL="171450" indent="-171450">
              <a:buFont typeface="Arial" panose="020B0604020202020204" pitchFamily="34" charset="0"/>
              <a:buChar char="•"/>
            </a:pPr>
            <a:r>
              <a:rPr kumimoji="1" lang="en-US" altLang="ja-JP" sz="1400" kern="1200" dirty="0" smtClean="0">
                <a:solidFill>
                  <a:schemeClr val="tx1"/>
                </a:solidFill>
                <a:effectLst/>
                <a:latin typeface="+mn-lt"/>
                <a:ea typeface="+mn-ea"/>
                <a:cs typeface="+mn-cs"/>
              </a:rPr>
              <a:t>If needed, we can supply clear plastic bags to carry your PC, books and other essential items into the library.</a:t>
            </a:r>
          </a:p>
          <a:p>
            <a:pPr marL="171450" indent="-171450">
              <a:buFont typeface="Arial" panose="020B0604020202020204" pitchFamily="34" charset="0"/>
              <a:buChar char="•"/>
            </a:pPr>
            <a:r>
              <a:rPr kumimoji="1" lang="ja-JP" altLang="en-US" sz="1400" kern="1200" dirty="0" smtClean="0">
                <a:solidFill>
                  <a:schemeClr val="tx1"/>
                </a:solidFill>
                <a:effectLst/>
                <a:latin typeface="+mn-lt"/>
                <a:ea typeface="+mn-ea"/>
                <a:cs typeface="+mn-cs"/>
              </a:rPr>
              <a:t>Please </a:t>
            </a:r>
            <a:r>
              <a:rPr kumimoji="1" lang="ja-JP" altLang="en-US" sz="1400" kern="1200" dirty="0" smtClean="0">
                <a:solidFill>
                  <a:schemeClr val="tx1"/>
                </a:solidFill>
                <a:effectLst/>
                <a:latin typeface="+mn-lt"/>
                <a:ea typeface="+mn-ea"/>
                <a:cs typeface="+mn-cs"/>
              </a:rPr>
              <a:t>manage keys with care, as there are many cases of keys being left behind or taken home.</a:t>
            </a:r>
            <a:endParaRPr kumimoji="1" lang="ja-JP" altLang="en-US" sz="1400" dirty="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6</a:t>
            </a:fld>
            <a:endParaRPr kumimoji="1" lang="ja-JP" altLang="en-US"/>
          </a:p>
        </p:txBody>
      </p:sp>
      <p:sp>
        <p:nvSpPr>
          <p:cNvPr id="7" name="スライド イメージ プレースホルダー 6"/>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2856939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500" y="5976938"/>
            <a:ext cx="6642100" cy="3463925"/>
          </a:xfrm>
        </p:spPr>
        <p:txBody>
          <a:bodyPr/>
          <a:lstStyle/>
          <a:p>
            <a:pPr marL="171450" indent="-171450">
              <a:buFont typeface="Arial" panose="020B0604020202020204" pitchFamily="34" charset="0"/>
              <a:buChar char="•"/>
            </a:pPr>
            <a:r>
              <a:rPr lang="en-US" altLang="ja-JP" sz="1400" dirty="0" smtClean="0"/>
              <a:t>T</a:t>
            </a:r>
            <a:r>
              <a:rPr lang="ja-JP" altLang="ja-JP" sz="1400" dirty="0" smtClean="0"/>
              <a:t>here </a:t>
            </a:r>
            <a:r>
              <a:rPr lang="ja-JP" altLang="ja-JP" sz="1400" dirty="0" smtClean="0"/>
              <a:t>is a Reading room</a:t>
            </a:r>
            <a:r>
              <a:rPr lang="ja-JP" altLang="en-US" sz="1400" dirty="0" smtClean="0"/>
              <a:t>, a </a:t>
            </a:r>
            <a:r>
              <a:rPr lang="ja-JP" altLang="ja-JP" sz="1400" dirty="0" smtClean="0"/>
              <a:t>copy machine</a:t>
            </a:r>
            <a:r>
              <a:rPr lang="ja-JP" altLang="en-US" sz="1400" dirty="0" smtClean="0"/>
              <a:t>(</a:t>
            </a:r>
            <a:r>
              <a:rPr lang="en-US" altLang="ja-JP" sz="1400" dirty="0" smtClean="0">
                <a:latin typeface="游ゴシック" panose="020B0400000000000000" pitchFamily="50" charset="-128"/>
                <a:ea typeface="+mn-ea"/>
              </a:rPr>
              <a:t>f</a:t>
            </a:r>
            <a:r>
              <a:rPr lang="ja-JP" altLang="en-US" sz="1400" dirty="0" smtClean="0">
                <a:latin typeface="游ゴシック" panose="020B0400000000000000" pitchFamily="50" charset="-128"/>
                <a:ea typeface="+mn-ea"/>
              </a:rPr>
              <a:t>or personal expenses</a:t>
            </a:r>
            <a:r>
              <a:rPr lang="ja-JP" altLang="en-US" sz="1400" dirty="0" smtClean="0"/>
              <a:t>) </a:t>
            </a:r>
            <a:r>
              <a:rPr lang="ja-JP" altLang="ja-JP" sz="1400" dirty="0" smtClean="0"/>
              <a:t>and </a:t>
            </a:r>
            <a:r>
              <a:rPr lang="en-US" altLang="ja-JP" sz="1400" dirty="0" smtClean="0"/>
              <a:t>OPAC </a:t>
            </a:r>
            <a:r>
              <a:rPr lang="ja-JP" altLang="ja-JP" sz="1400" dirty="0" smtClean="0"/>
              <a:t>terminals</a:t>
            </a:r>
            <a:r>
              <a:rPr lang="en-US" altLang="ja-JP" sz="1400" dirty="0" smtClean="0"/>
              <a:t> near the lockers.</a:t>
            </a:r>
            <a:endParaRPr lang="en-US" altLang="ja-JP" sz="1400" dirty="0" smtClean="0"/>
          </a:p>
          <a:p>
            <a:pPr marL="171450" indent="-171450">
              <a:buFont typeface="Arial" panose="020B0604020202020204" pitchFamily="34" charset="0"/>
              <a:buChar char="•"/>
            </a:pPr>
            <a:r>
              <a:rPr lang="ja-JP" altLang="ja-JP" sz="1400" dirty="0" smtClean="0"/>
              <a:t>Photocopy machines are available in cash </a:t>
            </a:r>
            <a:r>
              <a:rPr lang="ja-JP" altLang="en-US" sz="1400" dirty="0" smtClean="0"/>
              <a:t>and </a:t>
            </a:r>
            <a:r>
              <a:rPr lang="ja-JP" altLang="ja-JP" sz="1400" dirty="0" smtClean="0"/>
              <a:t>prepaid card </a:t>
            </a:r>
            <a:r>
              <a:rPr lang="ja-JP" altLang="en-US" sz="1400" dirty="0" smtClean="0"/>
              <a:t>formats</a:t>
            </a:r>
            <a:r>
              <a:rPr lang="ja-JP" altLang="ja-JP" sz="1400" dirty="0" smtClean="0"/>
              <a:t>.</a:t>
            </a:r>
            <a:endParaRPr lang="en-US" altLang="ja-JP" sz="1400" dirty="0" smtClean="0"/>
          </a:p>
          <a:p>
            <a:pPr marL="171450" indent="-171450">
              <a:buFont typeface="Arial" panose="020B0604020202020204" pitchFamily="34" charset="0"/>
              <a:buChar char="•"/>
            </a:pPr>
            <a:r>
              <a:rPr lang="ja-JP" altLang="en-US" sz="1400" dirty="0" smtClean="0"/>
              <a:t>Copy cards </a:t>
            </a:r>
            <a:r>
              <a:rPr lang="ja-JP" altLang="ja-JP" sz="1400" dirty="0" smtClean="0"/>
              <a:t>for public expense are </a:t>
            </a:r>
            <a:r>
              <a:rPr lang="ja-JP" altLang="en-US" sz="1400" dirty="0" smtClean="0"/>
              <a:t>not accepted here.</a:t>
            </a:r>
            <a:endParaRPr lang="en-US" altLang="ja-JP" sz="1400" dirty="0" smtClean="0"/>
          </a:p>
          <a:p>
            <a:pPr marL="171450" indent="-171450">
              <a:buFont typeface="Arial" panose="020B0604020202020204" pitchFamily="34" charset="0"/>
              <a:buChar char="•"/>
            </a:pPr>
            <a:r>
              <a:rPr lang="ja-JP" altLang="ja-JP" sz="1400" dirty="0" smtClean="0"/>
              <a:t>The extent to which books and journals may be photocopied is determined by copyright law. Before making photocopies, please fill out the </a:t>
            </a:r>
            <a:r>
              <a:rPr lang="en-US" altLang="ja-JP" sz="1400" dirty="0" smtClean="0">
                <a:latin typeface="游ゴシック" panose="020B0400000000000000" pitchFamily="50" charset="-128"/>
                <a:ea typeface="+mn-ea"/>
              </a:rPr>
              <a:t>Application form for the </a:t>
            </a:r>
            <a:r>
              <a:rPr lang="ja-JP" altLang="en-US" sz="1400" dirty="0" smtClean="0">
                <a:latin typeface="游ゴシック" panose="020B0400000000000000" pitchFamily="50" charset="-128"/>
                <a:ea typeface="+mn-ea"/>
              </a:rPr>
              <a:t>Photocopying </a:t>
            </a:r>
            <a:r>
              <a:rPr lang="ja-JP" altLang="ja-JP" sz="1400" dirty="0" smtClean="0"/>
              <a:t>and bring it to the Library service desk along with the materials.</a:t>
            </a:r>
            <a:endParaRPr lang="en-US" altLang="ja-JP" sz="1400" dirty="0" smtClean="0"/>
          </a:p>
          <a:p>
            <a:pPr marL="171450" indent="-171450">
              <a:buFont typeface="Arial" panose="020B0604020202020204" pitchFamily="34" charset="0"/>
              <a:buChar char="•"/>
            </a:pPr>
            <a:r>
              <a:rPr lang="ja-JP" altLang="ja-JP" sz="1400" dirty="0" smtClean="0"/>
              <a:t>Copy fee is </a:t>
            </a:r>
            <a:r>
              <a:rPr lang="en-US" altLang="ja-JP" sz="1400" dirty="0" smtClean="0"/>
              <a:t>10 </a:t>
            </a:r>
            <a:r>
              <a:rPr lang="ja-JP" altLang="ja-JP" sz="1400" dirty="0" smtClean="0"/>
              <a:t>yen for monochrome and </a:t>
            </a:r>
            <a:r>
              <a:rPr lang="en-US" altLang="ja-JP" sz="1400" dirty="0" smtClean="0"/>
              <a:t>50 </a:t>
            </a:r>
            <a:r>
              <a:rPr lang="ja-JP" altLang="ja-JP" sz="1400" dirty="0" smtClean="0"/>
              <a:t>yen for color.</a:t>
            </a:r>
            <a:r>
              <a:rPr lang="ja-JP" altLang="en-US" sz="1400" dirty="0" smtClean="0"/>
              <a:t> Please be careful not to forget to take your card or change.</a:t>
            </a:r>
            <a:endParaRPr lang="en-US" altLang="ja-JP" sz="1400" dirty="0" smtClean="0"/>
          </a:p>
          <a:p>
            <a:pPr marL="171450" indent="-171450">
              <a:buFont typeface="Arial" panose="020B0604020202020204" pitchFamily="34" charset="0"/>
              <a:buChar char="•"/>
            </a:pPr>
            <a:r>
              <a:rPr lang="ja-JP" altLang="ja-JP" sz="1400" dirty="0" smtClean="0"/>
              <a:t>Wireless </a:t>
            </a:r>
            <a:r>
              <a:rPr lang="en-US" altLang="ja-JP" sz="1400" dirty="0" smtClean="0"/>
              <a:t>LAN </a:t>
            </a:r>
            <a:r>
              <a:rPr lang="ja-JP" altLang="ja-JP" sz="1400" dirty="0" smtClean="0"/>
              <a:t>(</a:t>
            </a:r>
            <a:r>
              <a:rPr lang="en-US" altLang="ja-JP" sz="1400" dirty="0" err="1" smtClean="0"/>
              <a:t>UTokyo WiFi) is </a:t>
            </a:r>
            <a:r>
              <a:rPr lang="ja-JP" altLang="ja-JP" sz="1400" dirty="0" smtClean="0"/>
              <a:t>available in the </a:t>
            </a:r>
            <a:r>
              <a:rPr lang="ja-JP" altLang="en-US" sz="1400" dirty="0" smtClean="0"/>
              <a:t>library. There is an</a:t>
            </a:r>
            <a:r>
              <a:rPr lang="ja-JP" altLang="ja-JP" sz="1400" dirty="0" smtClean="0"/>
              <a:t> outlet above the </a:t>
            </a:r>
            <a:r>
              <a:rPr lang="ja-JP" altLang="en-US" sz="1400" dirty="0" smtClean="0"/>
              <a:t>reading </a:t>
            </a:r>
            <a:r>
              <a:rPr lang="ja-JP" altLang="ja-JP" sz="1400" dirty="0" smtClean="0"/>
              <a:t>table for </a:t>
            </a:r>
            <a:r>
              <a:rPr lang="en-US" altLang="ja-JP" sz="1400" dirty="0" smtClean="0"/>
              <a:t>your own PC</a:t>
            </a:r>
            <a:r>
              <a:rPr lang="ja-JP" altLang="en-US" sz="1400" dirty="0" err="1" smtClean="0"/>
              <a:t>.</a:t>
            </a:r>
            <a:r>
              <a:rPr lang="ja-JP" altLang="en-US" sz="1400" dirty="0" smtClean="0"/>
              <a:t> A desk lamp is also available for borrowing.</a:t>
            </a:r>
            <a:endParaRPr lang="en-US" altLang="ja-JP" sz="1400" dirty="0" smtClean="0"/>
          </a:p>
          <a:p>
            <a:pPr marL="171450" indent="-171450">
              <a:buFont typeface="Arial" panose="020B0604020202020204" pitchFamily="34" charset="0"/>
              <a:buChar char="•"/>
            </a:pPr>
            <a:r>
              <a:rPr lang="en-US" altLang="ja-JP" sz="1400" dirty="0" smtClean="0"/>
              <a:t>OPAC </a:t>
            </a:r>
            <a:r>
              <a:rPr lang="ja-JP" altLang="ja-JP" sz="1400" dirty="0" smtClean="0"/>
              <a:t>terminals </a:t>
            </a:r>
            <a:r>
              <a:rPr lang="ja-JP" altLang="en-US" sz="1400" dirty="0" smtClean="0"/>
              <a:t>are located on </a:t>
            </a:r>
            <a:r>
              <a:rPr lang="ja-JP" altLang="ja-JP" sz="1400" dirty="0" smtClean="0"/>
              <a:t>each floor.</a:t>
            </a:r>
            <a:endParaRPr kumimoji="1" lang="ja-JP" altLang="en-US" sz="1400" dirty="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7</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355135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7787" y="6121797"/>
            <a:ext cx="6642100" cy="3463925"/>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400" kern="1200" dirty="0">
                <a:solidFill>
                  <a:schemeClr val="tx1"/>
                </a:solidFill>
                <a:effectLst/>
                <a:latin typeface="+mn-lt"/>
                <a:ea typeface="+mn-ea"/>
                <a:cs typeface="+mn-cs"/>
              </a:rPr>
              <a:t>Pass by the lockers and turn right to find a Periodicals in Japanese corner</a:t>
            </a:r>
            <a:r>
              <a:rPr kumimoji="1" lang="ja-JP" altLang="ja-JP" sz="1400" kern="1200" dirty="0" smtClean="0">
                <a:solidFill>
                  <a:schemeClr val="tx1"/>
                </a:solidFill>
                <a:effectLst/>
                <a:latin typeface="+mn-lt"/>
                <a:ea typeface="+mn-ea"/>
                <a:cs typeface="+mn-cs"/>
              </a:rPr>
              <a:t>.</a:t>
            </a:r>
            <a:endParaRPr kumimoji="1" lang="en-US" altLang="ja-JP" sz="14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400" kern="1200" dirty="0" smtClean="0">
                <a:solidFill>
                  <a:schemeClr val="tx1"/>
                </a:solidFill>
                <a:effectLst/>
                <a:latin typeface="+mn-lt"/>
                <a:ea typeface="+mn-ea"/>
                <a:cs typeface="+mn-cs"/>
              </a:rPr>
              <a:t>Journals </a:t>
            </a:r>
            <a:r>
              <a:rPr kumimoji="1" lang="ja-JP" altLang="ja-JP" sz="1400" kern="1200" dirty="0">
                <a:solidFill>
                  <a:schemeClr val="tx1"/>
                </a:solidFill>
                <a:effectLst/>
                <a:latin typeface="+mn-lt"/>
                <a:ea typeface="+mn-ea"/>
                <a:cs typeface="+mn-cs"/>
              </a:rPr>
              <a:t>are arranged in alphabetical order by title. However, university bulletins are arranged in order </a:t>
            </a:r>
            <a:r>
              <a:rPr kumimoji="1" lang="en-US" altLang="ja-JP" sz="1400" kern="1200" dirty="0" smtClean="0">
                <a:solidFill>
                  <a:schemeClr val="tx1"/>
                </a:solidFill>
                <a:effectLst/>
                <a:latin typeface="+mn-lt"/>
                <a:ea typeface="+mn-ea"/>
                <a:cs typeface="+mn-cs"/>
              </a:rPr>
              <a:t>by</a:t>
            </a:r>
            <a:r>
              <a:rPr kumimoji="1" lang="ja-JP" altLang="ja-JP" sz="1400" kern="1200" dirty="0" smtClean="0">
                <a:solidFill>
                  <a:schemeClr val="tx1"/>
                </a:solidFill>
                <a:effectLst/>
                <a:latin typeface="+mn-lt"/>
                <a:ea typeface="+mn-ea"/>
                <a:cs typeface="+mn-cs"/>
              </a:rPr>
              <a:t> </a:t>
            </a:r>
            <a:r>
              <a:rPr kumimoji="1" lang="ja-JP" altLang="ja-JP" sz="1400" kern="1200" dirty="0">
                <a:solidFill>
                  <a:schemeClr val="tx1"/>
                </a:solidFill>
                <a:effectLst/>
                <a:latin typeface="+mn-lt"/>
                <a:ea typeface="+mn-ea"/>
                <a:cs typeface="+mn-cs"/>
              </a:rPr>
              <a:t>the name of the </a:t>
            </a:r>
            <a:r>
              <a:rPr kumimoji="1" lang="ja-JP" altLang="ja-JP" sz="1400" kern="1200" dirty="0" smtClean="0">
                <a:solidFill>
                  <a:schemeClr val="tx1"/>
                </a:solidFill>
                <a:effectLst/>
                <a:latin typeface="+mn-lt"/>
                <a:ea typeface="+mn-ea"/>
                <a:cs typeface="+mn-cs"/>
              </a:rPr>
              <a:t>universit</a:t>
            </a:r>
            <a:r>
              <a:rPr kumimoji="1" lang="en-US" altLang="ja-JP" sz="1400" kern="1200" dirty="0" smtClean="0">
                <a:solidFill>
                  <a:schemeClr val="tx1"/>
                </a:solidFill>
                <a:effectLst/>
                <a:latin typeface="+mn-lt"/>
                <a:ea typeface="+mn-ea"/>
                <a:cs typeface="+mn-cs"/>
              </a:rPr>
              <a:t>y</a:t>
            </a:r>
            <a:r>
              <a:rPr kumimoji="1" lang="ja-JP" altLang="ja-JP" sz="1400" kern="1200" dirty="0" err="1" smtClean="0">
                <a:solidFill>
                  <a:schemeClr val="tx1"/>
                </a:solidFill>
                <a:effectLst/>
                <a:latin typeface="+mn-lt"/>
                <a:ea typeface="+mn-ea"/>
                <a:cs typeface="+mn-cs"/>
              </a:rPr>
              <a:t>.</a:t>
            </a:r>
            <a:endParaRPr kumimoji="1" lang="en-US" altLang="ja-JP" sz="14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kern="1200" dirty="0" smtClean="0">
                <a:solidFill>
                  <a:schemeClr val="tx1"/>
                </a:solidFill>
                <a:effectLst/>
                <a:latin typeface="+mn-lt"/>
                <a:ea typeface="+mn-ea"/>
                <a:cs typeface="+mn-cs"/>
              </a:rPr>
              <a:t>The latest issues of </a:t>
            </a:r>
            <a:r>
              <a:rPr kumimoji="1" lang="en-US" altLang="ja-JP" sz="1400" kern="1200" dirty="0" smtClean="0">
                <a:solidFill>
                  <a:schemeClr val="tx1"/>
                </a:solidFill>
                <a:effectLst/>
                <a:latin typeface="+mn-lt"/>
                <a:ea typeface="+mn-ea"/>
                <a:cs typeface="+mn-cs"/>
              </a:rPr>
              <a:t>journal</a:t>
            </a:r>
            <a:r>
              <a:rPr kumimoji="1" lang="ja-JP" altLang="en-US" sz="1400" kern="1200" dirty="0" smtClean="0">
                <a:solidFill>
                  <a:schemeClr val="tx1"/>
                </a:solidFill>
                <a:effectLst/>
                <a:latin typeface="+mn-lt"/>
                <a:ea typeface="+mn-ea"/>
                <a:cs typeface="+mn-cs"/>
              </a:rPr>
              <a:t>s are on the Newly arrived journals shelf at the back of the Reading room.</a:t>
            </a:r>
            <a:endParaRPr kumimoji="1" lang="ja-JP" altLang="ja-JP" sz="14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8</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1033119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92074" y="5977781"/>
            <a:ext cx="6613525" cy="3888432"/>
          </a:xfrm>
        </p:spPr>
        <p:txBody>
          <a:bodyPr/>
          <a:lstStyle/>
          <a:p>
            <a:pPr marL="0" indent="0">
              <a:buFont typeface="Arial" panose="020B0604020202020204" pitchFamily="34" charset="0"/>
              <a:buNone/>
            </a:pPr>
            <a:r>
              <a:rPr kumimoji="1" lang="ja-JP" altLang="en-US" sz="1300" kern="1200" dirty="0" smtClean="0">
                <a:solidFill>
                  <a:schemeClr val="tx1"/>
                </a:solidFill>
                <a:effectLst/>
              </a:rPr>
              <a:t>(For LS students)</a:t>
            </a:r>
            <a:endParaRPr kumimoji="1" lang="en-US" altLang="ja-JP" sz="1300" kern="1200" dirty="0" smtClean="0">
              <a:solidFill>
                <a:schemeClr val="tx1"/>
              </a:solidFill>
              <a:effectLst/>
            </a:endParaRPr>
          </a:p>
          <a:p>
            <a:pPr marL="171450" indent="-171450">
              <a:buFont typeface="Arial" panose="020B0604020202020204" pitchFamily="34" charset="0"/>
              <a:buChar char="•"/>
            </a:pPr>
            <a:r>
              <a:rPr kumimoji="1" lang="en-US" altLang="ja-JP" sz="1300" kern="1200" dirty="0" smtClean="0">
                <a:solidFill>
                  <a:schemeClr val="tx1"/>
                </a:solidFill>
                <a:effectLst/>
              </a:rPr>
              <a:t>F</a:t>
            </a:r>
            <a:r>
              <a:rPr kumimoji="1" lang="ja-JP" altLang="en-US" sz="1300" kern="1200" dirty="0" smtClean="0">
                <a:solidFill>
                  <a:schemeClr val="tx1"/>
                </a:solidFill>
                <a:effectLst/>
              </a:rPr>
              <a:t>or LS students only</a:t>
            </a:r>
            <a:r>
              <a:rPr kumimoji="1" lang="en-US" altLang="ja-JP" sz="1300" kern="1200" dirty="0" smtClean="0">
                <a:solidFill>
                  <a:schemeClr val="tx1"/>
                </a:solidFill>
                <a:effectLst/>
              </a:rPr>
              <a:t>, m</a:t>
            </a:r>
            <a:r>
              <a:rPr kumimoji="1" lang="ja-JP" altLang="ja-JP" sz="1300" kern="1200" dirty="0" smtClean="0">
                <a:solidFill>
                  <a:schemeClr val="tx1"/>
                </a:solidFill>
                <a:effectLst/>
              </a:rPr>
              <a:t>aterials in</a:t>
            </a:r>
            <a:r>
              <a:rPr kumimoji="1" lang="ja-JP" altLang="ja-JP" sz="1300" kern="1200" dirty="0">
                <a:solidFill>
                  <a:schemeClr val="tx1"/>
                </a:solidFill>
                <a:effectLst/>
              </a:rPr>
              <a:t> this section </a:t>
            </a:r>
            <a:r>
              <a:rPr kumimoji="1" lang="en-US" altLang="ja-JP" sz="1300" kern="1200" dirty="0" smtClean="0">
                <a:solidFill>
                  <a:schemeClr val="tx1"/>
                </a:solidFill>
                <a:effectLst/>
              </a:rPr>
              <a:t>can</a:t>
            </a:r>
            <a:r>
              <a:rPr kumimoji="1" lang="ja-JP" altLang="ja-JP" sz="1300" kern="1200" dirty="0" smtClean="0">
                <a:solidFill>
                  <a:schemeClr val="tx1"/>
                </a:solidFill>
                <a:effectLst/>
              </a:rPr>
              <a:t> </a:t>
            </a:r>
            <a:r>
              <a:rPr kumimoji="1" lang="ja-JP" altLang="ja-JP" sz="1300" kern="1200" dirty="0">
                <a:solidFill>
                  <a:schemeClr val="tx1"/>
                </a:solidFill>
                <a:effectLst/>
              </a:rPr>
              <a:t>be </a:t>
            </a:r>
            <a:r>
              <a:rPr kumimoji="1" lang="ja-JP" altLang="ja-JP" sz="1300" kern="1200" dirty="0" smtClean="0">
                <a:solidFill>
                  <a:schemeClr val="tx1"/>
                </a:solidFill>
                <a:effectLst/>
              </a:rPr>
              <a:t>taken out to the study room on </a:t>
            </a:r>
            <a:r>
              <a:rPr kumimoji="1" lang="ja-JP" altLang="ja-JP" sz="1300" kern="1200" dirty="0" smtClean="0">
                <a:solidFill>
                  <a:schemeClr val="tx1"/>
                </a:solidFill>
                <a:effectLst/>
              </a:rPr>
              <a:t>the</a:t>
            </a:r>
            <a:r>
              <a:rPr kumimoji="1" lang="ja-JP" altLang="en-US" sz="1300" kern="1200" dirty="0" smtClean="0">
                <a:solidFill>
                  <a:schemeClr val="tx1"/>
                </a:solidFill>
                <a:effectLst/>
              </a:rPr>
              <a:t> </a:t>
            </a:r>
            <a:r>
              <a:rPr kumimoji="1" lang="ja-JP" altLang="en-US" sz="1300" kern="1200" dirty="0" smtClean="0">
                <a:solidFill>
                  <a:schemeClr val="tx1"/>
                </a:solidFill>
                <a:effectLst/>
              </a:rPr>
              <a:t>day.</a:t>
            </a:r>
            <a:endParaRPr kumimoji="1" lang="en-US" altLang="ja-JP" sz="1300" kern="1200" dirty="0">
              <a:solidFill>
                <a:schemeClr val="tx1"/>
              </a:solidFill>
              <a:effectLst/>
            </a:endParaRPr>
          </a:p>
          <a:p>
            <a:pPr marL="171450" indent="-171450">
              <a:buFont typeface="Arial" panose="020B0604020202020204" pitchFamily="34" charset="0"/>
              <a:buChar char="•"/>
            </a:pPr>
            <a:r>
              <a:rPr kumimoji="1" lang="ja-JP" altLang="ja-JP" sz="1300" kern="1200" dirty="0">
                <a:solidFill>
                  <a:schemeClr val="tx1"/>
                </a:solidFill>
                <a:effectLst/>
              </a:rPr>
              <a:t>In addition, up to </a:t>
            </a:r>
            <a:r>
              <a:rPr kumimoji="1" lang="en-US" altLang="ja-JP" sz="1300" kern="1200" dirty="0">
                <a:solidFill>
                  <a:schemeClr val="tx1"/>
                </a:solidFill>
                <a:effectLst/>
              </a:rPr>
              <a:t>15 </a:t>
            </a:r>
            <a:r>
              <a:rPr kumimoji="1" lang="ja-JP" altLang="ja-JP" sz="1300" kern="1200" dirty="0">
                <a:solidFill>
                  <a:schemeClr val="tx1"/>
                </a:solidFill>
                <a:effectLst/>
              </a:rPr>
              <a:t>books </a:t>
            </a:r>
            <a:r>
              <a:rPr kumimoji="1" lang="en-US" altLang="ja-JP" sz="1300" kern="1200" dirty="0" smtClean="0">
                <a:solidFill>
                  <a:schemeClr val="tx1"/>
                </a:solidFill>
                <a:effectLst/>
              </a:rPr>
              <a:t>can</a:t>
            </a:r>
            <a:r>
              <a:rPr kumimoji="1" lang="ja-JP" altLang="ja-JP" sz="1300" kern="1200" dirty="0" smtClean="0">
                <a:solidFill>
                  <a:schemeClr val="tx1"/>
                </a:solidFill>
                <a:effectLst/>
              </a:rPr>
              <a:t> </a:t>
            </a:r>
            <a:r>
              <a:rPr kumimoji="1" lang="ja-JP" altLang="ja-JP" sz="1300" kern="1200" dirty="0">
                <a:solidFill>
                  <a:schemeClr val="tx1"/>
                </a:solidFill>
                <a:effectLst/>
              </a:rPr>
              <a:t>be </a:t>
            </a:r>
            <a:r>
              <a:rPr kumimoji="1" lang="en-US" altLang="ja-JP" sz="1300" kern="1200" dirty="0" smtClean="0">
                <a:solidFill>
                  <a:schemeClr val="tx1"/>
                </a:solidFill>
                <a:effectLst/>
              </a:rPr>
              <a:t>place them on the in-library loan shelves(stacks next to the Library service desk)</a:t>
            </a:r>
            <a:r>
              <a:rPr kumimoji="1" lang="ja-JP" altLang="ja-JP" sz="1300" kern="1200" dirty="0" smtClean="0">
                <a:solidFill>
                  <a:schemeClr val="tx1"/>
                </a:solidFill>
                <a:effectLst/>
              </a:rPr>
              <a:t>for </a:t>
            </a:r>
            <a:r>
              <a:rPr kumimoji="1" lang="en-US" altLang="ja-JP" sz="1300" kern="1200" dirty="0">
                <a:solidFill>
                  <a:schemeClr val="tx1"/>
                </a:solidFill>
                <a:effectLst/>
              </a:rPr>
              <a:t>two </a:t>
            </a:r>
            <a:r>
              <a:rPr kumimoji="1" lang="ja-JP" altLang="ja-JP" sz="1300" kern="1200" dirty="0">
                <a:solidFill>
                  <a:schemeClr val="tx1"/>
                </a:solidFill>
                <a:effectLst/>
              </a:rPr>
              <a:t>weeks </a:t>
            </a:r>
            <a:r>
              <a:rPr kumimoji="1" lang="ja-JP" altLang="ja-JP" sz="1300" kern="1200" dirty="0" smtClean="0">
                <a:solidFill>
                  <a:schemeClr val="tx1"/>
                </a:solidFill>
                <a:effectLst/>
              </a:rPr>
              <a:t>for continuous </a:t>
            </a:r>
            <a:r>
              <a:rPr kumimoji="1" lang="ja-JP" altLang="en-US" sz="1300" kern="1200" dirty="0" smtClean="0">
                <a:solidFill>
                  <a:schemeClr val="tx1"/>
                </a:solidFill>
                <a:effectLst/>
              </a:rPr>
              <a:t>use in </a:t>
            </a:r>
            <a:r>
              <a:rPr kumimoji="1" lang="ja-JP" altLang="ja-JP" sz="1300" kern="1200" dirty="0">
                <a:solidFill>
                  <a:schemeClr val="tx1"/>
                </a:solidFill>
                <a:effectLst/>
              </a:rPr>
              <a:t>the library.</a:t>
            </a:r>
            <a:endParaRPr kumimoji="1" lang="en-US" altLang="ja-JP" sz="1300" kern="1200" dirty="0">
              <a:solidFill>
                <a:schemeClr val="tx1"/>
              </a:solidFill>
              <a:effectLst/>
            </a:endParaRPr>
          </a:p>
          <a:p>
            <a:pPr marL="171450" indent="-171450">
              <a:buFont typeface="Arial" panose="020B0604020202020204" pitchFamily="34" charset="0"/>
              <a:buChar char="•"/>
            </a:pPr>
            <a:r>
              <a:rPr kumimoji="1" lang="ja-JP" altLang="ja-JP" sz="1300" kern="1200" dirty="0">
                <a:solidFill>
                  <a:schemeClr val="tx1"/>
                </a:solidFill>
                <a:effectLst/>
              </a:rPr>
              <a:t>In this section, there is an "Application Form to Purchase Books for LS students". If you have any books that you would like to have in this section, please fill out this application form and bring it to the Library service desk. You can also apply by e-mail. The Library and Academic Information Committee will review the application and decide which books to purchase</a:t>
            </a:r>
            <a:r>
              <a:rPr kumimoji="1" lang="ja-JP" altLang="ja-JP" sz="1300" kern="1200" dirty="0" smtClean="0">
                <a:solidFill>
                  <a:schemeClr val="tx1"/>
                </a:solidFill>
                <a:effectLst/>
              </a:rPr>
              <a:t>.</a:t>
            </a:r>
            <a:endParaRPr kumimoji="1" lang="en-US" altLang="ja-JP" sz="1300" kern="1200" dirty="0" smtClean="0">
              <a:solidFill>
                <a:schemeClr val="tx1"/>
              </a:solidFill>
              <a:effectLst/>
            </a:endParaRPr>
          </a:p>
          <a:p>
            <a:pPr marL="171450" indent="-171450">
              <a:buFont typeface="Arial" panose="020B0604020202020204" pitchFamily="34" charset="0"/>
              <a:buChar char="•"/>
            </a:pPr>
            <a:endParaRPr kumimoji="1" lang="en-US" altLang="ja-JP" sz="1300" kern="1200" dirty="0" smtClean="0">
              <a:solidFill>
                <a:schemeClr val="tx1"/>
              </a:solidFill>
              <a:effectLst/>
            </a:endParaRPr>
          </a:p>
          <a:p>
            <a:pPr marL="0" indent="0">
              <a:buFont typeface="Arial" panose="020B0604020202020204" pitchFamily="34" charset="0"/>
              <a:buNone/>
            </a:pPr>
            <a:r>
              <a:rPr lang="ja-JP" altLang="en-US" sz="1300" dirty="0" smtClean="0"/>
              <a:t>(For Students of Graduate Schools for Laws and Politics and GraSPP students)</a:t>
            </a:r>
            <a:endParaRPr lang="en-US" altLang="ja-JP" sz="1300" dirty="0" smtClean="0"/>
          </a:p>
          <a:p>
            <a:pPr marL="171450" indent="-171450">
              <a:buFont typeface="Arial" panose="020B0604020202020204" pitchFamily="34" charset="0"/>
              <a:buChar char="•"/>
            </a:pPr>
            <a:r>
              <a:rPr lang="ja-JP" altLang="en-US" sz="1300" dirty="0" smtClean="0"/>
              <a:t>Books in this section </a:t>
            </a:r>
            <a:r>
              <a:rPr lang="en-US" altLang="ja-JP" sz="1300" dirty="0" smtClean="0"/>
              <a:t>can</a:t>
            </a:r>
            <a:r>
              <a:rPr lang="ja-JP" altLang="en-US" sz="1300" dirty="0" smtClean="0"/>
              <a:t> only be viewed and photocopied </a:t>
            </a:r>
            <a:r>
              <a:rPr lang="en-US" altLang="ja-JP" sz="1300" dirty="0" smtClean="0"/>
              <a:t>in the library.</a:t>
            </a:r>
            <a:endParaRPr lang="en-US" altLang="ja-JP" sz="1300" dirty="0" smtClean="0"/>
          </a:p>
          <a:p>
            <a:pPr marL="171450" indent="-171450">
              <a:buFont typeface="Arial" panose="020B0604020202020204" pitchFamily="34" charset="0"/>
              <a:buChar char="•"/>
            </a:pPr>
            <a:r>
              <a:rPr lang="ja-JP" altLang="en-US" sz="1300" dirty="0" smtClean="0"/>
              <a:t>The </a:t>
            </a:r>
            <a:r>
              <a:rPr lang="ja-JP" altLang="en-US" sz="1300" dirty="0" smtClean="0"/>
              <a:t>same materials may be available in the stacks, so please use them if available.</a:t>
            </a:r>
            <a:endParaRPr lang="en-US" altLang="ja-JP" sz="1300" dirty="0" smtClean="0"/>
          </a:p>
          <a:p>
            <a:pPr marL="171450" indent="-171450">
              <a:buFont typeface="Arial" panose="020B0604020202020204" pitchFamily="34" charset="0"/>
              <a:buChar char="•"/>
            </a:pPr>
            <a:endParaRPr kumimoji="1" lang="ja-JP" altLang="ja-JP" sz="1300" kern="1200" dirty="0">
              <a:solidFill>
                <a:schemeClr val="tx1"/>
              </a:solidFill>
              <a:effectLst/>
            </a:endParaRPr>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9</a:t>
            </a:fld>
            <a:endParaRPr kumimoji="1" lang="ja-JP" altLang="en-US"/>
          </a:p>
        </p:txBody>
      </p:sp>
      <p:sp>
        <p:nvSpPr>
          <p:cNvPr id="10" name="スライド イメージ プレースホルダー 9"/>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401131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2024/3/18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21402787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2024/3/18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58168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2024/3/18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50140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2024/3/18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97329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2024/3/18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145976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CCE3D1F-2EFF-4C3E-BECD-4964EA4A00DD}" type="datetimeFigureOut">
              <a:rPr kumimoji="1" lang="ja-JP" altLang="en-US" smtClean="0"/>
              <a:t>2024/3/18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92203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CCE3D1F-2EFF-4C3E-BECD-4964EA4A00DD}" type="datetimeFigureOut">
              <a:rPr kumimoji="1" lang="ja-JP" altLang="en-US" smtClean="0"/>
              <a:t>2024/3/18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216507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CCE3D1F-2EFF-4C3E-BECD-4964EA4A00DD}" type="datetimeFigureOut">
              <a:rPr kumimoji="1" lang="ja-JP" altLang="en-US" smtClean="0"/>
              <a:t>2024/3/18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117546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CCE3D1F-2EFF-4C3E-BECD-4964EA4A00DD}" type="datetimeFigureOut">
              <a:rPr kumimoji="1" lang="ja-JP" altLang="en-US" smtClean="0"/>
              <a:t>2024/3/18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2067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CCE3D1F-2EFF-4C3E-BECD-4964EA4A00DD}" type="datetimeFigureOut">
              <a:rPr kumimoji="1" lang="ja-JP" altLang="en-US" smtClean="0"/>
              <a:t>2024/3/18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72037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CCE3D1F-2EFF-4C3E-BECD-4964EA4A00DD}" type="datetimeFigureOut">
              <a:rPr kumimoji="1" lang="ja-JP" altLang="en-US" smtClean="0"/>
              <a:t>2024/3/18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429088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Master Title Formatting</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Master Text Formatting</a:t>
            </a:r>
          </a:p>
          <a:p>
            <a:pPr lvl="1"/>
            <a:r>
              <a:rPr kumimoji="1" lang="en-US" altLang="ja-JP"/>
              <a:t>Second </a:t>
            </a:r>
            <a:r>
              <a:rPr kumimoji="1" lang="ja-JP" altLang="en-US"/>
              <a:t>Level</a:t>
            </a:r>
          </a:p>
          <a:p>
            <a:pPr lvl="2"/>
            <a:r>
              <a:rPr kumimoji="1" lang="en-US" altLang="ja-JP"/>
              <a:t>Third </a:t>
            </a:r>
            <a:r>
              <a:rPr kumimoji="1" lang="ja-JP" altLang="en-US"/>
              <a:t>Level</a:t>
            </a:r>
          </a:p>
          <a:p>
            <a:pPr lvl="3"/>
            <a:r>
              <a:rPr kumimoji="1" lang="en-US" altLang="ja-JP"/>
              <a:t>4th </a:t>
            </a:r>
            <a:r>
              <a:rPr kumimoji="1" lang="ja-JP" altLang="en-US"/>
              <a:t>Level</a:t>
            </a:r>
          </a:p>
          <a:p>
            <a:pPr lvl="4"/>
            <a:r>
              <a:rPr kumimoji="1" lang="en-US" altLang="ja-JP"/>
              <a:t>5th </a:t>
            </a:r>
            <a:r>
              <a:rPr kumimoji="1" lang="ja-JP" altLang="en-US"/>
              <a:t>level</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E3D1F-2EFF-4C3E-BECD-4964EA4A00DD}" type="datetimeFigureOut">
              <a:rPr kumimoji="1" lang="ja-JP" altLang="en-US" smtClean="0"/>
              <a:t>2024/3/18</a:t>
            </a:fld>
            <a:endParaRPr kumimoji="1"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675097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8" name="Picture 4" descr="C:\Users\lib922\AppData\Local\Microsoft\Windows\INetCache\IE\C7R3F3NO\gahag-0061577583-2[1].png"/>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bwMode="auto">
          <a:xfrm>
            <a:off x="107504" y="92742"/>
            <a:ext cx="8960332" cy="657661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217748" y="237966"/>
            <a:ext cx="8674732" cy="1248813"/>
          </a:xfrm>
        </p:spPr>
        <p:txBody>
          <a:bodyPr>
            <a:normAutofit fontScale="90000"/>
          </a:bodyPr>
          <a:lstStyle/>
          <a:p>
            <a:pPr algn="l"/>
            <a:r>
              <a:rPr kumimoji="1" lang="ja-JP" altLang="en-US" dirty="0">
                <a:latin typeface="游明朝 Demibold" panose="02020600000000000000" pitchFamily="18" charset="-128"/>
                <a:ea typeface="游明朝 Demibold" panose="02020600000000000000" pitchFamily="18" charset="-128"/>
              </a:rPr>
              <a:t>Congratulations on your </a:t>
            </a:r>
            <a:r>
              <a:rPr kumimoji="1" lang="en-US" altLang="ja-JP" dirty="0" smtClean="0">
                <a:latin typeface="游明朝 Demibold" panose="02020600000000000000" pitchFamily="18" charset="-128"/>
                <a:ea typeface="游明朝 Demibold" panose="02020600000000000000" pitchFamily="18" charset="-128"/>
              </a:rPr>
              <a:t>e</a:t>
            </a:r>
            <a:r>
              <a:rPr kumimoji="1" lang="ja-JP" altLang="en-US" dirty="0" smtClean="0">
                <a:latin typeface="游明朝 Demibold" panose="02020600000000000000" pitchFamily="18" charset="-128"/>
                <a:ea typeface="游明朝 Demibold" panose="02020600000000000000" pitchFamily="18" charset="-128"/>
              </a:rPr>
              <a:t>nrollment</a:t>
            </a:r>
            <a:r>
              <a:rPr kumimoji="1" lang="ja-JP" altLang="en-US" dirty="0">
                <a:latin typeface="游明朝 Demibold" panose="02020600000000000000" pitchFamily="18" charset="-128"/>
                <a:ea typeface="游明朝 Demibold" panose="02020600000000000000" pitchFamily="18" charset="-128"/>
              </a:rPr>
              <a:t>!</a:t>
            </a:r>
          </a:p>
        </p:txBody>
      </p:sp>
      <p:pic>
        <p:nvPicPr>
          <p:cNvPr id="6" name="図 5"/>
          <p:cNvPicPr>
            <a:picLocks noChangeAspect="1"/>
          </p:cNvPicPr>
          <p:nvPr/>
        </p:nvPicPr>
        <p:blipFill rotWithShape="1">
          <a:blip r:embed="rId5" cstate="print">
            <a:extLst>
              <a:ext uri="{28A0092B-C50C-407E-A947-70E740481C1C}">
                <a14:useLocalDpi xmlns:a14="http://schemas.microsoft.com/office/drawing/2010/main" val="0"/>
              </a:ext>
            </a:extLst>
          </a:blip>
          <a:srcRect b="8314"/>
          <a:stretch/>
        </p:blipFill>
        <p:spPr>
          <a:xfrm>
            <a:off x="2175402" y="2125167"/>
            <a:ext cx="4824536" cy="4472185"/>
          </a:xfrm>
          <a:prstGeom prst="rect">
            <a:avLst/>
          </a:prstGeom>
          <a:effectLst>
            <a:softEdge rad="635000"/>
          </a:effectLst>
        </p:spPr>
      </p:pic>
      <p:sp>
        <p:nvSpPr>
          <p:cNvPr id="3" name="サブタイトル 2"/>
          <p:cNvSpPr>
            <a:spLocks noGrp="1"/>
          </p:cNvSpPr>
          <p:nvPr>
            <p:ph type="subTitle" idx="1"/>
          </p:nvPr>
        </p:nvSpPr>
        <p:spPr>
          <a:xfrm>
            <a:off x="468158" y="1385500"/>
            <a:ext cx="6400800" cy="906239"/>
          </a:xfrm>
        </p:spPr>
        <p:txBody>
          <a:bodyPr anchor="ctr" anchorCtr="0">
            <a:normAutofit fontScale="92500"/>
          </a:bodyPr>
          <a:lstStyle/>
          <a:p>
            <a:pPr algn="l"/>
            <a:r>
              <a:rPr kumimoji="1" lang="ja-JP" altLang="en-US" dirty="0">
                <a:solidFill>
                  <a:schemeClr val="tx1"/>
                </a:solidFill>
                <a:latin typeface="游明朝 Demibold" panose="02020600000000000000" pitchFamily="18" charset="-128"/>
                <a:ea typeface="游明朝 Demibold" panose="02020600000000000000" pitchFamily="18" charset="-128"/>
              </a:rPr>
              <a:t>Welcome to Faculty of Law Library</a:t>
            </a:r>
            <a:endParaRPr kumimoji="1" lang="en-US" altLang="ja-JP" dirty="0">
              <a:solidFill>
                <a:schemeClr val="tx1"/>
              </a:solidFill>
              <a:latin typeface="游明朝 Demibold" panose="02020600000000000000" pitchFamily="18" charset="-128"/>
              <a:ea typeface="游明朝 Demibold" panose="02020600000000000000" pitchFamily="18" charset="-128"/>
            </a:endParaRPr>
          </a:p>
        </p:txBody>
      </p:sp>
      <p:sp>
        <p:nvSpPr>
          <p:cNvPr id="5" name="テキスト ボックス 4"/>
          <p:cNvSpPr txBox="1"/>
          <p:nvPr/>
        </p:nvSpPr>
        <p:spPr>
          <a:xfrm>
            <a:off x="8090048" y="6328682"/>
            <a:ext cx="967444" cy="369332"/>
          </a:xfrm>
          <a:prstGeom prst="rect">
            <a:avLst/>
          </a:prstGeom>
          <a:noFill/>
        </p:spPr>
        <p:txBody>
          <a:bodyPr wrap="square" rtlCol="0">
            <a:spAutoFit/>
          </a:bodyPr>
          <a:lstStyle/>
          <a:p>
            <a:r>
              <a:rPr lang="en-US" altLang="ja-JP" dirty="0">
                <a:latin typeface="游ゴシック" panose="020B0400000000000000" pitchFamily="50" charset="-128"/>
                <a:ea typeface="游ゴシック" panose="020B0400000000000000" pitchFamily="50" charset="-128"/>
              </a:rPr>
              <a:t>2024.4</a:t>
            </a:r>
            <a:endParaRPr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13241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95050" y="88481"/>
            <a:ext cx="9369270" cy="960608"/>
          </a:xfrm>
        </p:spPr>
        <p:txBody>
          <a:bodyPr>
            <a:normAutofit/>
          </a:bodyPr>
          <a:lstStyle/>
          <a:p>
            <a:pPr algn="l"/>
            <a:r>
              <a:rPr lang="ja-JP" altLang="en-US" sz="3600" dirty="0" smtClean="0">
                <a:latin typeface="游ゴシック Medium" panose="020B0500000000000000" pitchFamily="50" charset="-128"/>
                <a:ea typeface="游ゴシック Medium" panose="020B0500000000000000" pitchFamily="50" charset="-128"/>
              </a:rPr>
              <a:t>What we do at the Library service desk</a:t>
            </a:r>
            <a:endParaRPr kumimoji="1" lang="ja-JP" altLang="en-US" sz="3600" dirty="0">
              <a:latin typeface="游ゴシック Medium" panose="020B0500000000000000" pitchFamily="50" charset="-128"/>
              <a:ea typeface="游ゴシック Medium" panose="020B0500000000000000" pitchFamily="50" charset="-128"/>
            </a:endParaRPr>
          </a:p>
        </p:txBody>
      </p:sp>
      <p:pic>
        <p:nvPicPr>
          <p:cNvPr id="6" name="コンテンツ プレースホルダー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43608" y="1639343"/>
            <a:ext cx="2988066" cy="4525963"/>
          </a:xfrm>
        </p:spPr>
      </p:pic>
      <p:pic>
        <p:nvPicPr>
          <p:cNvPr id="5" name="コンテンツ プレースホルダー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168657" y="1639343"/>
            <a:ext cx="2997689" cy="4525963"/>
          </a:xfr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888" y="4260304"/>
            <a:ext cx="1905000" cy="1905000"/>
          </a:xfrm>
          <a:prstGeom prst="rect">
            <a:avLst/>
          </a:prstGeom>
        </p:spPr>
      </p:pic>
      <p:sp>
        <p:nvSpPr>
          <p:cNvPr id="8" name="角丸四角形吹き出し 7"/>
          <p:cNvSpPr/>
          <p:nvPr/>
        </p:nvSpPr>
        <p:spPr>
          <a:xfrm>
            <a:off x="4894988" y="1165945"/>
            <a:ext cx="3863054" cy="1260935"/>
          </a:xfrm>
          <a:prstGeom prst="wedgeRoundRectCallout">
            <a:avLst>
              <a:gd name="adj1" fmla="val -47973"/>
              <a:gd name="adj2" fmla="val 202744"/>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4979685" y="1226552"/>
            <a:ext cx="3693660" cy="1200329"/>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At the Library service </a:t>
            </a:r>
            <a:r>
              <a:rPr lang="ja-JP" altLang="en-US" dirty="0" smtClean="0">
                <a:latin typeface="游ゴシック" panose="020B0400000000000000" pitchFamily="50" charset="-128"/>
                <a:ea typeface="游ゴシック" panose="020B0400000000000000" pitchFamily="50" charset="-128"/>
              </a:rPr>
              <a:t>desk</a:t>
            </a:r>
            <a:r>
              <a:rPr lang="en-US" altLang="ja-JP" dirty="0">
                <a:latin typeface="游ゴシック" panose="020B0400000000000000" pitchFamily="50" charset="-128"/>
                <a:ea typeface="游ゴシック" panose="020B0400000000000000" pitchFamily="50" charset="-128"/>
              </a:rPr>
              <a:t> </a:t>
            </a:r>
            <a:r>
              <a:rPr lang="en-US" altLang="ja-JP" dirty="0" smtClean="0">
                <a:latin typeface="游ゴシック" panose="020B0400000000000000" pitchFamily="50" charset="-128"/>
                <a:ea typeface="游ゴシック" panose="020B0400000000000000" pitchFamily="50" charset="-128"/>
              </a:rPr>
              <a:t>you can </a:t>
            </a:r>
            <a:r>
              <a:rPr lang="ja-JP" altLang="en-US" dirty="0" smtClean="0">
                <a:latin typeface="游ゴシック" panose="020B0400000000000000" pitchFamily="50" charset="-128"/>
                <a:ea typeface="游ゴシック" panose="020B0400000000000000" pitchFamily="50" charset="-128"/>
              </a:rPr>
              <a:t>borrow </a:t>
            </a:r>
            <a:r>
              <a:rPr lang="en-US" altLang="ja-JP" dirty="0" smtClean="0">
                <a:latin typeface="游ゴシック" panose="020B0400000000000000" pitchFamily="50" charset="-128"/>
                <a:ea typeface="游ゴシック" panose="020B0400000000000000" pitchFamily="50" charset="-128"/>
              </a:rPr>
              <a:t>or</a:t>
            </a:r>
            <a:r>
              <a:rPr lang="ja-JP" altLang="en-US" dirty="0" smtClean="0">
                <a:latin typeface="游ゴシック" panose="020B0400000000000000" pitchFamily="50" charset="-128"/>
                <a:ea typeface="游ゴシック" panose="020B0400000000000000" pitchFamily="50" charset="-128"/>
              </a:rPr>
              <a:t> </a:t>
            </a:r>
            <a:r>
              <a:rPr lang="ja-JP" altLang="en-US" dirty="0">
                <a:latin typeface="游ゴシック" panose="020B0400000000000000" pitchFamily="50" charset="-128"/>
                <a:ea typeface="游ゴシック" panose="020B0400000000000000" pitchFamily="50" charset="-128"/>
              </a:rPr>
              <a:t>layaway procedures for materials</a:t>
            </a:r>
            <a:r>
              <a:rPr lang="ja-JP" altLang="en-US" dirty="0" smtClean="0">
                <a:latin typeface="游ゴシック" panose="020B0400000000000000" pitchFamily="50" charset="-128"/>
                <a:ea typeface="游ゴシック" panose="020B0400000000000000" pitchFamily="50" charset="-128"/>
              </a:rPr>
              <a:t>, </a:t>
            </a:r>
            <a:r>
              <a:rPr lang="en-US" altLang="ja-JP" dirty="0" smtClean="0">
                <a:latin typeface="游ゴシック" panose="020B0400000000000000" pitchFamily="50" charset="-128"/>
                <a:ea typeface="游ゴシック" panose="020B0400000000000000" pitchFamily="50" charset="-128"/>
              </a:rPr>
              <a:t>and others.</a:t>
            </a:r>
            <a:endParaRPr lang="en-US" altLang="ja-JP" dirty="0">
              <a:latin typeface="游ゴシック" panose="020B0400000000000000" pitchFamily="50" charset="-128"/>
              <a:ea typeface="游ゴシック" panose="020B0400000000000000" pitchFamily="50" charset="-128"/>
            </a:endParaRPr>
          </a:p>
        </p:txBody>
      </p:sp>
      <p:sp>
        <p:nvSpPr>
          <p:cNvPr id="10" name="角丸四角形吹き出し 9"/>
          <p:cNvSpPr/>
          <p:nvPr/>
        </p:nvSpPr>
        <p:spPr>
          <a:xfrm>
            <a:off x="827584" y="4090405"/>
            <a:ext cx="2573928" cy="880834"/>
          </a:xfrm>
          <a:prstGeom prst="wedgeRoundRectCallout">
            <a:avLst>
              <a:gd name="adj1" fmla="val 64497"/>
              <a:gd name="adj2" fmla="val 86901"/>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866430" y="4090406"/>
            <a:ext cx="2535082" cy="923330"/>
          </a:xfrm>
          <a:prstGeom prst="rect">
            <a:avLst/>
          </a:prstGeom>
          <a:noFill/>
        </p:spPr>
        <p:txBody>
          <a:bodyPr wrap="square" rtlCol="0">
            <a:spAutoFit/>
          </a:bodyPr>
          <a:lstStyle/>
          <a:p>
            <a:r>
              <a:rPr lang="en-US" altLang="ja-JP" dirty="0">
                <a:latin typeface="游ゴシック" panose="020B0400000000000000" pitchFamily="50" charset="-128"/>
                <a:ea typeface="游ゴシック" panose="020B0400000000000000" pitchFamily="50" charset="-128"/>
              </a:rPr>
              <a:t>You can </a:t>
            </a:r>
            <a:r>
              <a:rPr lang="en-US" altLang="ja-JP" dirty="0">
                <a:latin typeface="游ゴシック" panose="020B0400000000000000" pitchFamily="50" charset="-128"/>
                <a:ea typeface="游ゴシック" panose="020B0400000000000000" pitchFamily="50" charset="-128"/>
              </a:rPr>
              <a:t>place them on </a:t>
            </a:r>
            <a:r>
              <a:rPr lang="en-US" altLang="ja-JP" dirty="0">
                <a:latin typeface="游ゴシック" panose="020B0400000000000000" pitchFamily="50" charset="-128"/>
                <a:ea typeface="游ゴシック" panose="020B0400000000000000" pitchFamily="50" charset="-128"/>
              </a:rPr>
              <a:t>up to 15 materials for 2 weeks.</a:t>
            </a:r>
          </a:p>
        </p:txBody>
      </p:sp>
      <p:sp>
        <p:nvSpPr>
          <p:cNvPr id="14" name="四角形吹き出し 13"/>
          <p:cNvSpPr/>
          <p:nvPr/>
        </p:nvSpPr>
        <p:spPr>
          <a:xfrm>
            <a:off x="467546" y="1340768"/>
            <a:ext cx="2933966" cy="864096"/>
          </a:xfrm>
          <a:prstGeom prst="wedgeRectCallout">
            <a:avLst>
              <a:gd name="adj1" fmla="val 26501"/>
              <a:gd name="adj2" fmla="val 85396"/>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游ゴシック" panose="020B0400000000000000" pitchFamily="50" charset="-128"/>
                <a:ea typeface="游ゴシック" panose="020B0400000000000000" pitchFamily="50" charset="-128"/>
              </a:rPr>
              <a:t>In-library </a:t>
            </a:r>
            <a:r>
              <a:rPr lang="en-US" altLang="ja-JP" dirty="0">
                <a:solidFill>
                  <a:schemeClr val="tx1"/>
                </a:solidFill>
                <a:latin typeface="游ゴシック" panose="020B0400000000000000" pitchFamily="50" charset="-128"/>
                <a:ea typeface="游ゴシック" panose="020B0400000000000000" pitchFamily="50" charset="-128"/>
              </a:rPr>
              <a:t>loan shelves f</a:t>
            </a:r>
            <a:r>
              <a:rPr lang="ja-JP" altLang="en-US" dirty="0" smtClean="0">
                <a:solidFill>
                  <a:schemeClr val="tx1"/>
                </a:solidFill>
                <a:latin typeface="游ゴシック" panose="020B0400000000000000" pitchFamily="50" charset="-128"/>
                <a:ea typeface="游ゴシック" panose="020B0400000000000000" pitchFamily="50" charset="-128"/>
              </a:rPr>
              <a:t>or </a:t>
            </a:r>
            <a:endParaRPr lang="en-US" altLang="ja-JP" dirty="0" smtClean="0">
              <a:solidFill>
                <a:schemeClr val="tx1"/>
              </a:solidFill>
              <a:latin typeface="游ゴシック" panose="020B0400000000000000" pitchFamily="50" charset="-128"/>
              <a:ea typeface="游ゴシック" panose="020B0400000000000000" pitchFamily="50" charset="-128"/>
            </a:endParaRPr>
          </a:p>
          <a:p>
            <a:pPr algn="ctr"/>
            <a:r>
              <a:rPr lang="ja-JP" altLang="en-US" dirty="0" smtClean="0">
                <a:solidFill>
                  <a:schemeClr val="tx1"/>
                </a:solidFill>
                <a:latin typeface="游ゴシック" panose="020B0400000000000000" pitchFamily="50" charset="-128"/>
                <a:ea typeface="游ゴシック" panose="020B0400000000000000" pitchFamily="50" charset="-128"/>
              </a:rPr>
              <a:t>LS </a:t>
            </a:r>
            <a:r>
              <a:rPr lang="ja-JP" altLang="en-US" dirty="0">
                <a:solidFill>
                  <a:schemeClr val="tx1"/>
                </a:solidFill>
                <a:latin typeface="游ゴシック" panose="020B0400000000000000" pitchFamily="50" charset="-128"/>
                <a:ea typeface="游ゴシック" panose="020B0400000000000000" pitchFamily="50" charset="-128"/>
              </a:rPr>
              <a:t>students and GraSPP </a:t>
            </a:r>
            <a:r>
              <a:rPr lang="ja-JP" altLang="en-US" dirty="0" smtClean="0">
                <a:solidFill>
                  <a:schemeClr val="tx1"/>
                </a:solidFill>
                <a:latin typeface="游ゴシック" panose="020B0400000000000000" pitchFamily="50" charset="-128"/>
                <a:ea typeface="游ゴシック" panose="020B0400000000000000" pitchFamily="50" charset="-128"/>
              </a:rPr>
              <a:t>students</a:t>
            </a:r>
            <a:endParaRPr lang="en-US" altLang="ja-JP" dirty="0">
              <a:solidFill>
                <a:schemeClr val="tx1"/>
              </a:solidFill>
              <a:latin typeface="游ゴシック" panose="020B0400000000000000" pitchFamily="50" charset="-128"/>
              <a:ea typeface="游ゴシック" panose="020B0400000000000000" pitchFamily="50" charset="-128"/>
            </a:endParaRPr>
          </a:p>
        </p:txBody>
      </p:sp>
      <p:sp>
        <p:nvSpPr>
          <p:cNvPr id="15" name="左矢印 14"/>
          <p:cNvSpPr/>
          <p:nvPr/>
        </p:nvSpPr>
        <p:spPr>
          <a:xfrm>
            <a:off x="171282" y="4957448"/>
            <a:ext cx="3464613" cy="1681256"/>
          </a:xfrm>
          <a:prstGeom prst="lef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541710" y="5475544"/>
            <a:ext cx="3022178" cy="707886"/>
          </a:xfrm>
          <a:prstGeom prst="rect">
            <a:avLst/>
          </a:prstGeom>
          <a:no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To the left of </a:t>
            </a:r>
            <a:r>
              <a:rPr lang="ja-JP" altLang="en-US" sz="2000" b="1" dirty="0" smtClean="0">
                <a:latin typeface="メイリオ" panose="020B0604030504040204" pitchFamily="50" charset="-128"/>
                <a:ea typeface="メイリオ" panose="020B0604030504040204" pitchFamily="50" charset="-128"/>
              </a:rPr>
              <a:t>the </a:t>
            </a:r>
            <a:r>
              <a:rPr lang="ja-JP" altLang="en-US" sz="2000" b="1" dirty="0">
                <a:latin typeface="メイリオ" panose="020B0604030504040204" pitchFamily="50" charset="-128"/>
                <a:ea typeface="メイリオ" panose="020B0604030504040204" pitchFamily="50" charset="-128"/>
              </a:rPr>
              <a:t>Library </a:t>
            </a:r>
            <a:r>
              <a:rPr lang="ja-JP" altLang="en-US" sz="2000" b="1" dirty="0" smtClean="0">
                <a:latin typeface="メイリオ" panose="020B0604030504040204" pitchFamily="50" charset="-128"/>
                <a:ea typeface="メイリオ" panose="020B0604030504040204" pitchFamily="50" charset="-128"/>
              </a:rPr>
              <a:t>service </a:t>
            </a:r>
            <a:r>
              <a:rPr lang="en-US" altLang="ja-JP" sz="2000" b="1" dirty="0" smtClean="0">
                <a:latin typeface="メイリオ" panose="020B0604030504040204" pitchFamily="50" charset="-128"/>
                <a:ea typeface="メイリオ" panose="020B0604030504040204" pitchFamily="50" charset="-128"/>
              </a:rPr>
              <a:t>d</a:t>
            </a:r>
            <a:r>
              <a:rPr lang="ja-JP" altLang="en-US" sz="2000" b="1" dirty="0" smtClean="0">
                <a:latin typeface="メイリオ" panose="020B0604030504040204" pitchFamily="50" charset="-128"/>
                <a:ea typeface="メイリオ" panose="020B0604030504040204" pitchFamily="50" charset="-128"/>
              </a:rPr>
              <a:t>esk</a:t>
            </a:r>
            <a:endParaRPr lang="ja-JP" altLang="en-US" sz="2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35169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70604" y="218279"/>
            <a:ext cx="9090824" cy="1066130"/>
          </a:xfrm>
        </p:spPr>
        <p:txBody>
          <a:bodyPr>
            <a:normAutofit fontScale="90000"/>
          </a:bodyPr>
          <a:lstStyle/>
          <a:p>
            <a:pPr algn="l"/>
            <a:r>
              <a:rPr lang="ja-JP" altLang="en-US" dirty="0" smtClean="0">
                <a:latin typeface="游ゴシック Medium" panose="020B0500000000000000" pitchFamily="50" charset="-128"/>
                <a:ea typeface="游ゴシック Medium" panose="020B0500000000000000" pitchFamily="50" charset="-128"/>
              </a:rPr>
              <a:t>⑥</a:t>
            </a:r>
            <a:r>
              <a:rPr lang="en-US" altLang="ja-JP" dirty="0" smtClean="0">
                <a:latin typeface="游ゴシック Medium" panose="020B0500000000000000" pitchFamily="50" charset="-128"/>
                <a:ea typeface="游ゴシック Medium" panose="020B0500000000000000" pitchFamily="50" charset="-128"/>
              </a:rPr>
              <a:t>L6 floor: </a:t>
            </a:r>
            <a:r>
              <a:rPr lang="ja-JP" altLang="en-US" dirty="0" smtClean="0">
                <a:latin typeface="游ゴシック Medium" panose="020B0500000000000000" pitchFamily="50" charset="-128"/>
                <a:ea typeface="游ゴシック Medium" panose="020B0500000000000000" pitchFamily="50" charset="-128"/>
              </a:rPr>
              <a:t>Foreign </a:t>
            </a:r>
            <a:r>
              <a:rPr lang="ja-JP" altLang="en-US" dirty="0">
                <a:latin typeface="游ゴシック Medium" panose="020B0500000000000000" pitchFamily="50" charset="-128"/>
                <a:ea typeface="游ゴシック Medium" panose="020B0500000000000000" pitchFamily="50" charset="-128"/>
              </a:rPr>
              <a:t>law </a:t>
            </a:r>
            <a:r>
              <a:rPr lang="ja-JP" altLang="en-US" dirty="0" smtClean="0">
                <a:latin typeface="游ゴシック Medium" panose="020B0500000000000000" pitchFamily="50" charset="-128"/>
                <a:ea typeface="游ゴシック Medium" panose="020B0500000000000000" pitchFamily="50" charset="-128"/>
              </a:rPr>
              <a:t>materials </a:t>
            </a:r>
            <a:r>
              <a:rPr lang="en-US" altLang="ja-JP" dirty="0" smtClean="0">
                <a:latin typeface="游ゴシック Medium" panose="020B0500000000000000" pitchFamily="50" charset="-128"/>
                <a:ea typeface="游ゴシック Medium" panose="020B0500000000000000" pitchFamily="50" charset="-128"/>
              </a:rPr>
              <a:t>and</a:t>
            </a:r>
            <a:r>
              <a:rPr lang="ja-JP" altLang="en-US" dirty="0" smtClean="0">
                <a:latin typeface="游ゴシック Medium" panose="020B0500000000000000" pitchFamily="50" charset="-128"/>
                <a:ea typeface="游ゴシック Medium" panose="020B0500000000000000" pitchFamily="50" charset="-128"/>
              </a:rPr>
              <a:t> </a:t>
            </a:r>
            <a:r>
              <a:rPr lang="ja-JP" altLang="en-US" dirty="0">
                <a:latin typeface="游ゴシック Medium" panose="020B0500000000000000" pitchFamily="50" charset="-128"/>
                <a:ea typeface="游ゴシック Medium" panose="020B0500000000000000" pitchFamily="50" charset="-128"/>
              </a:rPr>
              <a:t>Periodicals in Japanese </a:t>
            </a:r>
            <a:r>
              <a:rPr lang="ja-JP" altLang="en-US" sz="3600" dirty="0">
                <a:latin typeface="游ゴシック Medium" panose="020B0500000000000000" pitchFamily="50" charset="-128"/>
                <a:ea typeface="游ゴシック Medium" panose="020B0500000000000000" pitchFamily="50" charset="-128"/>
              </a:rPr>
              <a:t>(continued)</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1827" y="1600202"/>
            <a:ext cx="6060346" cy="4525963"/>
          </a:xfrm>
        </p:spPr>
      </p:pic>
      <p:sp>
        <p:nvSpPr>
          <p:cNvPr id="5" name="四角形吹き出し 4"/>
          <p:cNvSpPr/>
          <p:nvPr/>
        </p:nvSpPr>
        <p:spPr>
          <a:xfrm>
            <a:off x="421537" y="1600202"/>
            <a:ext cx="2467637" cy="1188634"/>
          </a:xfrm>
          <a:prstGeom prst="wedgeRectCallout">
            <a:avLst>
              <a:gd name="adj1" fmla="val 37041"/>
              <a:gd name="adj2" fmla="val 72858"/>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游ゴシック" panose="020B0400000000000000" pitchFamily="50" charset="-128"/>
                <a:ea typeface="游ゴシック" panose="020B0400000000000000" pitchFamily="50" charset="-128"/>
              </a:rPr>
              <a:t>Foreign law materials</a:t>
            </a:r>
            <a:endParaRPr lang="en-US" altLang="ja-JP" dirty="0">
              <a:solidFill>
                <a:schemeClr val="tx1"/>
              </a:solidFill>
              <a:latin typeface="游ゴシック" panose="020B0400000000000000" pitchFamily="50" charset="-128"/>
              <a:ea typeface="游ゴシック" panose="020B0400000000000000" pitchFamily="50" charset="-128"/>
            </a:endParaRPr>
          </a:p>
          <a:p>
            <a:pPr algn="ctr"/>
            <a:r>
              <a:rPr lang="ja-JP" altLang="en-US" sz="1400" b="1" dirty="0">
                <a:solidFill>
                  <a:schemeClr val="tx1"/>
                </a:solidFill>
                <a:latin typeface="游ゴシック" panose="020B0400000000000000" pitchFamily="50" charset="-128"/>
                <a:ea typeface="游ゴシック" panose="020B0400000000000000" pitchFamily="50" charset="-128"/>
              </a:rPr>
              <a:t>Location of OPAC is displayed as </a:t>
            </a:r>
            <a:r>
              <a:rPr lang="ja-JP" altLang="en-US" sz="1400" b="1" dirty="0" smtClean="0">
                <a:solidFill>
                  <a:srgbClr val="FF0000"/>
                </a:solidFill>
                <a:latin typeface="游ゴシック" panose="020B0400000000000000" pitchFamily="50" charset="-128"/>
                <a:ea typeface="游ゴシック" panose="020B0400000000000000" pitchFamily="50" charset="-128"/>
              </a:rPr>
              <a:t>"</a:t>
            </a:r>
            <a:r>
              <a:rPr lang="ja-JP" altLang="en-US" sz="1400" b="1" dirty="0">
                <a:solidFill>
                  <a:srgbClr val="FF0000"/>
                </a:solidFill>
                <a:latin typeface="游ゴシック" panose="020B0400000000000000" pitchFamily="50" charset="-128"/>
                <a:ea typeface="游ゴシック" panose="020B0400000000000000" pitchFamily="50" charset="-128"/>
              </a:rPr>
              <a:t>Law.</a:t>
            </a:r>
            <a:r>
              <a:rPr lang="ja-JP" altLang="en-US" sz="1400" b="1" dirty="0" smtClean="0">
                <a:solidFill>
                  <a:srgbClr val="FF0000"/>
                </a:solidFill>
                <a:latin typeface="游ゴシック" panose="020B0400000000000000" pitchFamily="50" charset="-128"/>
                <a:ea typeface="游ゴシック" panose="020B0400000000000000" pitchFamily="50" charset="-128"/>
              </a:rPr>
              <a:t>Foreign</a:t>
            </a:r>
            <a:r>
              <a:rPr lang="en-US" altLang="ja-JP" sz="1400" b="1" dirty="0" smtClean="0">
                <a:solidFill>
                  <a:srgbClr val="FF0000"/>
                </a:solidFill>
                <a:latin typeface="游ゴシック" panose="020B0400000000000000" pitchFamily="50" charset="-128"/>
                <a:ea typeface="游ゴシック" panose="020B0400000000000000" pitchFamily="50" charset="-128"/>
              </a:rPr>
              <a:t>” </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6" name="四角形吹き出し 5"/>
          <p:cNvSpPr/>
          <p:nvPr/>
        </p:nvSpPr>
        <p:spPr>
          <a:xfrm>
            <a:off x="5580114" y="1600202"/>
            <a:ext cx="3115709" cy="1174827"/>
          </a:xfrm>
          <a:prstGeom prst="wedgeRectCallout">
            <a:avLst>
              <a:gd name="adj1" fmla="val 1270"/>
              <a:gd name="adj2" fmla="val 102726"/>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游ゴシック" panose="020B0400000000000000" pitchFamily="50" charset="-128"/>
                <a:ea typeface="游ゴシック" panose="020B0400000000000000" pitchFamily="50" charset="-128"/>
              </a:rPr>
              <a:t>Periodicals in Japanese</a:t>
            </a:r>
            <a:endParaRPr lang="en-US" altLang="ja-JP" dirty="0">
              <a:solidFill>
                <a:schemeClr val="tx1"/>
              </a:solidFill>
              <a:latin typeface="游ゴシック" panose="020B0400000000000000" pitchFamily="50" charset="-128"/>
              <a:ea typeface="游ゴシック" panose="020B0400000000000000" pitchFamily="50" charset="-128"/>
            </a:endParaRPr>
          </a:p>
          <a:p>
            <a:pPr algn="ctr"/>
            <a:r>
              <a:rPr lang="ja-JP" altLang="en-US" dirty="0">
                <a:solidFill>
                  <a:schemeClr val="tx1"/>
                </a:solidFill>
                <a:latin typeface="游ゴシック" panose="020B0400000000000000" pitchFamily="50" charset="-128"/>
                <a:ea typeface="游ゴシック" panose="020B0400000000000000" pitchFamily="50" charset="-128"/>
              </a:rPr>
              <a:t>(</a:t>
            </a:r>
            <a:r>
              <a:rPr lang="en-US" altLang="ja-JP" dirty="0">
                <a:solidFill>
                  <a:schemeClr val="tx1"/>
                </a:solidFill>
                <a:latin typeface="游ゴシック" panose="020B0400000000000000" pitchFamily="50" charset="-128"/>
                <a:ea typeface="游ゴシック" panose="020B0400000000000000" pitchFamily="50" charset="-128"/>
              </a:rPr>
              <a:t>To </a:t>
            </a:r>
            <a:r>
              <a:rPr lang="en-US" altLang="ja-JP" dirty="0" smtClean="0">
                <a:solidFill>
                  <a:schemeClr val="tx1"/>
                </a:solidFill>
                <a:latin typeface="游ゴシック" panose="020B0400000000000000" pitchFamily="50" charset="-128"/>
                <a:ea typeface="游ゴシック" panose="020B0400000000000000" pitchFamily="50" charset="-128"/>
              </a:rPr>
              <a:t>“</a:t>
            </a:r>
            <a:r>
              <a:rPr lang="en-US" altLang="ja-JP" dirty="0" err="1" smtClean="0">
                <a:solidFill>
                  <a:schemeClr val="tx1"/>
                </a:solidFill>
                <a:latin typeface="游ゴシック" panose="020B0400000000000000" pitchFamily="50" charset="-128"/>
                <a:ea typeface="游ゴシック" panose="020B0400000000000000" pitchFamily="50" charset="-128"/>
              </a:rPr>
              <a:t>Tn</a:t>
            </a:r>
            <a:r>
              <a:rPr lang="en-US" altLang="ja-JP" dirty="0" smtClean="0">
                <a:solidFill>
                  <a:schemeClr val="tx1"/>
                </a:solidFill>
                <a:latin typeface="游ゴシック" panose="020B0400000000000000" pitchFamily="50" charset="-128"/>
                <a:ea typeface="游ゴシック" panose="020B0400000000000000" pitchFamily="50" charset="-128"/>
              </a:rPr>
              <a:t>”</a:t>
            </a:r>
            <a:r>
              <a:rPr lang="ja-JP" altLang="en-US" dirty="0" smtClean="0">
                <a:solidFill>
                  <a:schemeClr val="tx1"/>
                </a:solidFill>
                <a:latin typeface="游ゴシック" panose="020B0400000000000000" pitchFamily="50" charset="-128"/>
                <a:ea typeface="游ゴシック" panose="020B0400000000000000" pitchFamily="50" charset="-128"/>
              </a:rPr>
              <a:t>)</a:t>
            </a:r>
            <a:endParaRPr lang="en-US" altLang="ja-JP" dirty="0">
              <a:solidFill>
                <a:schemeClr val="tx1"/>
              </a:solidFill>
              <a:latin typeface="游ゴシック" panose="020B0400000000000000" pitchFamily="50" charset="-128"/>
              <a:ea typeface="游ゴシック" panose="020B0400000000000000" pitchFamily="50" charset="-128"/>
            </a:endParaRPr>
          </a:p>
          <a:p>
            <a:pPr algn="ctr"/>
            <a:r>
              <a:rPr lang="ja-JP" altLang="en-US" sz="1400" b="1" dirty="0">
                <a:solidFill>
                  <a:schemeClr val="tx1"/>
                </a:solidFill>
                <a:latin typeface="游ゴシック" panose="020B0400000000000000" pitchFamily="50" charset="-128"/>
                <a:ea typeface="游ゴシック" panose="020B0400000000000000" pitchFamily="50" charset="-128"/>
              </a:rPr>
              <a:t>The OPAC's location display is</a:t>
            </a:r>
            <a:endParaRPr lang="en-US" altLang="ja-JP" sz="1400" b="1" dirty="0">
              <a:solidFill>
                <a:schemeClr val="tx1"/>
              </a:solidFill>
              <a:latin typeface="游ゴシック" panose="020B0400000000000000" pitchFamily="50" charset="-128"/>
              <a:ea typeface="游ゴシック" panose="020B0400000000000000" pitchFamily="50" charset="-128"/>
            </a:endParaRPr>
          </a:p>
          <a:p>
            <a:pPr algn="ctr"/>
            <a:r>
              <a:rPr lang="ja-JP" altLang="en-US" sz="1400" b="1" dirty="0">
                <a:solidFill>
                  <a:srgbClr val="FF0000"/>
                </a:solidFill>
                <a:latin typeface="游ゴシック" panose="020B0400000000000000" pitchFamily="50" charset="-128"/>
                <a:ea typeface="游ゴシック" panose="020B0400000000000000" pitchFamily="50" charset="-128"/>
              </a:rPr>
              <a:t>「Law.Periodicals」</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8" name="曲折矢印 7"/>
          <p:cNvSpPr/>
          <p:nvPr/>
        </p:nvSpPr>
        <p:spPr>
          <a:xfrm>
            <a:off x="3851920" y="3789041"/>
            <a:ext cx="1728192" cy="2652917"/>
          </a:xfrm>
          <a:prstGeom prst="bentArrow">
            <a:avLst>
              <a:gd name="adj1" fmla="val 34037"/>
              <a:gd name="adj2" fmla="val 25348"/>
              <a:gd name="adj3" fmla="val 49914"/>
              <a:gd name="adj4" fmla="val 45839"/>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923983" y="4221090"/>
            <a:ext cx="492443" cy="2242858"/>
          </a:xfrm>
          <a:prstGeom prst="rect">
            <a:avLst/>
          </a:prstGeom>
          <a:noFill/>
        </p:spPr>
        <p:txBody>
          <a:bodyPr vert="eaVert" wrap="none" rtlCol="0">
            <a:spAutoFit/>
          </a:bodyPr>
          <a:lstStyle/>
          <a:p>
            <a:r>
              <a:rPr lang="ja-JP" altLang="en-US" sz="2000" b="1" dirty="0" smtClean="0">
                <a:latin typeface="メイリオ" panose="020B0604030504040204" pitchFamily="50" charset="-128"/>
                <a:ea typeface="メイリオ" panose="020B0604030504040204" pitchFamily="50" charset="-128"/>
              </a:rPr>
              <a:t> </a:t>
            </a:r>
            <a:r>
              <a:rPr lang="en-US" altLang="ja-JP" sz="2000" b="1" dirty="0" smtClean="0">
                <a:latin typeface="メイリオ" panose="020B0604030504040204" pitchFamily="50" charset="-128"/>
                <a:ea typeface="メイリオ" panose="020B0604030504040204" pitchFamily="50" charset="-128"/>
              </a:rPr>
              <a:t>T</a:t>
            </a:r>
            <a:r>
              <a:rPr lang="ja-JP" altLang="en-US" sz="2000" b="1" dirty="0" smtClean="0">
                <a:latin typeface="メイリオ" panose="020B0604030504040204" pitchFamily="50" charset="-128"/>
                <a:ea typeface="メイリオ" panose="020B0604030504040204" pitchFamily="50" charset="-128"/>
              </a:rPr>
              <a:t>o </a:t>
            </a:r>
            <a:r>
              <a:rPr lang="ja-JP" altLang="en-US" sz="2000" b="1" dirty="0">
                <a:latin typeface="メイリオ" panose="020B0604030504040204" pitchFamily="50" charset="-128"/>
                <a:ea typeface="メイリオ" panose="020B0604030504040204" pitchFamily="50" charset="-128"/>
              </a:rPr>
              <a:t>Copy Corner</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221088"/>
            <a:ext cx="1905000" cy="1905000"/>
          </a:xfrm>
          <a:prstGeom prst="rect">
            <a:avLst/>
          </a:prstGeom>
        </p:spPr>
      </p:pic>
      <p:sp>
        <p:nvSpPr>
          <p:cNvPr id="11" name="角丸四角形吹き出し 10"/>
          <p:cNvSpPr/>
          <p:nvPr/>
        </p:nvSpPr>
        <p:spPr>
          <a:xfrm>
            <a:off x="251522" y="3102820"/>
            <a:ext cx="3024335" cy="1118191"/>
          </a:xfrm>
          <a:prstGeom prst="wedgeRoundRectCallout">
            <a:avLst>
              <a:gd name="adj1" fmla="val 5941"/>
              <a:gd name="adj2" fmla="val 10267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354384" y="3102897"/>
            <a:ext cx="2898135" cy="1200329"/>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Laws and judicial precedents mainly from Europe and the U.S. are </a:t>
            </a:r>
            <a:r>
              <a:rPr lang="en-US" altLang="ja-JP" dirty="0" smtClean="0">
                <a:latin typeface="游ゴシック" panose="020B0400000000000000" pitchFamily="50" charset="-128"/>
                <a:ea typeface="游ゴシック" panose="020B0400000000000000" pitchFamily="50" charset="-128"/>
              </a:rPr>
              <a:t>laid out</a:t>
            </a:r>
            <a:r>
              <a:rPr lang="ja-JP" altLang="en-US" dirty="0" err="1" smtClean="0">
                <a:latin typeface="游ゴシック" panose="020B0400000000000000" pitchFamily="50" charset="-128"/>
                <a:ea typeface="游ゴシック" panose="020B0400000000000000" pitchFamily="50" charset="-128"/>
              </a:rPr>
              <a:t>.</a:t>
            </a: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44801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B90085-90F1-4398-885C-55BF3D121DEA}"/>
              </a:ext>
            </a:extLst>
          </p:cNvPr>
          <p:cNvSpPr>
            <a:spLocks noGrp="1"/>
          </p:cNvSpPr>
          <p:nvPr>
            <p:ph type="title"/>
          </p:nvPr>
        </p:nvSpPr>
        <p:spPr>
          <a:xfrm>
            <a:off x="0" y="84246"/>
            <a:ext cx="9540552" cy="1143000"/>
          </a:xfrm>
        </p:spPr>
        <p:txBody>
          <a:bodyPr>
            <a:normAutofit fontScale="90000"/>
          </a:bodyPr>
          <a:lstStyle/>
          <a:p>
            <a:pPr algn="l"/>
            <a:r>
              <a:rPr lang="ja-JP" altLang="en-US" dirty="0" smtClean="0">
                <a:latin typeface="游ゴシック Medium" panose="020B0500000000000000" pitchFamily="50" charset="-128"/>
                <a:ea typeface="游ゴシック Medium" panose="020B0500000000000000" pitchFamily="50" charset="-128"/>
              </a:rPr>
              <a:t>⑦</a:t>
            </a:r>
            <a:r>
              <a:rPr lang="en-US" altLang="ja-JP" dirty="0" smtClean="0">
                <a:latin typeface="游ゴシック Medium" panose="020B0500000000000000" pitchFamily="50" charset="-128"/>
                <a:ea typeface="游ゴシック Medium" panose="020B0500000000000000" pitchFamily="50" charset="-128"/>
              </a:rPr>
              <a:t>L6 </a:t>
            </a:r>
            <a:r>
              <a:rPr lang="ja-JP" altLang="en-US" dirty="0" smtClean="0">
                <a:latin typeface="游ゴシック Medium" panose="020B0500000000000000" pitchFamily="50" charset="-128"/>
                <a:ea typeface="游ゴシック Medium" panose="020B0500000000000000" pitchFamily="50" charset="-128"/>
              </a:rPr>
              <a:t>floor</a:t>
            </a:r>
            <a:r>
              <a:rPr lang="en-US" altLang="ja-JP" dirty="0" smtClean="0">
                <a:latin typeface="游ゴシック Medium" panose="020B0500000000000000" pitchFamily="50" charset="-128"/>
                <a:ea typeface="游ゴシック Medium" panose="020B0500000000000000" pitchFamily="50" charset="-128"/>
              </a:rPr>
              <a:t>:</a:t>
            </a:r>
            <a:r>
              <a:rPr lang="ja-JP" altLang="en-US" dirty="0" smtClean="0">
                <a:latin typeface="游ゴシック Medium" panose="020B0500000000000000" pitchFamily="50" charset="-128"/>
                <a:ea typeface="游ゴシック Medium" panose="020B0500000000000000" pitchFamily="50" charset="-128"/>
              </a:rPr>
              <a:t> Copier for </a:t>
            </a:r>
            <a:r>
              <a:rPr lang="ja-JP" altLang="en-US" dirty="0">
                <a:latin typeface="游ゴシック Medium" panose="020B0500000000000000" pitchFamily="50" charset="-128"/>
                <a:ea typeface="游ゴシック Medium" panose="020B0500000000000000" pitchFamily="50" charset="-128"/>
              </a:rPr>
              <a:t>public expense</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488047"/>
            <a:ext cx="7048094" cy="4152957"/>
          </a:xfrm>
          <a:prstGeom prst="rect">
            <a:avLst/>
          </a:prstGeom>
        </p:spPr>
      </p:pic>
      <p:sp>
        <p:nvSpPr>
          <p:cNvPr id="5" name="角丸四角形吹き出し 5">
            <a:extLst>
              <a:ext uri="{FF2B5EF4-FFF2-40B4-BE49-F238E27FC236}">
                <a16:creationId xmlns:a16="http://schemas.microsoft.com/office/drawing/2014/main" id="{E9CF109D-C906-4E74-AC35-01875D06F7B1}"/>
              </a:ext>
            </a:extLst>
          </p:cNvPr>
          <p:cNvSpPr/>
          <p:nvPr/>
        </p:nvSpPr>
        <p:spPr>
          <a:xfrm>
            <a:off x="87300" y="1700810"/>
            <a:ext cx="3620604" cy="1326793"/>
          </a:xfrm>
          <a:prstGeom prst="wedgeRoundRectCallout">
            <a:avLst>
              <a:gd name="adj1" fmla="val -29032"/>
              <a:gd name="adj2" fmla="val 17094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2379E483-6BBC-4B90-9874-E58C88ABC435}"/>
              </a:ext>
            </a:extLst>
          </p:cNvPr>
          <p:cNvSpPr txBox="1"/>
          <p:nvPr/>
        </p:nvSpPr>
        <p:spPr>
          <a:xfrm>
            <a:off x="179512" y="1790826"/>
            <a:ext cx="3631016" cy="1200329"/>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When photocopying books or journals, please fill out the </a:t>
            </a:r>
            <a:r>
              <a:rPr lang="en-US" altLang="ja-JP" dirty="0">
                <a:latin typeface="游ゴシック" panose="020B0400000000000000" pitchFamily="50" charset="-128"/>
                <a:ea typeface="游ゴシック" panose="020B0400000000000000" pitchFamily="50" charset="-128"/>
              </a:rPr>
              <a:t>Application form for the </a:t>
            </a:r>
            <a:r>
              <a:rPr lang="en-US" altLang="ja-JP" dirty="0" smtClean="0">
                <a:latin typeface="游ゴシック" panose="020B0400000000000000" pitchFamily="50" charset="-128"/>
                <a:ea typeface="游ゴシック" panose="020B0400000000000000" pitchFamily="50" charset="-128"/>
              </a:rPr>
              <a:t>Photocopying</a:t>
            </a:r>
            <a:endParaRPr lang="ja-JP" altLang="en-US" b="1" dirty="0">
              <a:latin typeface="游ゴシック" panose="020B0400000000000000" pitchFamily="50" charset="-128"/>
              <a:ea typeface="游ゴシック" panose="020B0400000000000000" pitchFamily="50" charset="-128"/>
            </a:endParaRPr>
          </a:p>
        </p:txBody>
      </p:sp>
      <p:pic>
        <p:nvPicPr>
          <p:cNvPr id="9" name="図 8">
            <a:extLst>
              <a:ext uri="{FF2B5EF4-FFF2-40B4-BE49-F238E27FC236}">
                <a16:creationId xmlns:a16="http://schemas.microsoft.com/office/drawing/2014/main" id="{7AF68B87-FE78-49A3-B82E-34AC80A3B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88502"/>
            <a:ext cx="1905000" cy="1905000"/>
          </a:xfrm>
          <a:prstGeom prst="rect">
            <a:avLst/>
          </a:prstGeom>
        </p:spPr>
      </p:pic>
      <p:sp>
        <p:nvSpPr>
          <p:cNvPr id="11" name="四角形吹き出し 4">
            <a:extLst>
              <a:ext uri="{FF2B5EF4-FFF2-40B4-BE49-F238E27FC236}">
                <a16:creationId xmlns:a16="http://schemas.microsoft.com/office/drawing/2014/main" id="{F2DB826A-1103-498C-9D26-0A78AB622684}"/>
              </a:ext>
            </a:extLst>
          </p:cNvPr>
          <p:cNvSpPr/>
          <p:nvPr/>
        </p:nvSpPr>
        <p:spPr>
          <a:xfrm>
            <a:off x="3384904" y="5735077"/>
            <a:ext cx="5344568" cy="621275"/>
          </a:xfrm>
          <a:prstGeom prst="wedgeRectCallout">
            <a:avLst>
              <a:gd name="adj1" fmla="val -10331"/>
              <a:gd name="adj2" fmla="val -166067"/>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游ゴシック" panose="020B0400000000000000" pitchFamily="50" charset="-128"/>
                <a:ea typeface="游ゴシック" panose="020B0400000000000000" pitchFamily="50" charset="-128"/>
              </a:rPr>
              <a:t>One </a:t>
            </a:r>
            <a:r>
              <a:rPr lang="ja-JP" altLang="en-US" sz="1600" dirty="0" smtClean="0">
                <a:solidFill>
                  <a:schemeClr val="tx1"/>
                </a:solidFill>
                <a:latin typeface="游ゴシック" panose="020B0400000000000000" pitchFamily="50" charset="-128"/>
                <a:ea typeface="游ゴシック" panose="020B0400000000000000" pitchFamily="50" charset="-128"/>
              </a:rPr>
              <a:t>Cop</a:t>
            </a:r>
            <a:r>
              <a:rPr lang="en-US" altLang="ja-JP" sz="1600" dirty="0" smtClean="0">
                <a:solidFill>
                  <a:schemeClr val="tx1"/>
                </a:solidFill>
                <a:latin typeface="游ゴシック" panose="020B0400000000000000" pitchFamily="50" charset="-128"/>
                <a:ea typeface="游ゴシック" panose="020B0400000000000000" pitchFamily="50" charset="-128"/>
              </a:rPr>
              <a:t>y machine</a:t>
            </a:r>
            <a:r>
              <a:rPr lang="ja-JP" altLang="en-US" sz="1600" dirty="0" smtClean="0">
                <a:solidFill>
                  <a:schemeClr val="tx1"/>
                </a:solidFill>
                <a:latin typeface="游ゴシック" panose="020B0400000000000000" pitchFamily="50" charset="-128"/>
                <a:ea typeface="游ゴシック" panose="020B0400000000000000" pitchFamily="50" charset="-128"/>
              </a:rPr>
              <a:t> </a:t>
            </a:r>
            <a:r>
              <a:rPr lang="ja-JP" altLang="en-US" sz="1600" dirty="0">
                <a:solidFill>
                  <a:schemeClr val="tx1"/>
                </a:solidFill>
                <a:latin typeface="游ゴシック" panose="020B0400000000000000" pitchFamily="50" charset="-128"/>
                <a:ea typeface="游ゴシック" panose="020B0400000000000000" pitchFamily="50" charset="-128"/>
              </a:rPr>
              <a:t>for public expense, which </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pPr algn="ctr"/>
            <a:r>
              <a:rPr lang="ja-JP" altLang="en-US" sz="1600" dirty="0" smtClean="0">
                <a:solidFill>
                  <a:schemeClr val="tx1"/>
                </a:solidFill>
                <a:latin typeface="游ゴシック" panose="020B0400000000000000" pitchFamily="50" charset="-128"/>
                <a:ea typeface="游ゴシック" panose="020B0400000000000000" pitchFamily="50" charset="-128"/>
              </a:rPr>
              <a:t>accepts </a:t>
            </a:r>
            <a:r>
              <a:rPr lang="ja-JP" altLang="en-US" sz="1600" dirty="0">
                <a:solidFill>
                  <a:schemeClr val="tx1"/>
                </a:solidFill>
                <a:latin typeface="游ゴシック" panose="020B0400000000000000" pitchFamily="50" charset="-128"/>
                <a:ea typeface="游ゴシック" panose="020B0400000000000000" pitchFamily="50" charset="-128"/>
              </a:rPr>
              <a:t>a copy card, is also located on the </a:t>
            </a:r>
            <a:r>
              <a:rPr lang="en-US" altLang="ja-JP" sz="1600" dirty="0" smtClean="0">
                <a:solidFill>
                  <a:schemeClr val="tx1"/>
                </a:solidFill>
                <a:latin typeface="游ゴシック" panose="020B0400000000000000" pitchFamily="50" charset="-128"/>
                <a:ea typeface="游ゴシック" panose="020B0400000000000000" pitchFamily="50" charset="-128"/>
              </a:rPr>
              <a:t>L5 </a:t>
            </a:r>
            <a:r>
              <a:rPr lang="ja-JP" altLang="en-US" sz="1600" dirty="0">
                <a:solidFill>
                  <a:schemeClr val="tx1"/>
                </a:solidFill>
                <a:latin typeface="游ゴシック" panose="020B0400000000000000" pitchFamily="50" charset="-128"/>
                <a:ea typeface="游ゴシック" panose="020B0400000000000000" pitchFamily="50" charset="-128"/>
              </a:rPr>
              <a:t>floor.</a:t>
            </a:r>
            <a:endParaRPr lang="en-US" altLang="ja-JP" sz="1600" dirty="0">
              <a:solidFill>
                <a:schemeClr val="tx1"/>
              </a:solidFill>
              <a:latin typeface="游ゴシック" panose="020B0400000000000000" pitchFamily="50" charset="-128"/>
              <a:ea typeface="游ゴシック" panose="020B0400000000000000" pitchFamily="50" charset="-128"/>
            </a:endParaRPr>
          </a:p>
        </p:txBody>
      </p:sp>
      <p:sp>
        <p:nvSpPr>
          <p:cNvPr id="13" name="下矢印吹き出し 12"/>
          <p:cNvSpPr/>
          <p:nvPr/>
        </p:nvSpPr>
        <p:spPr>
          <a:xfrm rot="10800000">
            <a:off x="1670432" y="4088660"/>
            <a:ext cx="2034768" cy="1326867"/>
          </a:xfrm>
          <a:prstGeom prst="downArrowCallout">
            <a:avLst>
              <a:gd name="adj1" fmla="val 25000"/>
              <a:gd name="adj2" fmla="val 21322"/>
              <a:gd name="adj3" fmla="val 25000"/>
              <a:gd name="adj4" fmla="val 67665"/>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1665859" y="4532301"/>
            <a:ext cx="2039341" cy="923330"/>
          </a:xfrm>
          <a:prstGeom prst="rect">
            <a:avLst/>
          </a:prstGeom>
          <a:noFill/>
        </p:spPr>
        <p:txBody>
          <a:bodyPr wrap="none" rtlCol="0">
            <a:spAutoFit/>
          </a:bodyPr>
          <a:lstStyle/>
          <a:p>
            <a:r>
              <a:rPr lang="en-US" altLang="ja-JP" b="1" dirty="0">
                <a:latin typeface="游ゴシック" panose="020B0400000000000000" pitchFamily="50" charset="-128"/>
                <a:ea typeface="游ゴシック" panose="020B0400000000000000" pitchFamily="50" charset="-128"/>
              </a:rPr>
              <a:t>Application </a:t>
            </a:r>
            <a:r>
              <a:rPr lang="en-US" altLang="ja-JP" b="1" dirty="0" smtClean="0">
                <a:latin typeface="游ゴシック" panose="020B0400000000000000" pitchFamily="50" charset="-128"/>
                <a:ea typeface="游ゴシック" panose="020B0400000000000000" pitchFamily="50" charset="-128"/>
              </a:rPr>
              <a:t>form</a:t>
            </a:r>
          </a:p>
          <a:p>
            <a:r>
              <a:rPr lang="en-US" altLang="ja-JP" b="1" dirty="0" smtClean="0">
                <a:latin typeface="游ゴシック" panose="020B0400000000000000" pitchFamily="50" charset="-128"/>
                <a:ea typeface="游ゴシック" panose="020B0400000000000000" pitchFamily="50" charset="-128"/>
              </a:rPr>
              <a:t>for </a:t>
            </a:r>
            <a:r>
              <a:rPr lang="en-US" altLang="ja-JP" b="1" dirty="0">
                <a:latin typeface="游ゴシック" panose="020B0400000000000000" pitchFamily="50" charset="-128"/>
                <a:ea typeface="游ゴシック" panose="020B0400000000000000" pitchFamily="50" charset="-128"/>
              </a:rPr>
              <a:t>the </a:t>
            </a:r>
            <a:endParaRPr lang="en-US" altLang="ja-JP" b="1" dirty="0" smtClean="0">
              <a:latin typeface="游ゴシック" panose="020B0400000000000000" pitchFamily="50" charset="-128"/>
              <a:ea typeface="游ゴシック" panose="020B0400000000000000" pitchFamily="50" charset="-128"/>
            </a:endParaRPr>
          </a:p>
          <a:p>
            <a:r>
              <a:rPr lang="en-US" altLang="ja-JP" b="1" dirty="0" smtClean="0">
                <a:latin typeface="游ゴシック" panose="020B0400000000000000" pitchFamily="50" charset="-128"/>
                <a:ea typeface="游ゴシック" panose="020B0400000000000000" pitchFamily="50" charset="-128"/>
              </a:rPr>
              <a:t>Photocopying </a:t>
            </a:r>
            <a:endParaRPr lang="ja-JP" altLang="en-US" b="1" dirty="0">
              <a:latin typeface="游ゴシック" panose="020B0400000000000000" pitchFamily="50" charset="-128"/>
              <a:ea typeface="游ゴシック" panose="020B0400000000000000" pitchFamily="50" charset="-128"/>
            </a:endParaRPr>
          </a:p>
        </p:txBody>
      </p:sp>
      <p:sp>
        <p:nvSpPr>
          <p:cNvPr id="16" name="右矢印 15"/>
          <p:cNvSpPr/>
          <p:nvPr/>
        </p:nvSpPr>
        <p:spPr>
          <a:xfrm>
            <a:off x="3203849" y="3212976"/>
            <a:ext cx="1440159" cy="1181148"/>
          </a:xfrm>
          <a:prstGeom prst="righ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341778" y="3508626"/>
            <a:ext cx="1158216" cy="646331"/>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To </a:t>
            </a:r>
            <a:r>
              <a:rPr lang="en-US" altLang="ja-JP" b="1" dirty="0" smtClean="0">
                <a:latin typeface="メイリオ" panose="020B0604030504040204" pitchFamily="50" charset="-128"/>
                <a:ea typeface="メイリオ" panose="020B0604030504040204" pitchFamily="50" charset="-128"/>
              </a:rPr>
              <a:t>L5 </a:t>
            </a:r>
            <a:r>
              <a:rPr lang="ja-JP" altLang="en-US" dirty="0">
                <a:latin typeface="メイリオ" panose="020B0604030504040204" pitchFamily="50" charset="-128"/>
                <a:ea typeface="メイリオ" panose="020B0604030504040204" pitchFamily="50" charset="-128"/>
              </a:rPr>
              <a:t>floor</a:t>
            </a:r>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latin typeface="游ゴシック" panose="020B0400000000000000" pitchFamily="50" charset="-128"/>
                <a:ea typeface="游ゴシック" panose="020B0400000000000000" pitchFamily="50" charset="-128"/>
              </a:rPr>
              <a:t>12</a:t>
            </a:fld>
            <a:endParaRPr kumimoji="1"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4568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323528" y="285003"/>
            <a:ext cx="6912768" cy="646331"/>
          </a:xfrm>
          <a:prstGeom prst="rect">
            <a:avLst/>
          </a:prstGeom>
          <a:noFill/>
        </p:spPr>
        <p:txBody>
          <a:bodyPr wrap="square" rtlCol="0">
            <a:spAutoFit/>
          </a:bodyPr>
          <a:lstStyle/>
          <a:p>
            <a:r>
              <a:rPr lang="en-US" altLang="ja-JP" sz="3600" dirty="0" smtClean="0">
                <a:latin typeface="游ゴシック Medium" panose="020B0500000000000000" pitchFamily="50" charset="-128"/>
                <a:ea typeface="游ゴシック Medium" panose="020B0500000000000000" pitchFamily="50" charset="-128"/>
              </a:rPr>
              <a:t>L6 </a:t>
            </a:r>
            <a:r>
              <a:rPr lang="ja-JP" altLang="en-US" sz="3600" dirty="0" smtClean="0">
                <a:latin typeface="游ゴシック Medium" panose="020B0500000000000000" pitchFamily="50" charset="-128"/>
                <a:ea typeface="游ゴシック Medium" panose="020B0500000000000000" pitchFamily="50" charset="-128"/>
              </a:rPr>
              <a:t>Floor </a:t>
            </a:r>
            <a:r>
              <a:rPr lang="ja-JP" altLang="en-US" sz="3600" dirty="0">
                <a:latin typeface="游ゴシック Medium" panose="020B0500000000000000" pitchFamily="50" charset="-128"/>
                <a:ea typeface="游ゴシック Medium" panose="020B0500000000000000" pitchFamily="50" charset="-128"/>
              </a:rPr>
              <a:t>Map</a:t>
            </a:r>
          </a:p>
        </p:txBody>
      </p:sp>
      <p:grpSp>
        <p:nvGrpSpPr>
          <p:cNvPr id="16" name="グループ化 15"/>
          <p:cNvGrpSpPr/>
          <p:nvPr/>
        </p:nvGrpSpPr>
        <p:grpSpPr>
          <a:xfrm>
            <a:off x="323528" y="1196752"/>
            <a:ext cx="8523762" cy="5328592"/>
            <a:chOff x="323528" y="1175544"/>
            <a:chExt cx="8523762" cy="5328592"/>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175544"/>
              <a:ext cx="8523762" cy="5328592"/>
            </a:xfrm>
            <a:prstGeom prst="rect">
              <a:avLst/>
            </a:prstGeom>
            <a:solidFill>
              <a:schemeClr val="bg1"/>
            </a:solidFill>
          </p:spPr>
        </p:pic>
        <p:sp>
          <p:nvSpPr>
            <p:cNvPr id="3" name="正方形/長方形 2"/>
            <p:cNvSpPr/>
            <p:nvPr/>
          </p:nvSpPr>
          <p:spPr>
            <a:xfrm>
              <a:off x="1763688" y="1412776"/>
              <a:ext cx="252028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正方形/長方形 3"/>
            <p:cNvSpPr/>
            <p:nvPr/>
          </p:nvSpPr>
          <p:spPr>
            <a:xfrm>
              <a:off x="1907704" y="2636912"/>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 name="正方形/長方形 5"/>
            <p:cNvSpPr/>
            <p:nvPr/>
          </p:nvSpPr>
          <p:spPr>
            <a:xfrm>
              <a:off x="1849064" y="4221088"/>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9" name="角丸四角形 8"/>
            <p:cNvSpPr/>
            <p:nvPr/>
          </p:nvSpPr>
          <p:spPr>
            <a:xfrm>
              <a:off x="2123728" y="4824000"/>
              <a:ext cx="288032" cy="180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0" name="正方形/長方形 9"/>
            <p:cNvSpPr/>
            <p:nvPr/>
          </p:nvSpPr>
          <p:spPr>
            <a:xfrm>
              <a:off x="4716016" y="4869160"/>
              <a:ext cx="216024" cy="1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1" name="正方形/長方形 10"/>
            <p:cNvSpPr/>
            <p:nvPr/>
          </p:nvSpPr>
          <p:spPr>
            <a:xfrm>
              <a:off x="3347864" y="4968000"/>
              <a:ext cx="216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3" name="正方形/長方形 12"/>
            <p:cNvSpPr/>
            <p:nvPr/>
          </p:nvSpPr>
          <p:spPr>
            <a:xfrm>
              <a:off x="2843808" y="5112000"/>
              <a:ext cx="180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4" name="正方形/長方形 13"/>
            <p:cNvSpPr/>
            <p:nvPr/>
          </p:nvSpPr>
          <p:spPr>
            <a:xfrm>
              <a:off x="1980000" y="5400000"/>
              <a:ext cx="216024" cy="1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17" name="テキスト ボックス 16"/>
          <p:cNvSpPr txBox="1"/>
          <p:nvPr/>
        </p:nvSpPr>
        <p:spPr>
          <a:xfrm>
            <a:off x="2625658" y="5033501"/>
            <a:ext cx="360000" cy="338554"/>
          </a:xfrm>
          <a:prstGeom prst="rect">
            <a:avLst/>
          </a:prstGeom>
          <a:noFill/>
        </p:spPr>
        <p:txBody>
          <a:bodyPr wrap="square" rtlCol="0">
            <a:spAutoFit/>
          </a:bodyPr>
          <a:lstStyle/>
          <a:p>
            <a:pPr algn="ctr"/>
            <a:r>
              <a:rPr lang="ja-JP" altLang="en-US" sz="1600" b="1" dirty="0" smtClean="0">
                <a:solidFill>
                  <a:srgbClr val="FF0000"/>
                </a:solidFill>
                <a:latin typeface="游ゴシック Medium" panose="020B0500000000000000" pitchFamily="50" charset="-128"/>
                <a:ea typeface="游ゴシック Medium" panose="020B0500000000000000" pitchFamily="50" charset="-128"/>
              </a:rPr>
              <a:t>①</a:t>
            </a:r>
            <a:endParaRPr lang="ja-JP" altLang="en-US" sz="1600" b="1" dirty="0">
              <a:solidFill>
                <a:srgbClr val="FF0000"/>
              </a:solidFill>
              <a:latin typeface="游ゴシック Medium" panose="020B0500000000000000" pitchFamily="50" charset="-128"/>
              <a:ea typeface="游ゴシック Medium" panose="020B0500000000000000" pitchFamily="50" charset="-128"/>
            </a:endParaRPr>
          </a:p>
        </p:txBody>
      </p:sp>
      <p:sp>
        <p:nvSpPr>
          <p:cNvPr id="18" name="テキスト ボックス 17"/>
          <p:cNvSpPr txBox="1"/>
          <p:nvPr/>
        </p:nvSpPr>
        <p:spPr>
          <a:xfrm>
            <a:off x="2195736" y="4746630"/>
            <a:ext cx="360000" cy="338554"/>
          </a:xfrm>
          <a:prstGeom prst="rect">
            <a:avLst/>
          </a:prstGeom>
          <a:noFill/>
        </p:spPr>
        <p:txBody>
          <a:bodyPr wrap="square" rtlCol="0">
            <a:spAutoFit/>
          </a:bodyPr>
          <a:lstStyle/>
          <a:p>
            <a:pPr algn="ctr"/>
            <a:r>
              <a:rPr lang="ja-JP" altLang="en-US" sz="1600" b="1" dirty="0" smtClean="0">
                <a:solidFill>
                  <a:srgbClr val="FF0000"/>
                </a:solidFill>
                <a:latin typeface="游ゴシック Medium" panose="020B0500000000000000" pitchFamily="50" charset="-128"/>
                <a:ea typeface="游ゴシック Medium" panose="020B0500000000000000" pitchFamily="50" charset="-128"/>
              </a:rPr>
              <a:t>②</a:t>
            </a:r>
            <a:endParaRPr lang="ja-JP" altLang="en-US" sz="1600" b="1" dirty="0">
              <a:solidFill>
                <a:srgbClr val="FF0000"/>
              </a:solidFill>
              <a:latin typeface="游ゴシック Medium" panose="020B0500000000000000" pitchFamily="50" charset="-128"/>
              <a:ea typeface="游ゴシック Medium" panose="020B0500000000000000" pitchFamily="50" charset="-128"/>
            </a:endParaRPr>
          </a:p>
        </p:txBody>
      </p:sp>
      <p:sp>
        <p:nvSpPr>
          <p:cNvPr id="19" name="テキスト ボックス 18"/>
          <p:cNvSpPr txBox="1"/>
          <p:nvPr/>
        </p:nvSpPr>
        <p:spPr>
          <a:xfrm>
            <a:off x="1619672" y="4941168"/>
            <a:ext cx="360000" cy="338554"/>
          </a:xfrm>
          <a:prstGeom prst="rect">
            <a:avLst/>
          </a:prstGeom>
          <a:noFill/>
        </p:spPr>
        <p:txBody>
          <a:bodyPr wrap="square" rtlCol="0">
            <a:spAutoFit/>
          </a:bodyPr>
          <a:lstStyle/>
          <a:p>
            <a:pPr algn="ctr"/>
            <a:r>
              <a:rPr lang="ja-JP" altLang="en-US" sz="1600" b="1" dirty="0" smtClean="0">
                <a:solidFill>
                  <a:srgbClr val="FF0000"/>
                </a:solidFill>
                <a:latin typeface="游ゴシック Medium" panose="020B0500000000000000" pitchFamily="50" charset="-128"/>
                <a:ea typeface="游ゴシック Medium" panose="020B0500000000000000" pitchFamily="50" charset="-128"/>
              </a:rPr>
              <a:t>③</a:t>
            </a:r>
            <a:endParaRPr lang="ja-JP" altLang="en-US" sz="1600" b="1" dirty="0">
              <a:solidFill>
                <a:srgbClr val="FF0000"/>
              </a:solidFill>
              <a:latin typeface="游ゴシック Medium" panose="020B0500000000000000" pitchFamily="50" charset="-128"/>
              <a:ea typeface="游ゴシック Medium" panose="020B0500000000000000" pitchFamily="50" charset="-128"/>
            </a:endParaRPr>
          </a:p>
        </p:txBody>
      </p:sp>
      <p:sp>
        <p:nvSpPr>
          <p:cNvPr id="20" name="テキスト ボックス 19"/>
          <p:cNvSpPr txBox="1"/>
          <p:nvPr/>
        </p:nvSpPr>
        <p:spPr>
          <a:xfrm>
            <a:off x="1331680" y="4314582"/>
            <a:ext cx="360000" cy="338554"/>
          </a:xfrm>
          <a:prstGeom prst="rect">
            <a:avLst/>
          </a:prstGeom>
          <a:noFill/>
        </p:spPr>
        <p:txBody>
          <a:bodyPr wrap="square" rtlCol="0">
            <a:spAutoFit/>
          </a:bodyPr>
          <a:lstStyle/>
          <a:p>
            <a:pPr algn="ctr"/>
            <a:r>
              <a:rPr lang="ja-JP" altLang="en-US" sz="1600" b="1" dirty="0" smtClean="0">
                <a:solidFill>
                  <a:srgbClr val="FF0000"/>
                </a:solidFill>
                <a:latin typeface="游ゴシック Medium" panose="020B0500000000000000" pitchFamily="50" charset="-128"/>
                <a:ea typeface="游ゴシック Medium" panose="020B0500000000000000" pitchFamily="50" charset="-128"/>
              </a:rPr>
              <a:t>④</a:t>
            </a:r>
            <a:endParaRPr lang="ja-JP" altLang="en-US" sz="1600" b="1" dirty="0">
              <a:solidFill>
                <a:srgbClr val="FF0000"/>
              </a:solidFill>
              <a:latin typeface="游ゴシック Medium" panose="020B0500000000000000" pitchFamily="50" charset="-128"/>
              <a:ea typeface="游ゴシック Medium" panose="020B0500000000000000" pitchFamily="50" charset="-128"/>
            </a:endParaRPr>
          </a:p>
        </p:txBody>
      </p:sp>
      <p:sp>
        <p:nvSpPr>
          <p:cNvPr id="21" name="テキスト ボックス 20"/>
          <p:cNvSpPr txBox="1"/>
          <p:nvPr/>
        </p:nvSpPr>
        <p:spPr>
          <a:xfrm>
            <a:off x="1619672" y="2636912"/>
            <a:ext cx="360000" cy="338554"/>
          </a:xfrm>
          <a:prstGeom prst="rect">
            <a:avLst/>
          </a:prstGeom>
          <a:noFill/>
        </p:spPr>
        <p:txBody>
          <a:bodyPr wrap="square" rtlCol="0">
            <a:spAutoFit/>
          </a:bodyPr>
          <a:lstStyle/>
          <a:p>
            <a:pPr algn="ctr"/>
            <a:r>
              <a:rPr lang="ja-JP" altLang="en-US" sz="1600" b="1" dirty="0" smtClean="0">
                <a:solidFill>
                  <a:srgbClr val="FF0000"/>
                </a:solidFill>
                <a:latin typeface="游ゴシック Medium" panose="020B0500000000000000" pitchFamily="50" charset="-128"/>
                <a:ea typeface="游ゴシック Medium" panose="020B0500000000000000" pitchFamily="50" charset="-128"/>
              </a:rPr>
              <a:t>⑤</a:t>
            </a:r>
            <a:endParaRPr lang="ja-JP" altLang="en-US" sz="1600" b="1" dirty="0">
              <a:solidFill>
                <a:srgbClr val="FF0000"/>
              </a:solidFill>
              <a:latin typeface="游ゴシック Medium" panose="020B0500000000000000" pitchFamily="50" charset="-128"/>
              <a:ea typeface="游ゴシック Medium" panose="020B0500000000000000" pitchFamily="50" charset="-128"/>
            </a:endParaRPr>
          </a:p>
        </p:txBody>
      </p:sp>
      <p:sp>
        <p:nvSpPr>
          <p:cNvPr id="22" name="テキスト ボックス 21"/>
          <p:cNvSpPr txBox="1"/>
          <p:nvPr/>
        </p:nvSpPr>
        <p:spPr>
          <a:xfrm>
            <a:off x="4499992" y="4437112"/>
            <a:ext cx="360000" cy="338554"/>
          </a:xfrm>
          <a:prstGeom prst="rect">
            <a:avLst/>
          </a:prstGeom>
          <a:noFill/>
        </p:spPr>
        <p:txBody>
          <a:bodyPr wrap="square" rtlCol="0">
            <a:spAutoFit/>
          </a:bodyPr>
          <a:lstStyle/>
          <a:p>
            <a:pPr algn="ctr"/>
            <a:r>
              <a:rPr lang="ja-JP" altLang="en-US" sz="1600" b="1" dirty="0" smtClean="0">
                <a:solidFill>
                  <a:srgbClr val="FF0000"/>
                </a:solidFill>
                <a:latin typeface="游ゴシック Medium" panose="020B0500000000000000" pitchFamily="50" charset="-128"/>
                <a:ea typeface="游ゴシック Medium" panose="020B0500000000000000" pitchFamily="50" charset="-128"/>
              </a:rPr>
              <a:t>⑥</a:t>
            </a:r>
            <a:endParaRPr lang="ja-JP" altLang="en-US" sz="1600" b="1" dirty="0">
              <a:solidFill>
                <a:srgbClr val="FF0000"/>
              </a:solidFill>
              <a:latin typeface="游ゴシック Medium" panose="020B0500000000000000" pitchFamily="50" charset="-128"/>
              <a:ea typeface="游ゴシック Medium" panose="020B0500000000000000" pitchFamily="50" charset="-128"/>
            </a:endParaRPr>
          </a:p>
        </p:txBody>
      </p:sp>
      <p:sp>
        <p:nvSpPr>
          <p:cNvPr id="23" name="テキスト ボックス 22"/>
          <p:cNvSpPr txBox="1"/>
          <p:nvPr/>
        </p:nvSpPr>
        <p:spPr>
          <a:xfrm>
            <a:off x="4932080" y="4941168"/>
            <a:ext cx="360000" cy="338554"/>
          </a:xfrm>
          <a:prstGeom prst="rect">
            <a:avLst/>
          </a:prstGeom>
          <a:noFill/>
        </p:spPr>
        <p:txBody>
          <a:bodyPr wrap="square" rtlCol="0">
            <a:spAutoFit/>
          </a:bodyPr>
          <a:lstStyle/>
          <a:p>
            <a:pPr algn="ctr"/>
            <a:r>
              <a:rPr lang="ja-JP" altLang="en-US" sz="1600" b="1" dirty="0" smtClean="0">
                <a:solidFill>
                  <a:srgbClr val="FF0000"/>
                </a:solidFill>
                <a:latin typeface="游ゴシック Medium" panose="020B0500000000000000" pitchFamily="50" charset="-128"/>
                <a:ea typeface="游ゴシック Medium" panose="020B0500000000000000" pitchFamily="50" charset="-128"/>
              </a:rPr>
              <a:t>⑦</a:t>
            </a:r>
            <a:endParaRPr lang="ja-JP" altLang="en-US" sz="1600" b="1" dirty="0">
              <a:solidFill>
                <a:srgbClr val="FF0000"/>
              </a:solidFill>
              <a:latin typeface="游ゴシック Medium" panose="020B0500000000000000" pitchFamily="50" charset="-128"/>
              <a:ea typeface="游ゴシック Medium" panose="020B0500000000000000" pitchFamily="50" charset="-128"/>
            </a:endParaRPr>
          </a:p>
        </p:txBody>
      </p:sp>
      <p:pic>
        <p:nvPicPr>
          <p:cNvPr id="24" name="図 23">
            <a:extLst>
              <a:ext uri="{FF2B5EF4-FFF2-40B4-BE49-F238E27FC236}">
                <a16:creationId xmlns:a16="http://schemas.microsoft.com/office/drawing/2014/main" id="{7AF68B87-FE78-49A3-B82E-34AC80A3B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00" y="3268588"/>
            <a:ext cx="1905000" cy="1905000"/>
          </a:xfrm>
          <a:prstGeom prst="rect">
            <a:avLst/>
          </a:prstGeom>
        </p:spPr>
      </p:pic>
      <p:sp>
        <p:nvSpPr>
          <p:cNvPr id="25" name="角丸四角形吹き出し 5">
            <a:extLst>
              <a:ext uri="{FF2B5EF4-FFF2-40B4-BE49-F238E27FC236}">
                <a16:creationId xmlns:a16="http://schemas.microsoft.com/office/drawing/2014/main" id="{E9CF109D-C906-4E74-AC35-01875D06F7B1}"/>
              </a:ext>
            </a:extLst>
          </p:cNvPr>
          <p:cNvSpPr/>
          <p:nvPr/>
        </p:nvSpPr>
        <p:spPr>
          <a:xfrm>
            <a:off x="5805552" y="2192354"/>
            <a:ext cx="2793582" cy="783112"/>
          </a:xfrm>
          <a:prstGeom prst="wedgeRoundRectCallout">
            <a:avLst>
              <a:gd name="adj1" fmla="val -7685"/>
              <a:gd name="adj2" fmla="val 11217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26" name="テキスト ボックス 25"/>
          <p:cNvSpPr txBox="1"/>
          <p:nvPr/>
        </p:nvSpPr>
        <p:spPr>
          <a:xfrm>
            <a:off x="5805551" y="2192354"/>
            <a:ext cx="2826886" cy="830997"/>
          </a:xfrm>
          <a:prstGeom prst="rect">
            <a:avLst/>
          </a:prstGeom>
          <a:noFill/>
        </p:spPr>
        <p:txBody>
          <a:bodyPr wrap="square" rtlCol="0">
            <a:spAutoFit/>
          </a:bodyPr>
          <a:lstStyle/>
          <a:p>
            <a:r>
              <a:rPr lang="ja-JP" altLang="en-US" sz="1600" dirty="0">
                <a:latin typeface="游ゴシック" panose="020B0400000000000000" pitchFamily="50" charset="-128"/>
                <a:ea typeface="游ゴシック" panose="020B0400000000000000" pitchFamily="50" charset="-128"/>
              </a:rPr>
              <a:t>Round numbers correspond to the numbers in the slide headings</a:t>
            </a:r>
          </a:p>
        </p:txBody>
      </p:sp>
      <p:sp>
        <p:nvSpPr>
          <p:cNvPr id="8" name="テキスト ボックス 7"/>
          <p:cNvSpPr txBox="1"/>
          <p:nvPr/>
        </p:nvSpPr>
        <p:spPr>
          <a:xfrm>
            <a:off x="1633288" y="1957050"/>
            <a:ext cx="922448" cy="738664"/>
          </a:xfrm>
          <a:prstGeom prst="rect">
            <a:avLst/>
          </a:prstGeom>
          <a:solidFill>
            <a:schemeClr val="bg1"/>
          </a:solidFill>
        </p:spPr>
        <p:txBody>
          <a:bodyPr wrap="square" rtlCol="0">
            <a:spAutoFit/>
          </a:bodyPr>
          <a:lstStyle/>
          <a:p>
            <a:r>
              <a:rPr lang="en-US" altLang="ja-JP" sz="1400" dirty="0">
                <a:latin typeface="游ゴシック Medium" panose="020B0500000000000000" pitchFamily="50" charset="-128"/>
                <a:ea typeface="游ゴシック Medium" panose="020B0500000000000000" pitchFamily="50" charset="-128"/>
              </a:rPr>
              <a:t>Books </a:t>
            </a:r>
            <a:endParaRPr lang="en-US" altLang="ja-JP" sz="1400" dirty="0" smtClean="0">
              <a:latin typeface="游ゴシック Medium" panose="020B0500000000000000" pitchFamily="50" charset="-128"/>
              <a:ea typeface="游ゴシック Medium" panose="020B0500000000000000" pitchFamily="50" charset="-128"/>
            </a:endParaRPr>
          </a:p>
          <a:p>
            <a:r>
              <a:rPr lang="en-US" altLang="ja-JP" sz="1400" dirty="0" smtClean="0">
                <a:latin typeface="游ゴシック Medium" panose="020B0500000000000000" pitchFamily="50" charset="-128"/>
                <a:ea typeface="游ゴシック Medium" panose="020B0500000000000000" pitchFamily="50" charset="-128"/>
              </a:rPr>
              <a:t>for </a:t>
            </a:r>
            <a:r>
              <a:rPr lang="ja-JP" altLang="en-US" sz="1400" dirty="0">
                <a:latin typeface="游ゴシック Medium" panose="020B0500000000000000" pitchFamily="50" charset="-128"/>
                <a:ea typeface="游ゴシック Medium" panose="020B0500000000000000" pitchFamily="50" charset="-128"/>
              </a:rPr>
              <a:t>LS students</a:t>
            </a:r>
            <a:endParaRPr kumimoji="1" lang="ja-JP" altLang="en-US" sz="1400" b="1" dirty="0" smtClean="0">
              <a:solidFill>
                <a:srgbClr val="FF0000"/>
              </a:solidFill>
              <a:latin typeface="游ゴシック Medium" panose="020B0500000000000000" pitchFamily="50" charset="-128"/>
              <a:ea typeface="游ゴシック Medium" panose="020B0500000000000000" pitchFamily="50" charset="-128"/>
            </a:endParaRPr>
          </a:p>
        </p:txBody>
      </p:sp>
      <p:sp>
        <p:nvSpPr>
          <p:cNvPr id="27" name="テキスト ボックス 26"/>
          <p:cNvSpPr txBox="1"/>
          <p:nvPr/>
        </p:nvSpPr>
        <p:spPr>
          <a:xfrm>
            <a:off x="1187561" y="3354680"/>
            <a:ext cx="1368176" cy="954107"/>
          </a:xfrm>
          <a:prstGeom prst="rect">
            <a:avLst/>
          </a:prstGeom>
          <a:solidFill>
            <a:schemeClr val="bg1"/>
          </a:solidFill>
        </p:spPr>
        <p:txBody>
          <a:bodyPr wrap="square" rtlCol="0">
            <a:spAutoFit/>
          </a:bodyPr>
          <a:lstStyle/>
          <a:p>
            <a:r>
              <a:rPr lang="en-US" altLang="ja-JP" sz="1400" dirty="0" smtClean="0">
                <a:latin typeface="游ゴシック Medium" panose="020B0500000000000000" pitchFamily="50" charset="-128"/>
                <a:ea typeface="游ゴシック Medium" panose="020B0500000000000000" pitchFamily="50" charset="-128"/>
              </a:rPr>
              <a:t>L655</a:t>
            </a:r>
          </a:p>
          <a:p>
            <a:r>
              <a:rPr lang="en-US" altLang="ja-JP" sz="1400" dirty="0" smtClean="0">
                <a:latin typeface="游ゴシック Medium" panose="020B0500000000000000" pitchFamily="50" charset="-128"/>
                <a:ea typeface="游ゴシック Medium" panose="020B0500000000000000" pitchFamily="50" charset="-128"/>
              </a:rPr>
              <a:t>Periodicals </a:t>
            </a:r>
            <a:r>
              <a:rPr lang="en-US" altLang="ja-JP" sz="1400" dirty="0">
                <a:latin typeface="游ゴシック Medium" panose="020B0500000000000000" pitchFamily="50" charset="-128"/>
                <a:ea typeface="游ゴシック Medium" panose="020B0500000000000000" pitchFamily="50" charset="-128"/>
              </a:rPr>
              <a:t>in </a:t>
            </a:r>
            <a:r>
              <a:rPr lang="en-US" altLang="ja-JP" sz="1400" dirty="0" smtClean="0">
                <a:latin typeface="游ゴシック Medium" panose="020B0500000000000000" pitchFamily="50" charset="-128"/>
                <a:ea typeface="游ゴシック Medium" panose="020B0500000000000000" pitchFamily="50" charset="-128"/>
              </a:rPr>
              <a:t>Japanese 1</a:t>
            </a:r>
          </a:p>
          <a:p>
            <a:r>
              <a:rPr lang="en-US" altLang="ja-JP" sz="1400" dirty="0" smtClean="0">
                <a:latin typeface="游ゴシック Medium" panose="020B0500000000000000" pitchFamily="50" charset="-128"/>
                <a:ea typeface="游ゴシック Medium" panose="020B0500000000000000" pitchFamily="50" charset="-128"/>
              </a:rPr>
              <a:t>(A-K)</a:t>
            </a:r>
            <a:endParaRPr kumimoji="1" lang="ja-JP" altLang="en-US" sz="1400" b="1" dirty="0" smtClean="0">
              <a:solidFill>
                <a:srgbClr val="FF0000"/>
              </a:solidFill>
              <a:latin typeface="游ゴシック Medium" panose="020B0500000000000000" pitchFamily="50" charset="-128"/>
              <a:ea typeface="游ゴシック Medium" panose="020B0500000000000000" pitchFamily="50" charset="-128"/>
            </a:endParaRPr>
          </a:p>
        </p:txBody>
      </p:sp>
      <p:sp>
        <p:nvSpPr>
          <p:cNvPr id="28" name="テキスト ボックス 27"/>
          <p:cNvSpPr txBox="1"/>
          <p:nvPr/>
        </p:nvSpPr>
        <p:spPr>
          <a:xfrm>
            <a:off x="4064327" y="3570123"/>
            <a:ext cx="1443777" cy="738664"/>
          </a:xfrm>
          <a:prstGeom prst="rect">
            <a:avLst/>
          </a:prstGeom>
          <a:solidFill>
            <a:schemeClr val="bg1"/>
          </a:solidFill>
        </p:spPr>
        <p:txBody>
          <a:bodyPr wrap="square" rtlCol="0">
            <a:spAutoFit/>
          </a:bodyPr>
          <a:lstStyle/>
          <a:p>
            <a:r>
              <a:rPr lang="en-US" altLang="ja-JP" sz="1400" dirty="0" smtClean="0">
                <a:latin typeface="游ゴシック Medium" panose="020B0500000000000000" pitchFamily="50" charset="-128"/>
                <a:ea typeface="游ゴシック Medium" panose="020B0500000000000000" pitchFamily="50" charset="-128"/>
              </a:rPr>
              <a:t>L651</a:t>
            </a:r>
          </a:p>
          <a:p>
            <a:r>
              <a:rPr lang="en-US" altLang="ja-JP" sz="1400" dirty="0">
                <a:latin typeface="游ゴシック Medium" panose="020B0500000000000000" pitchFamily="50" charset="-128"/>
                <a:ea typeface="游ゴシック Medium" panose="020B0500000000000000" pitchFamily="50" charset="-128"/>
              </a:rPr>
              <a:t>Foreign law materials</a:t>
            </a:r>
            <a:endParaRPr kumimoji="1" lang="ja-JP" altLang="en-US" sz="1400" b="1" dirty="0" smtClean="0">
              <a:solidFill>
                <a:srgbClr val="FF0000"/>
              </a:solidFill>
              <a:latin typeface="游ゴシック Medium" panose="020B0500000000000000" pitchFamily="50" charset="-128"/>
              <a:ea typeface="游ゴシック Medium" panose="020B0500000000000000" pitchFamily="50" charset="-128"/>
            </a:endParaRPr>
          </a:p>
        </p:txBody>
      </p:sp>
      <p:sp>
        <p:nvSpPr>
          <p:cNvPr id="30" name="テキスト ボックス 29"/>
          <p:cNvSpPr txBox="1"/>
          <p:nvPr/>
        </p:nvSpPr>
        <p:spPr>
          <a:xfrm>
            <a:off x="374819" y="5912104"/>
            <a:ext cx="1100837" cy="600164"/>
          </a:xfrm>
          <a:prstGeom prst="rect">
            <a:avLst/>
          </a:prstGeom>
          <a:solidFill>
            <a:schemeClr val="bg1"/>
          </a:solidFill>
        </p:spPr>
        <p:txBody>
          <a:bodyPr wrap="square" rtlCol="0">
            <a:spAutoFit/>
          </a:bodyPr>
          <a:lstStyle/>
          <a:p>
            <a:r>
              <a:rPr lang="en-US" altLang="ja-JP" sz="1100" dirty="0">
                <a:latin typeface="游ゴシック Medium" panose="020B0500000000000000" pitchFamily="50" charset="-128"/>
                <a:ea typeface="游ゴシック Medium" panose="020B0500000000000000" pitchFamily="50" charset="-128"/>
              </a:rPr>
              <a:t>Newly arrived </a:t>
            </a:r>
            <a:r>
              <a:rPr lang="en-US" altLang="ja-JP" sz="1100" dirty="0" smtClean="0">
                <a:latin typeface="游ゴシック Medium" panose="020B0500000000000000" pitchFamily="50" charset="-128"/>
                <a:ea typeface="游ゴシック Medium" panose="020B0500000000000000" pitchFamily="50" charset="-128"/>
              </a:rPr>
              <a:t>journals, newspapers</a:t>
            </a:r>
            <a:endParaRPr kumimoji="1" lang="ja-JP" altLang="en-US" sz="1100" b="1" dirty="0" smtClean="0">
              <a:solidFill>
                <a:srgbClr val="FF0000"/>
              </a:solidFill>
              <a:latin typeface="游ゴシック Medium" panose="020B0500000000000000" pitchFamily="50" charset="-128"/>
              <a:ea typeface="游ゴシック Medium" panose="020B0500000000000000" pitchFamily="50" charset="-128"/>
            </a:endParaRPr>
          </a:p>
        </p:txBody>
      </p:sp>
      <p:sp>
        <p:nvSpPr>
          <p:cNvPr id="31" name="テキスト ボックス 30"/>
          <p:cNvSpPr txBox="1"/>
          <p:nvPr/>
        </p:nvSpPr>
        <p:spPr>
          <a:xfrm>
            <a:off x="1043567" y="4825640"/>
            <a:ext cx="576065" cy="259544"/>
          </a:xfrm>
          <a:prstGeom prst="rect">
            <a:avLst/>
          </a:prstGeom>
          <a:solidFill>
            <a:schemeClr val="bg1"/>
          </a:solidFill>
        </p:spPr>
        <p:txBody>
          <a:bodyPr wrap="square" rtlCol="0">
            <a:spAutoFit/>
          </a:bodyPr>
          <a:lstStyle/>
          <a:p>
            <a:endParaRPr kumimoji="1" lang="ja-JP" altLang="en-US" sz="1100" b="1" dirty="0" smtClean="0">
              <a:solidFill>
                <a:srgbClr val="FF0000"/>
              </a:solidFill>
              <a:latin typeface="游ゴシック Medium" panose="020B0500000000000000" pitchFamily="50" charset="-128"/>
              <a:ea typeface="游ゴシック Medium" panose="020B0500000000000000" pitchFamily="50" charset="-128"/>
            </a:endParaRPr>
          </a:p>
        </p:txBody>
      </p:sp>
      <p:sp>
        <p:nvSpPr>
          <p:cNvPr id="15" name="正方形/長方形 14"/>
          <p:cNvSpPr/>
          <p:nvPr/>
        </p:nvSpPr>
        <p:spPr>
          <a:xfrm>
            <a:off x="1043567" y="4853898"/>
            <a:ext cx="504137" cy="1348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p:nvPr/>
        </p:nvCxnSpPr>
        <p:spPr>
          <a:xfrm flipH="1">
            <a:off x="1043527" y="4988738"/>
            <a:ext cx="144033" cy="1032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1666275" y="5211242"/>
            <a:ext cx="853477" cy="523220"/>
          </a:xfrm>
          <a:prstGeom prst="rect">
            <a:avLst/>
          </a:prstGeom>
          <a:solidFill>
            <a:schemeClr val="bg1"/>
          </a:solidFill>
        </p:spPr>
        <p:txBody>
          <a:bodyPr wrap="square" rtlCol="0">
            <a:spAutoFit/>
          </a:bodyPr>
          <a:lstStyle/>
          <a:p>
            <a:r>
              <a:rPr lang="en-US" altLang="ja-JP" sz="1400" dirty="0"/>
              <a:t>Reading room</a:t>
            </a:r>
            <a:endParaRPr kumimoji="1" lang="ja-JP" altLang="en-US" sz="1400" b="1" dirty="0" smtClean="0">
              <a:solidFill>
                <a:srgbClr val="FF0000"/>
              </a:solidFill>
              <a:latin typeface="游ゴシック Medium" panose="020B0500000000000000" pitchFamily="50" charset="-128"/>
              <a:ea typeface="游ゴシック Medium" panose="020B0500000000000000" pitchFamily="50" charset="-128"/>
            </a:endParaRPr>
          </a:p>
        </p:txBody>
      </p:sp>
      <p:sp>
        <p:nvSpPr>
          <p:cNvPr id="41" name="テキスト ボックス 40"/>
          <p:cNvSpPr txBox="1"/>
          <p:nvPr/>
        </p:nvSpPr>
        <p:spPr>
          <a:xfrm>
            <a:off x="1625536" y="5684405"/>
            <a:ext cx="629069" cy="261610"/>
          </a:xfrm>
          <a:prstGeom prst="rect">
            <a:avLst/>
          </a:prstGeom>
          <a:solidFill>
            <a:schemeClr val="bg1"/>
          </a:solidFill>
        </p:spPr>
        <p:txBody>
          <a:bodyPr wrap="square" rtlCol="0">
            <a:spAutoFit/>
          </a:bodyPr>
          <a:lstStyle/>
          <a:p>
            <a:r>
              <a:rPr lang="en-US" altLang="ja-JP" sz="1100" dirty="0" smtClean="0"/>
              <a:t>OPAC</a:t>
            </a:r>
            <a:endParaRPr kumimoji="1" lang="ja-JP" altLang="en-US" sz="1100" b="1" dirty="0" smtClean="0">
              <a:solidFill>
                <a:srgbClr val="FF0000"/>
              </a:solidFill>
              <a:latin typeface="游ゴシック Medium" panose="020B0500000000000000" pitchFamily="50" charset="-128"/>
              <a:ea typeface="游ゴシック Medium" panose="020B0500000000000000" pitchFamily="50" charset="-128"/>
            </a:endParaRPr>
          </a:p>
        </p:txBody>
      </p:sp>
      <p:sp>
        <p:nvSpPr>
          <p:cNvPr id="42" name="テキスト ボックス 41"/>
          <p:cNvSpPr txBox="1"/>
          <p:nvPr/>
        </p:nvSpPr>
        <p:spPr>
          <a:xfrm>
            <a:off x="2031331" y="5637987"/>
            <a:ext cx="565381" cy="261610"/>
          </a:xfrm>
          <a:prstGeom prst="rect">
            <a:avLst/>
          </a:prstGeom>
          <a:solidFill>
            <a:schemeClr val="bg1"/>
          </a:solidFill>
        </p:spPr>
        <p:txBody>
          <a:bodyPr wrap="square" rtlCol="0">
            <a:spAutoFit/>
          </a:bodyPr>
          <a:lstStyle/>
          <a:p>
            <a:r>
              <a:rPr lang="en-US" altLang="ja-JP" sz="1100" dirty="0" smtClean="0"/>
              <a:t>copier</a:t>
            </a:r>
            <a:endParaRPr kumimoji="1" lang="ja-JP" altLang="en-US" sz="1100" b="1" dirty="0" smtClean="0">
              <a:solidFill>
                <a:srgbClr val="FF0000"/>
              </a:solidFill>
              <a:latin typeface="游ゴシック Medium" panose="020B0500000000000000" pitchFamily="50" charset="-128"/>
              <a:ea typeface="游ゴシック Medium" panose="020B0500000000000000" pitchFamily="50" charset="-128"/>
            </a:endParaRPr>
          </a:p>
        </p:txBody>
      </p:sp>
      <p:sp>
        <p:nvSpPr>
          <p:cNvPr id="43" name="テキスト ボックス 42"/>
          <p:cNvSpPr txBox="1"/>
          <p:nvPr/>
        </p:nvSpPr>
        <p:spPr>
          <a:xfrm>
            <a:off x="2522751" y="4821174"/>
            <a:ext cx="726731" cy="261610"/>
          </a:xfrm>
          <a:prstGeom prst="rect">
            <a:avLst/>
          </a:prstGeom>
          <a:solidFill>
            <a:schemeClr val="bg1"/>
          </a:solidFill>
        </p:spPr>
        <p:txBody>
          <a:bodyPr wrap="square" rtlCol="0">
            <a:spAutoFit/>
          </a:bodyPr>
          <a:lstStyle/>
          <a:p>
            <a:r>
              <a:rPr lang="en-US" altLang="ja-JP" sz="1100" dirty="0" smtClean="0"/>
              <a:t>doorway</a:t>
            </a:r>
            <a:endParaRPr kumimoji="1" lang="ja-JP" altLang="en-US" sz="1100" b="1" dirty="0" smtClean="0">
              <a:solidFill>
                <a:srgbClr val="FF0000"/>
              </a:solidFill>
              <a:latin typeface="游ゴシック Medium" panose="020B0500000000000000" pitchFamily="50" charset="-128"/>
              <a:ea typeface="游ゴシック Medium" panose="020B0500000000000000" pitchFamily="50" charset="-128"/>
            </a:endParaRPr>
          </a:p>
        </p:txBody>
      </p:sp>
      <p:sp>
        <p:nvSpPr>
          <p:cNvPr id="44" name="テキスト ボックス 43"/>
          <p:cNvSpPr txBox="1"/>
          <p:nvPr/>
        </p:nvSpPr>
        <p:spPr>
          <a:xfrm>
            <a:off x="2626140" y="5452578"/>
            <a:ext cx="937724" cy="430887"/>
          </a:xfrm>
          <a:prstGeom prst="rect">
            <a:avLst/>
          </a:prstGeom>
          <a:solidFill>
            <a:schemeClr val="bg1"/>
          </a:solidFill>
        </p:spPr>
        <p:txBody>
          <a:bodyPr wrap="square" rtlCol="0">
            <a:spAutoFit/>
          </a:bodyPr>
          <a:lstStyle/>
          <a:p>
            <a:r>
              <a:rPr lang="en-US" altLang="ja-JP" sz="1100" dirty="0"/>
              <a:t>Library service desk</a:t>
            </a:r>
            <a:endParaRPr kumimoji="1" lang="ja-JP" altLang="en-US" sz="1100" b="1" dirty="0" smtClean="0">
              <a:solidFill>
                <a:srgbClr val="FF0000"/>
              </a:solidFill>
              <a:latin typeface="游ゴシック Medium" panose="020B0500000000000000" pitchFamily="50" charset="-128"/>
              <a:ea typeface="游ゴシック Medium" panose="020B0500000000000000" pitchFamily="50" charset="-128"/>
            </a:endParaRPr>
          </a:p>
        </p:txBody>
      </p:sp>
      <p:sp>
        <p:nvSpPr>
          <p:cNvPr id="45" name="テキスト ボックス 44"/>
          <p:cNvSpPr txBox="1"/>
          <p:nvPr/>
        </p:nvSpPr>
        <p:spPr>
          <a:xfrm>
            <a:off x="3527904" y="4845208"/>
            <a:ext cx="1479418" cy="261610"/>
          </a:xfrm>
          <a:prstGeom prst="rect">
            <a:avLst/>
          </a:prstGeom>
          <a:solidFill>
            <a:schemeClr val="bg1"/>
          </a:solidFill>
        </p:spPr>
        <p:txBody>
          <a:bodyPr wrap="square" rtlCol="0">
            <a:spAutoFit/>
          </a:bodyPr>
          <a:lstStyle/>
          <a:p>
            <a:r>
              <a:rPr kumimoji="1" lang="en-US" altLang="ja-JP" sz="1100" dirty="0" smtClean="0">
                <a:latin typeface="游ゴシック Medium" panose="020B0500000000000000" pitchFamily="50" charset="-128"/>
                <a:ea typeface="游ゴシック Medium" panose="020B0500000000000000" pitchFamily="50" charset="-128"/>
              </a:rPr>
              <a:t>Pocket newspapers</a:t>
            </a:r>
            <a:endParaRPr kumimoji="1" lang="ja-JP" altLang="en-US" sz="1100" dirty="0" smtClean="0">
              <a:latin typeface="游ゴシック Medium" panose="020B0500000000000000" pitchFamily="50" charset="-128"/>
              <a:ea typeface="游ゴシック Medium" panose="020B0500000000000000" pitchFamily="50" charset="-128"/>
            </a:endParaRPr>
          </a:p>
        </p:txBody>
      </p:sp>
      <p:sp>
        <p:nvSpPr>
          <p:cNvPr id="46" name="テキスト ボックス 45"/>
          <p:cNvSpPr txBox="1"/>
          <p:nvPr/>
        </p:nvSpPr>
        <p:spPr>
          <a:xfrm>
            <a:off x="3959872" y="5202778"/>
            <a:ext cx="1548232" cy="230832"/>
          </a:xfrm>
          <a:prstGeom prst="rect">
            <a:avLst/>
          </a:prstGeom>
          <a:solidFill>
            <a:schemeClr val="bg1"/>
          </a:solidFill>
        </p:spPr>
        <p:txBody>
          <a:bodyPr wrap="square" rtlCol="0">
            <a:spAutoFit/>
          </a:bodyPr>
          <a:lstStyle/>
          <a:p>
            <a:r>
              <a:rPr lang="en-US" altLang="ja-JP" sz="900" dirty="0" smtClean="0">
                <a:latin typeface="游ゴシック Medium" panose="020B0500000000000000" pitchFamily="50" charset="-128"/>
                <a:ea typeface="游ゴシック Medium" panose="020B0500000000000000" pitchFamily="50" charset="-128"/>
              </a:rPr>
              <a:t>Periodicals </a:t>
            </a:r>
            <a:r>
              <a:rPr lang="en-US" altLang="ja-JP" sz="900" dirty="0">
                <a:latin typeface="游ゴシック Medium" panose="020B0500000000000000" pitchFamily="50" charset="-128"/>
                <a:ea typeface="游ゴシック Medium" panose="020B0500000000000000" pitchFamily="50" charset="-128"/>
              </a:rPr>
              <a:t>in </a:t>
            </a:r>
            <a:r>
              <a:rPr lang="en-US" altLang="ja-JP" sz="900" dirty="0" smtClean="0">
                <a:latin typeface="游ゴシック Medium" panose="020B0500000000000000" pitchFamily="50" charset="-128"/>
                <a:ea typeface="游ゴシック Medium" panose="020B0500000000000000" pitchFamily="50" charset="-128"/>
              </a:rPr>
              <a:t>Japanese2</a:t>
            </a:r>
          </a:p>
        </p:txBody>
      </p:sp>
      <p:sp>
        <p:nvSpPr>
          <p:cNvPr id="47" name="テキスト ボックス 46"/>
          <p:cNvSpPr txBox="1"/>
          <p:nvPr/>
        </p:nvSpPr>
        <p:spPr>
          <a:xfrm>
            <a:off x="3975617" y="5351730"/>
            <a:ext cx="505676" cy="430887"/>
          </a:xfrm>
          <a:prstGeom prst="rect">
            <a:avLst/>
          </a:prstGeom>
          <a:solidFill>
            <a:schemeClr val="bg1"/>
          </a:solidFill>
        </p:spPr>
        <p:txBody>
          <a:bodyPr wrap="square" rtlCol="0">
            <a:spAutoFit/>
          </a:bodyPr>
          <a:lstStyle/>
          <a:p>
            <a:r>
              <a:rPr lang="en-US" altLang="ja-JP" sz="1100" dirty="0"/>
              <a:t>(K-N)</a:t>
            </a:r>
          </a:p>
          <a:p>
            <a:r>
              <a:rPr lang="en-US" altLang="ja-JP" sz="1100" dirty="0"/>
              <a:t>L652</a:t>
            </a:r>
          </a:p>
        </p:txBody>
      </p:sp>
      <p:sp>
        <p:nvSpPr>
          <p:cNvPr id="48" name="テキスト ボックス 47"/>
          <p:cNvSpPr txBox="1"/>
          <p:nvPr/>
        </p:nvSpPr>
        <p:spPr>
          <a:xfrm>
            <a:off x="6048200" y="5222488"/>
            <a:ext cx="1368176" cy="830997"/>
          </a:xfrm>
          <a:prstGeom prst="rect">
            <a:avLst/>
          </a:prstGeom>
          <a:solidFill>
            <a:schemeClr val="bg1"/>
          </a:solidFill>
        </p:spPr>
        <p:txBody>
          <a:bodyPr wrap="square" rtlCol="0">
            <a:spAutoFit/>
          </a:bodyPr>
          <a:lstStyle/>
          <a:p>
            <a:r>
              <a:rPr lang="en-US" altLang="ja-JP" sz="1200" dirty="0" smtClean="0">
                <a:latin typeface="游ゴシック Medium" panose="020B0500000000000000" pitchFamily="50" charset="-128"/>
                <a:ea typeface="游ゴシック Medium" panose="020B0500000000000000" pitchFamily="50" charset="-128"/>
              </a:rPr>
              <a:t>L656</a:t>
            </a:r>
          </a:p>
          <a:p>
            <a:r>
              <a:rPr lang="en-US" altLang="ja-JP" sz="1200" dirty="0" smtClean="0">
                <a:latin typeface="游ゴシック Medium" panose="020B0500000000000000" pitchFamily="50" charset="-128"/>
                <a:ea typeface="游ゴシック Medium" panose="020B0500000000000000" pitchFamily="50" charset="-128"/>
              </a:rPr>
              <a:t>Periodicals </a:t>
            </a:r>
            <a:r>
              <a:rPr lang="en-US" altLang="ja-JP" sz="1200" dirty="0">
                <a:latin typeface="游ゴシック Medium" panose="020B0500000000000000" pitchFamily="50" charset="-128"/>
                <a:ea typeface="游ゴシック Medium" panose="020B0500000000000000" pitchFamily="50" charset="-128"/>
              </a:rPr>
              <a:t>in </a:t>
            </a:r>
            <a:r>
              <a:rPr lang="en-US" altLang="ja-JP" sz="1200" dirty="0" smtClean="0">
                <a:latin typeface="游ゴシック Medium" panose="020B0500000000000000" pitchFamily="50" charset="-128"/>
                <a:ea typeface="游ゴシック Medium" panose="020B0500000000000000" pitchFamily="50" charset="-128"/>
              </a:rPr>
              <a:t>Japanese 3</a:t>
            </a:r>
          </a:p>
          <a:p>
            <a:r>
              <a:rPr lang="en-US" altLang="ja-JP" sz="1200" dirty="0" smtClean="0">
                <a:latin typeface="游ゴシック Medium" panose="020B0500000000000000" pitchFamily="50" charset="-128"/>
                <a:ea typeface="游ゴシック Medium" panose="020B0500000000000000" pitchFamily="50" charset="-128"/>
              </a:rPr>
              <a:t>(N-T)</a:t>
            </a:r>
            <a:endParaRPr kumimoji="1" lang="ja-JP" altLang="en-US" sz="1200" b="1" dirty="0" smtClean="0">
              <a:solidFill>
                <a:srgbClr val="FF0000"/>
              </a:solidFill>
              <a:latin typeface="游ゴシック Medium" panose="020B0500000000000000" pitchFamily="50" charset="-128"/>
              <a:ea typeface="游ゴシック Medium" panose="020B0500000000000000" pitchFamily="50" charset="-128"/>
            </a:endParaRPr>
          </a:p>
        </p:txBody>
      </p:sp>
      <p:sp>
        <p:nvSpPr>
          <p:cNvPr id="49" name="テキスト ボックス 48"/>
          <p:cNvSpPr txBox="1"/>
          <p:nvPr/>
        </p:nvSpPr>
        <p:spPr>
          <a:xfrm>
            <a:off x="3707904" y="6218551"/>
            <a:ext cx="5124458" cy="276999"/>
          </a:xfrm>
          <a:prstGeom prst="rect">
            <a:avLst/>
          </a:prstGeom>
          <a:solidFill>
            <a:schemeClr val="bg1"/>
          </a:solidFill>
        </p:spPr>
        <p:txBody>
          <a:bodyPr wrap="square" rtlCol="0">
            <a:spAutoFit/>
          </a:bodyPr>
          <a:lstStyle/>
          <a:p>
            <a:r>
              <a:rPr lang="en-US" altLang="ja-JP" sz="1200" dirty="0">
                <a:solidFill>
                  <a:srgbClr val="00B0F0"/>
                </a:solidFill>
                <a:latin typeface="游ゴシック Medium" panose="020B0500000000000000" pitchFamily="50" charset="-128"/>
                <a:ea typeface="游ゴシック Medium" panose="020B0500000000000000" pitchFamily="50" charset="-128"/>
              </a:rPr>
              <a:t>Please take the stairs or elevator to move to other floors in the library.</a:t>
            </a:r>
            <a:endParaRPr kumimoji="1" lang="ja-JP" altLang="en-US" sz="1200" dirty="0" smtClean="0">
              <a:solidFill>
                <a:srgbClr val="00B0F0"/>
              </a:solidFill>
              <a:latin typeface="游ゴシック Medium" panose="020B0500000000000000" pitchFamily="50" charset="-128"/>
              <a:ea typeface="游ゴシック Medium" panose="020B0500000000000000" pitchFamily="50" charset="-128"/>
            </a:endParaRPr>
          </a:p>
        </p:txBody>
      </p:sp>
      <p:sp>
        <p:nvSpPr>
          <p:cNvPr id="50" name="曲折矢印 49"/>
          <p:cNvSpPr/>
          <p:nvPr/>
        </p:nvSpPr>
        <p:spPr>
          <a:xfrm>
            <a:off x="4228455" y="5782618"/>
            <a:ext cx="252838" cy="419820"/>
          </a:xfrm>
          <a:prstGeom prst="ben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52" name="テキスト ボックス 51"/>
          <p:cNvSpPr txBox="1"/>
          <p:nvPr/>
        </p:nvSpPr>
        <p:spPr>
          <a:xfrm>
            <a:off x="5490934" y="1326552"/>
            <a:ext cx="1006745" cy="430887"/>
          </a:xfrm>
          <a:prstGeom prst="rect">
            <a:avLst/>
          </a:prstGeom>
          <a:solidFill>
            <a:schemeClr val="bg1"/>
          </a:solidFill>
        </p:spPr>
        <p:txBody>
          <a:bodyPr wrap="square" rtlCol="0">
            <a:spAutoFit/>
          </a:bodyPr>
          <a:lstStyle/>
          <a:p>
            <a:r>
              <a:rPr lang="en-US" altLang="ja-JP" sz="1100" dirty="0">
                <a:latin typeface="游ゴシック Medium" panose="020B0500000000000000" pitchFamily="50" charset="-128"/>
                <a:ea typeface="游ゴシック Medium" panose="020B0500000000000000" pitchFamily="50" charset="-128"/>
              </a:rPr>
              <a:t>Library </a:t>
            </a:r>
            <a:r>
              <a:rPr lang="en-US" altLang="ja-JP" sz="1100" dirty="0" smtClean="0">
                <a:latin typeface="游ゴシック Medium" panose="020B0500000000000000" pitchFamily="50" charset="-128"/>
                <a:ea typeface="游ゴシック Medium" panose="020B0500000000000000" pitchFamily="50" charset="-128"/>
              </a:rPr>
              <a:t>Area</a:t>
            </a:r>
          </a:p>
          <a:p>
            <a:r>
              <a:rPr lang="en-US" altLang="ja-JP" sz="1100" dirty="0" smtClean="0">
                <a:latin typeface="游ゴシック Medium" panose="020B0500000000000000" pitchFamily="50" charset="-128"/>
                <a:ea typeface="游ゴシック Medium" panose="020B0500000000000000" pitchFamily="50" charset="-128"/>
              </a:rPr>
              <a:t>(L6)</a:t>
            </a:r>
            <a:endParaRPr kumimoji="1" lang="ja-JP" altLang="en-US" sz="1100" dirty="0" smtClean="0">
              <a:latin typeface="游ゴシック Medium" panose="020B0500000000000000" pitchFamily="50" charset="-128"/>
              <a:ea typeface="游ゴシック Medium" panose="020B0500000000000000" pitchFamily="50" charset="-128"/>
            </a:endParaRPr>
          </a:p>
        </p:txBody>
      </p:sp>
      <p:sp>
        <p:nvSpPr>
          <p:cNvPr id="53" name="テキスト ボックス 52"/>
          <p:cNvSpPr txBox="1"/>
          <p:nvPr/>
        </p:nvSpPr>
        <p:spPr>
          <a:xfrm>
            <a:off x="5490934" y="1750133"/>
            <a:ext cx="1006745" cy="261610"/>
          </a:xfrm>
          <a:prstGeom prst="rect">
            <a:avLst/>
          </a:prstGeom>
          <a:solidFill>
            <a:schemeClr val="bg1"/>
          </a:solidFill>
        </p:spPr>
        <p:txBody>
          <a:bodyPr wrap="square" rtlCol="0">
            <a:spAutoFit/>
          </a:bodyPr>
          <a:lstStyle/>
          <a:p>
            <a:r>
              <a:rPr lang="en-US" altLang="ja-JP" sz="1100" dirty="0" smtClean="0">
                <a:latin typeface="游ゴシック Medium" panose="020B0500000000000000" pitchFamily="50" charset="-128"/>
                <a:ea typeface="游ゴシック Medium" panose="020B0500000000000000" pitchFamily="50" charset="-128"/>
              </a:rPr>
              <a:t>Unavailable</a:t>
            </a:r>
            <a:endParaRPr kumimoji="1" lang="ja-JP" altLang="en-US" sz="1100" dirty="0" smtClean="0">
              <a:latin typeface="游ゴシック Medium" panose="020B0500000000000000" pitchFamily="50" charset="-128"/>
              <a:ea typeface="游ゴシック Medium" panose="020B0500000000000000" pitchFamily="50" charset="-128"/>
            </a:endParaRPr>
          </a:p>
        </p:txBody>
      </p:sp>
      <p:sp>
        <p:nvSpPr>
          <p:cNvPr id="54" name="テキスト ボックス 53"/>
          <p:cNvSpPr txBox="1"/>
          <p:nvPr/>
        </p:nvSpPr>
        <p:spPr>
          <a:xfrm>
            <a:off x="6876256" y="1326552"/>
            <a:ext cx="1552312" cy="430887"/>
          </a:xfrm>
          <a:prstGeom prst="rect">
            <a:avLst/>
          </a:prstGeom>
          <a:solidFill>
            <a:schemeClr val="bg1"/>
          </a:solidFill>
        </p:spPr>
        <p:txBody>
          <a:bodyPr wrap="square" rtlCol="0">
            <a:spAutoFit/>
          </a:bodyPr>
          <a:lstStyle/>
          <a:p>
            <a:r>
              <a:rPr lang="en-US" altLang="ja-JP" sz="1100" dirty="0">
                <a:latin typeface="游ゴシック Medium" panose="020B0500000000000000" pitchFamily="50" charset="-128"/>
                <a:ea typeface="游ゴシック Medium" panose="020B0500000000000000" pitchFamily="50" charset="-128"/>
              </a:rPr>
              <a:t>Hallway on the 4th floor of Bldg. 3</a:t>
            </a:r>
            <a:endParaRPr kumimoji="1" lang="ja-JP" altLang="en-US" sz="1100" dirty="0" smtClean="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390541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40"/>
            <a:ext cx="8229600" cy="957849"/>
          </a:xfrm>
        </p:spPr>
        <p:txBody>
          <a:bodyPr/>
          <a:lstStyle/>
          <a:p>
            <a:pPr algn="l"/>
            <a:r>
              <a:rPr lang="en-US" altLang="ja-JP" dirty="0" smtClean="0">
                <a:latin typeface="游ゴシック Medium" panose="020B0500000000000000" pitchFamily="50" charset="-128"/>
                <a:ea typeface="游ゴシック Medium" panose="020B0500000000000000" pitchFamily="50" charset="-128"/>
              </a:rPr>
              <a:t>L5 </a:t>
            </a:r>
            <a:r>
              <a:rPr lang="ja-JP" altLang="en-US" dirty="0">
                <a:latin typeface="游ゴシック Medium" panose="020B0500000000000000" pitchFamily="50" charset="-128"/>
                <a:ea typeface="游ゴシック Medium" panose="020B0500000000000000" pitchFamily="50" charset="-128"/>
              </a:rPr>
              <a:t>floor</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6328" y="1600202"/>
            <a:ext cx="6991347" cy="4525963"/>
          </a:xfrm>
        </p:spPr>
      </p:pic>
      <p:sp>
        <p:nvSpPr>
          <p:cNvPr id="5" name="四角形吹き出し 4"/>
          <p:cNvSpPr/>
          <p:nvPr/>
        </p:nvSpPr>
        <p:spPr>
          <a:xfrm>
            <a:off x="179512" y="1772816"/>
            <a:ext cx="3096344" cy="1080120"/>
          </a:xfrm>
          <a:prstGeom prst="wedgeRectCallout">
            <a:avLst>
              <a:gd name="adj1" fmla="val 758"/>
              <a:gd name="adj2" fmla="val 128326"/>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游ゴシック" panose="020B0400000000000000" pitchFamily="50" charset="-128"/>
                <a:ea typeface="游ゴシック" panose="020B0400000000000000" pitchFamily="50" charset="-128"/>
              </a:rPr>
              <a:t>Periodicals in Japanese </a:t>
            </a:r>
            <a:endParaRPr lang="en-US" altLang="ja-JP" dirty="0" smtClean="0">
              <a:solidFill>
                <a:schemeClr val="tx1"/>
              </a:solidFill>
              <a:latin typeface="游ゴシック" panose="020B0400000000000000" pitchFamily="50" charset="-128"/>
              <a:ea typeface="游ゴシック" panose="020B0400000000000000" pitchFamily="50" charset="-128"/>
            </a:endParaRPr>
          </a:p>
          <a:p>
            <a:pPr algn="ctr"/>
            <a:r>
              <a:rPr lang="ja-JP" altLang="en-US" dirty="0" smtClean="0">
                <a:solidFill>
                  <a:schemeClr val="tx1"/>
                </a:solidFill>
                <a:latin typeface="游ゴシック" panose="020B0400000000000000" pitchFamily="50" charset="-128"/>
                <a:ea typeface="游ゴシック" panose="020B0400000000000000" pitchFamily="50" charset="-128"/>
              </a:rPr>
              <a:t>(</a:t>
            </a:r>
            <a:r>
              <a:rPr lang="en-US" altLang="ja-JP" dirty="0" smtClean="0">
                <a:solidFill>
                  <a:schemeClr val="tx1"/>
                </a:solidFill>
                <a:latin typeface="游ゴシック" panose="020B0400000000000000" pitchFamily="50" charset="-128"/>
                <a:ea typeface="游ゴシック" panose="020B0400000000000000" pitchFamily="50" charset="-128"/>
              </a:rPr>
              <a:t>“To” </a:t>
            </a:r>
            <a:r>
              <a:rPr lang="ja-JP" altLang="en-US" dirty="0">
                <a:solidFill>
                  <a:schemeClr val="tx1"/>
                </a:solidFill>
                <a:latin typeface="游ゴシック" panose="020B0400000000000000" pitchFamily="50" charset="-128"/>
                <a:ea typeface="游ゴシック" panose="020B0400000000000000" pitchFamily="50" charset="-128"/>
              </a:rPr>
              <a:t>and after)</a:t>
            </a:r>
            <a:endParaRPr lang="en-US" altLang="ja-JP" dirty="0">
              <a:solidFill>
                <a:schemeClr val="tx1"/>
              </a:solidFill>
              <a:latin typeface="游ゴシック" panose="020B0400000000000000" pitchFamily="50" charset="-128"/>
              <a:ea typeface="游ゴシック" panose="020B0400000000000000" pitchFamily="50" charset="-128"/>
            </a:endParaRPr>
          </a:p>
          <a:p>
            <a:pPr algn="ctr"/>
            <a:r>
              <a:rPr lang="ja-JP" altLang="en-US" sz="1400" b="1" dirty="0">
                <a:solidFill>
                  <a:schemeClr val="tx1"/>
                </a:solidFill>
                <a:latin typeface="游ゴシック" panose="020B0400000000000000" pitchFamily="50" charset="-128"/>
                <a:ea typeface="游ゴシック" panose="020B0400000000000000" pitchFamily="50" charset="-128"/>
              </a:rPr>
              <a:t>The OPAC's location display is</a:t>
            </a:r>
            <a:endParaRPr lang="en-US" altLang="ja-JP" sz="1400" b="1" dirty="0">
              <a:solidFill>
                <a:schemeClr val="tx1"/>
              </a:solidFill>
              <a:latin typeface="游ゴシック" panose="020B0400000000000000" pitchFamily="50" charset="-128"/>
              <a:ea typeface="游ゴシック" panose="020B0400000000000000" pitchFamily="50" charset="-128"/>
            </a:endParaRPr>
          </a:p>
          <a:p>
            <a:pPr algn="ctr"/>
            <a:r>
              <a:rPr lang="ja-JP" altLang="en-US" sz="1400" b="1" dirty="0">
                <a:solidFill>
                  <a:srgbClr val="FF0000"/>
                </a:solidFill>
                <a:latin typeface="游ゴシック" panose="020B0400000000000000" pitchFamily="50" charset="-128"/>
                <a:ea typeface="游ゴシック" panose="020B0400000000000000" pitchFamily="50" charset="-128"/>
              </a:rPr>
              <a:t>「Law.Periodicals」</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6" name="四角形吹き出し 5"/>
          <p:cNvSpPr/>
          <p:nvPr/>
        </p:nvSpPr>
        <p:spPr>
          <a:xfrm>
            <a:off x="5652120" y="1340768"/>
            <a:ext cx="3240360" cy="1152128"/>
          </a:xfrm>
          <a:prstGeom prst="wedgeRectCallout">
            <a:avLst>
              <a:gd name="adj1" fmla="val 3972"/>
              <a:gd name="adj2" fmla="val 114931"/>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游ゴシック" panose="020B0400000000000000" pitchFamily="50" charset="-128"/>
                <a:ea typeface="游ゴシック" panose="020B0400000000000000" pitchFamily="50" charset="-128"/>
              </a:rPr>
              <a:t>Periodicals in Foreign Languages (since </a:t>
            </a:r>
            <a:r>
              <a:rPr lang="en-US" altLang="ja-JP" dirty="0">
                <a:solidFill>
                  <a:schemeClr val="tx1"/>
                </a:solidFill>
                <a:latin typeface="游ゴシック" panose="020B0400000000000000" pitchFamily="50" charset="-128"/>
                <a:ea typeface="游ゴシック" panose="020B0400000000000000" pitchFamily="50" charset="-128"/>
              </a:rPr>
              <a:t>1975)</a:t>
            </a:r>
          </a:p>
          <a:p>
            <a:pPr algn="ctr"/>
            <a:r>
              <a:rPr lang="ja-JP" altLang="en-US" sz="1400" b="1" dirty="0">
                <a:solidFill>
                  <a:schemeClr val="tx1"/>
                </a:solidFill>
                <a:latin typeface="游ゴシック" panose="020B0400000000000000" pitchFamily="50" charset="-128"/>
                <a:ea typeface="游ゴシック" panose="020B0400000000000000" pitchFamily="50" charset="-128"/>
              </a:rPr>
              <a:t>The OPAC's location display is</a:t>
            </a:r>
            <a:endParaRPr lang="en-US" altLang="ja-JP" sz="1400" b="1" dirty="0">
              <a:solidFill>
                <a:schemeClr val="tx1"/>
              </a:solidFill>
              <a:latin typeface="游ゴシック" panose="020B0400000000000000" pitchFamily="50" charset="-128"/>
              <a:ea typeface="游ゴシック" panose="020B0400000000000000" pitchFamily="50" charset="-128"/>
            </a:endParaRPr>
          </a:p>
          <a:p>
            <a:pPr algn="ctr"/>
            <a:r>
              <a:rPr lang="ja-JP" altLang="en-US" sz="1400" b="1" dirty="0">
                <a:solidFill>
                  <a:srgbClr val="FF0000"/>
                </a:solidFill>
                <a:latin typeface="游ゴシック" panose="020B0400000000000000" pitchFamily="50" charset="-128"/>
                <a:ea typeface="游ゴシック" panose="020B0400000000000000" pitchFamily="50" charset="-128"/>
              </a:rPr>
              <a:t>「Law.Periodicals」</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8" name="下矢印吹き出し 7"/>
          <p:cNvSpPr/>
          <p:nvPr/>
        </p:nvSpPr>
        <p:spPr>
          <a:xfrm>
            <a:off x="3653238" y="5589242"/>
            <a:ext cx="1627625" cy="1084455"/>
          </a:xfrm>
          <a:prstGeom prst="downArrowCallout">
            <a:avLst>
              <a:gd name="adj1" fmla="val 25000"/>
              <a:gd name="adj2" fmla="val 25000"/>
              <a:gd name="adj3" fmla="val 25846"/>
              <a:gd name="adj4" fmla="val 56403"/>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653238" y="5733256"/>
            <a:ext cx="1627625" cy="400110"/>
          </a:xfrm>
          <a:prstGeom prst="rect">
            <a:avLst/>
          </a:prstGeom>
          <a:noFill/>
        </p:spPr>
        <p:txBody>
          <a:bodyPr wrap="none" rtlCol="0">
            <a:spAutoFit/>
          </a:bodyPr>
          <a:lstStyle/>
          <a:p>
            <a:r>
              <a:rPr lang="ja-JP" altLang="en-US" sz="2000" b="1" dirty="0">
                <a:latin typeface="メイリオ" panose="020B0604030504040204" pitchFamily="50" charset="-128"/>
                <a:ea typeface="メイリオ" panose="020B0604030504040204" pitchFamily="50" charset="-128"/>
              </a:rPr>
              <a:t>To </a:t>
            </a:r>
            <a:r>
              <a:rPr lang="en-US" altLang="ja-JP" sz="2000" b="1" dirty="0" smtClean="0">
                <a:latin typeface="メイリオ" panose="020B0604030504040204" pitchFamily="50" charset="-128"/>
                <a:ea typeface="メイリオ" panose="020B0604030504040204" pitchFamily="50" charset="-128"/>
              </a:rPr>
              <a:t>L4 </a:t>
            </a:r>
            <a:r>
              <a:rPr lang="ja-JP" altLang="en-US" sz="2000" b="1" dirty="0">
                <a:latin typeface="メイリオ" panose="020B0604030504040204" pitchFamily="50" charset="-128"/>
                <a:ea typeface="メイリオ" panose="020B0604030504040204" pitchFamily="50" charset="-128"/>
              </a:rPr>
              <a:t>floor</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464" y="4212335"/>
            <a:ext cx="1905000" cy="1905000"/>
          </a:xfrm>
          <a:prstGeom prst="rect">
            <a:avLst/>
          </a:prstGeom>
        </p:spPr>
      </p:pic>
      <p:sp>
        <p:nvSpPr>
          <p:cNvPr id="11" name="角丸四角形吹き出し 10"/>
          <p:cNvSpPr/>
          <p:nvPr/>
        </p:nvSpPr>
        <p:spPr>
          <a:xfrm>
            <a:off x="3059832" y="3453495"/>
            <a:ext cx="4212468" cy="1009851"/>
          </a:xfrm>
          <a:prstGeom prst="wedgeRoundRectCallout">
            <a:avLst>
              <a:gd name="adj1" fmla="val 41622"/>
              <a:gd name="adj2" fmla="val 9056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3186306" y="3517167"/>
            <a:ext cx="4082984" cy="923330"/>
          </a:xfrm>
          <a:prstGeom prst="rect">
            <a:avLst/>
          </a:prstGeom>
          <a:noFill/>
        </p:spPr>
        <p:txBody>
          <a:bodyPr wrap="square" rtlCol="0">
            <a:spAutoFit/>
          </a:bodyPr>
          <a:lstStyle/>
          <a:p>
            <a:r>
              <a:rPr lang="en-US" altLang="ja-JP" dirty="0">
                <a:latin typeface="游ゴシック" panose="020B0400000000000000" pitchFamily="50" charset="-128"/>
                <a:ea typeface="游ゴシック" panose="020B0400000000000000" pitchFamily="50" charset="-128"/>
              </a:rPr>
              <a:t>Periodicals in Foreign Languages </a:t>
            </a:r>
            <a:r>
              <a:rPr lang="en-US" altLang="ja-JP" dirty="0" smtClean="0">
                <a:latin typeface="游ゴシック" panose="020B0400000000000000" pitchFamily="50" charset="-128"/>
                <a:ea typeface="游ゴシック" panose="020B0400000000000000" pitchFamily="50" charset="-128"/>
              </a:rPr>
              <a:t>before</a:t>
            </a:r>
            <a:r>
              <a:rPr lang="en-US" altLang="ja-JP" dirty="0" smtClean="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1974 are located in the stacks on the </a:t>
            </a:r>
            <a:r>
              <a:rPr lang="en-US" altLang="ja-JP" dirty="0" smtClean="0">
                <a:latin typeface="游ゴシック" panose="020B0400000000000000" pitchFamily="50" charset="-128"/>
                <a:ea typeface="游ゴシック" panose="020B0400000000000000" pitchFamily="50" charset="-128"/>
              </a:rPr>
              <a:t>L1 </a:t>
            </a:r>
            <a:r>
              <a:rPr lang="en-US" altLang="ja-JP" dirty="0">
                <a:latin typeface="游ゴシック" panose="020B0400000000000000" pitchFamily="50" charset="-128"/>
                <a:ea typeface="游ゴシック" panose="020B0400000000000000" pitchFamily="50" charset="-128"/>
              </a:rPr>
              <a:t>floor.</a:t>
            </a:r>
          </a:p>
        </p:txBody>
      </p:sp>
    </p:spTree>
    <p:extLst>
      <p:ext uri="{BB962C8B-B14F-4D97-AF65-F5344CB8AC3E}">
        <p14:creationId xmlns:p14="http://schemas.microsoft.com/office/powerpoint/2010/main" val="3225180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40"/>
            <a:ext cx="8229600" cy="941129"/>
          </a:xfrm>
        </p:spPr>
        <p:txBody>
          <a:bodyPr/>
          <a:lstStyle/>
          <a:p>
            <a:pPr algn="l"/>
            <a:r>
              <a:rPr kumimoji="1" lang="en-US" altLang="ja-JP" dirty="0" smtClean="0">
                <a:latin typeface="游ゴシック Medium" panose="020B0500000000000000" pitchFamily="50" charset="-128"/>
                <a:ea typeface="游ゴシック Medium" panose="020B0500000000000000" pitchFamily="50" charset="-128"/>
              </a:rPr>
              <a:t>L4 </a:t>
            </a:r>
            <a:r>
              <a:rPr kumimoji="1" lang="ja-JP" altLang="en-US" dirty="0" smtClean="0">
                <a:latin typeface="游ゴシック Medium" panose="020B0500000000000000" pitchFamily="50" charset="-128"/>
                <a:ea typeface="游ゴシック Medium" panose="020B0500000000000000" pitchFamily="50" charset="-128"/>
              </a:rPr>
              <a:t>floor</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7664" y="1600202"/>
            <a:ext cx="6060346" cy="4525963"/>
          </a:xfr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4957" y="2400917"/>
            <a:ext cx="1913509" cy="2468245"/>
          </a:xfrm>
          <a:prstGeom prst="rect">
            <a:avLst/>
          </a:prstGeom>
          <a:ln w="38100" cmpd="sng">
            <a:solidFill>
              <a:schemeClr val="bg1"/>
            </a:solidFill>
          </a:ln>
          <a:effectLst/>
        </p:spPr>
      </p:pic>
      <p:sp>
        <p:nvSpPr>
          <p:cNvPr id="5" name="右矢印吹き出し 4"/>
          <p:cNvSpPr/>
          <p:nvPr/>
        </p:nvSpPr>
        <p:spPr>
          <a:xfrm>
            <a:off x="4572000" y="2999855"/>
            <a:ext cx="3168352" cy="1077219"/>
          </a:xfrm>
          <a:prstGeom prst="rightArrowCallout">
            <a:avLst>
              <a:gd name="adj1" fmla="val 25000"/>
              <a:gd name="adj2" fmla="val 25000"/>
              <a:gd name="adj3" fmla="val 25000"/>
              <a:gd name="adj4" fmla="val 86923"/>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4752210" y="2999854"/>
            <a:ext cx="2667055" cy="1077218"/>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courtroom</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reference library</a:t>
            </a:r>
            <a:endParaRPr lang="en-US" altLang="ja-JP"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The OPAC location display </a:t>
            </a:r>
            <a:r>
              <a:rPr lang="ja-JP" altLang="en-US" sz="1400" b="1" dirty="0" smtClean="0">
                <a:latin typeface="游ゴシック" panose="020B0400000000000000" pitchFamily="50" charset="-128"/>
                <a:ea typeface="游ゴシック" panose="020B0400000000000000" pitchFamily="50" charset="-128"/>
              </a:rPr>
              <a:t>is </a:t>
            </a:r>
            <a:r>
              <a:rPr lang="ja-JP" altLang="en-US" sz="1400" b="1" dirty="0" smtClean="0">
                <a:solidFill>
                  <a:srgbClr val="FF0000"/>
                </a:solidFill>
                <a:latin typeface="游ゴシック" panose="020B0400000000000000" pitchFamily="50" charset="-128"/>
                <a:ea typeface="游ゴシック" panose="020B0400000000000000" pitchFamily="50" charset="-128"/>
              </a:rPr>
              <a:t>Law</a:t>
            </a:r>
            <a:r>
              <a:rPr lang="en-US" altLang="ja-JP" sz="1400" b="1" dirty="0" smtClean="0">
                <a:solidFill>
                  <a:srgbClr val="FF0000"/>
                </a:solidFill>
                <a:latin typeface="游ゴシック" panose="020B0400000000000000" pitchFamily="50" charset="-128"/>
                <a:ea typeface="游ゴシック" panose="020B0400000000000000" pitchFamily="50" charset="-128"/>
              </a:rPr>
              <a:t>.</a:t>
            </a:r>
            <a:r>
              <a:rPr lang="ja-JP" altLang="en-US" sz="1400" b="1" dirty="0" smtClean="0">
                <a:solidFill>
                  <a:srgbClr val="FF0000"/>
                </a:solidFill>
                <a:latin typeface="游ゴシック" panose="020B0400000000000000" pitchFamily="50" charset="-128"/>
                <a:ea typeface="游ゴシック" panose="020B0400000000000000" pitchFamily="50" charset="-128"/>
              </a:rPr>
              <a:t>Case</a:t>
            </a:r>
            <a:r>
              <a:rPr lang="en-US" altLang="ja-JP" sz="1400" b="1" dirty="0" smtClean="0">
                <a:solidFill>
                  <a:srgbClr val="FF0000"/>
                </a:solidFill>
                <a:latin typeface="游ゴシック" panose="020B0400000000000000" pitchFamily="50" charset="-128"/>
                <a:ea typeface="游ゴシック" panose="020B0400000000000000" pitchFamily="50" charset="-128"/>
              </a:rPr>
              <a:t>/</a:t>
            </a:r>
            <a:r>
              <a:rPr lang="ja-JP" altLang="en-US" sz="1400" b="1" dirty="0" smtClean="0">
                <a:solidFill>
                  <a:srgbClr val="FF0000"/>
                </a:solidFill>
                <a:latin typeface="游ゴシック" panose="020B0400000000000000" pitchFamily="50" charset="-128"/>
                <a:ea typeface="游ゴシック" panose="020B0400000000000000" pitchFamily="50" charset="-128"/>
              </a:rPr>
              <a:t>Ref</a:t>
            </a:r>
            <a:endParaRPr lang="ja-JP" altLang="en-US" sz="1400" b="1" dirty="0">
              <a:solidFill>
                <a:srgbClr val="FF0000"/>
              </a:solidFill>
              <a:latin typeface="游ゴシック" panose="020B0400000000000000" pitchFamily="50" charset="-128"/>
              <a:ea typeface="游ゴシック" panose="020B0400000000000000" pitchFamily="50" charset="-128"/>
            </a:endParaRP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92" y="4077074"/>
            <a:ext cx="2536952" cy="1851025"/>
          </a:xfrm>
          <a:prstGeom prst="rect">
            <a:avLst/>
          </a:prstGeom>
          <a:ln w="50800">
            <a:solidFill>
              <a:schemeClr val="bg1"/>
            </a:solidFill>
          </a:ln>
        </p:spPr>
      </p:pic>
      <p:grpSp>
        <p:nvGrpSpPr>
          <p:cNvPr id="13" name="グループ化 12"/>
          <p:cNvGrpSpPr/>
          <p:nvPr/>
        </p:nvGrpSpPr>
        <p:grpSpPr>
          <a:xfrm>
            <a:off x="539552" y="3501008"/>
            <a:ext cx="2456608" cy="1296144"/>
            <a:chOff x="539552" y="3501008"/>
            <a:chExt cx="2189668" cy="1296144"/>
          </a:xfrm>
        </p:grpSpPr>
        <p:sp>
          <p:nvSpPr>
            <p:cNvPr id="7" name="曲折矢印 6"/>
            <p:cNvSpPr/>
            <p:nvPr/>
          </p:nvSpPr>
          <p:spPr>
            <a:xfrm rot="16200000" flipH="1">
              <a:off x="935596" y="3104964"/>
              <a:ext cx="1296144" cy="2088232"/>
            </a:xfrm>
            <a:prstGeom prst="bentArrow">
              <a:avLst>
                <a:gd name="adj1" fmla="val 25000"/>
                <a:gd name="adj2" fmla="val 25731"/>
                <a:gd name="adj3" fmla="val 25000"/>
                <a:gd name="adj4" fmla="val 43750"/>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1043608" y="3501008"/>
              <a:ext cx="1685612" cy="369332"/>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Shared terminal</a:t>
              </a:r>
            </a:p>
          </p:txBody>
        </p:sp>
      </p:grpSp>
      <p:sp>
        <p:nvSpPr>
          <p:cNvPr id="16" name="上矢印 15"/>
          <p:cNvSpPr/>
          <p:nvPr/>
        </p:nvSpPr>
        <p:spPr>
          <a:xfrm>
            <a:off x="3212587" y="3942271"/>
            <a:ext cx="1182343" cy="1995041"/>
          </a:xfrm>
          <a:prstGeom prst="up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3389239" y="4370949"/>
            <a:ext cx="807913" cy="1656183"/>
          </a:xfrm>
          <a:prstGeom prst="rect">
            <a:avLst/>
          </a:prstGeom>
          <a:noFill/>
        </p:spPr>
        <p:txBody>
          <a:bodyPr vert="eaVert" wrap="square" rtlCol="0">
            <a:spAutoFit/>
          </a:bodyPr>
          <a:lstStyle/>
          <a:p>
            <a:r>
              <a:rPr lang="ja-JP" altLang="en-US" b="1" dirty="0">
                <a:latin typeface="メイリオ" panose="020B0604030504040204" pitchFamily="50" charset="-128"/>
                <a:ea typeface="メイリオ" panose="020B0604030504040204" pitchFamily="50" charset="-128"/>
              </a:rPr>
              <a:t>To </a:t>
            </a:r>
            <a:r>
              <a:rPr lang="ja-JP" altLang="en-US" b="1" dirty="0" smtClean="0">
                <a:latin typeface="メイリオ" panose="020B0604030504040204" pitchFamily="50" charset="-128"/>
                <a:ea typeface="メイリオ" panose="020B0604030504040204" pitchFamily="50" charset="-128"/>
              </a:rPr>
              <a:t>L4floor </a:t>
            </a:r>
            <a:r>
              <a:rPr lang="ja-JP" altLang="en-US" b="1" dirty="0">
                <a:latin typeface="メイリオ" panose="020B0604030504040204" pitchFamily="50" charset="-128"/>
                <a:ea typeface="メイリオ" panose="020B0604030504040204" pitchFamily="50" charset="-128"/>
              </a:rPr>
              <a:t>stacks</a:t>
            </a:r>
          </a:p>
        </p:txBody>
      </p:sp>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992" y="4725144"/>
            <a:ext cx="1905000" cy="1905000"/>
          </a:xfrm>
          <a:prstGeom prst="rect">
            <a:avLst/>
          </a:prstGeom>
        </p:spPr>
      </p:pic>
      <p:sp>
        <p:nvSpPr>
          <p:cNvPr id="19" name="角丸四角形吹き出し 18"/>
          <p:cNvSpPr/>
          <p:nvPr/>
        </p:nvSpPr>
        <p:spPr>
          <a:xfrm>
            <a:off x="6589506" y="4481479"/>
            <a:ext cx="1997957" cy="1052180"/>
          </a:xfrm>
          <a:prstGeom prst="wedgeRoundRectCallout">
            <a:avLst>
              <a:gd name="adj1" fmla="val -71347"/>
              <a:gd name="adj2" fmla="val 9496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20" name="テキスト ボックス 19"/>
          <p:cNvSpPr txBox="1"/>
          <p:nvPr/>
        </p:nvSpPr>
        <p:spPr>
          <a:xfrm>
            <a:off x="6718534" y="4484844"/>
            <a:ext cx="1795473" cy="1077218"/>
          </a:xfrm>
          <a:prstGeom prst="rect">
            <a:avLst/>
          </a:prstGeom>
          <a:noFill/>
        </p:spPr>
        <p:txBody>
          <a:bodyPr wrap="square" rtlCol="0">
            <a:spAutoFit/>
          </a:bodyPr>
          <a:lstStyle/>
          <a:p>
            <a:r>
              <a:rPr lang="ja-JP" altLang="en-US" sz="1600" dirty="0">
                <a:latin typeface="游ゴシック" panose="020B0400000000000000" pitchFamily="50" charset="-128"/>
                <a:ea typeface="游ゴシック" panose="020B0400000000000000" pitchFamily="50" charset="-128"/>
              </a:rPr>
              <a:t>Japanese case law and reference books are available.</a:t>
            </a:r>
            <a:endParaRPr lang="en-US" altLang="ja-JP" sz="16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24239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71010"/>
          </a:xfrm>
        </p:spPr>
        <p:txBody>
          <a:bodyPr/>
          <a:lstStyle/>
          <a:p>
            <a:pPr algn="l"/>
            <a:r>
              <a:rPr lang="en-US" altLang="ja-JP" dirty="0" smtClean="0">
                <a:latin typeface="游ゴシック Medium" panose="020B0500000000000000" pitchFamily="50" charset="-128"/>
                <a:ea typeface="游ゴシック Medium" panose="020B0500000000000000" pitchFamily="50" charset="-128"/>
              </a:rPr>
              <a:t>L4 </a:t>
            </a:r>
            <a:r>
              <a:rPr kumimoji="1" lang="ja-JP" altLang="en-US" dirty="0" smtClean="0">
                <a:latin typeface="游ゴシック Medium" panose="020B0500000000000000" pitchFamily="50" charset="-128"/>
                <a:ea typeface="游ゴシック Medium" panose="020B0500000000000000" pitchFamily="50" charset="-128"/>
              </a:rPr>
              <a:t>floor</a:t>
            </a:r>
            <a:r>
              <a:rPr kumimoji="1" lang="en-US" altLang="ja-JP" dirty="0" smtClean="0">
                <a:latin typeface="游ゴシック Medium" panose="020B0500000000000000" pitchFamily="50" charset="-128"/>
                <a:ea typeface="游ゴシック Medium" panose="020B0500000000000000" pitchFamily="50" charset="-128"/>
              </a:rPr>
              <a:t>: </a:t>
            </a:r>
            <a:r>
              <a:rPr kumimoji="1" lang="ja-JP" altLang="en-US" dirty="0" smtClean="0">
                <a:latin typeface="游ゴシック Medium" panose="020B0500000000000000" pitchFamily="50" charset="-128"/>
                <a:ea typeface="游ゴシック Medium" panose="020B0500000000000000" pitchFamily="50" charset="-128"/>
              </a:rPr>
              <a:t>stacks </a:t>
            </a:r>
            <a:r>
              <a:rPr kumimoji="1" lang="ja-JP" altLang="en-US" dirty="0">
                <a:latin typeface="游ゴシック Medium" panose="020B0500000000000000" pitchFamily="50" charset="-128"/>
                <a:ea typeface="游ゴシック Medium" panose="020B0500000000000000" pitchFamily="50" charset="-128"/>
              </a:rPr>
              <a:t>entrance</a:t>
            </a:r>
          </a:p>
        </p:txBody>
      </p:sp>
      <p:pic>
        <p:nvPicPr>
          <p:cNvPr id="5" name="コンテンツ プレースホルダー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067946" y="1890159"/>
            <a:ext cx="4484383" cy="3843099"/>
          </a:xfrm>
        </p:spPr>
      </p:pic>
      <p:pic>
        <p:nvPicPr>
          <p:cNvPr id="8" name="コンテンツ プレースホルダー 7"/>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20974" y="1814408"/>
            <a:ext cx="3010205" cy="3979469"/>
          </a:xfr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3224" y="4437112"/>
            <a:ext cx="1905000" cy="1905000"/>
          </a:xfrm>
          <a:prstGeom prst="rect">
            <a:avLst/>
          </a:prstGeom>
        </p:spPr>
      </p:pic>
      <p:sp>
        <p:nvSpPr>
          <p:cNvPr id="11" name="角丸四角形吹き出し 10"/>
          <p:cNvSpPr/>
          <p:nvPr/>
        </p:nvSpPr>
        <p:spPr>
          <a:xfrm>
            <a:off x="4558158" y="2219967"/>
            <a:ext cx="2494058" cy="1584176"/>
          </a:xfrm>
          <a:prstGeom prst="wedgeRoundRectCallout">
            <a:avLst>
              <a:gd name="adj1" fmla="val 8149"/>
              <a:gd name="adj2" fmla="val 75948"/>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4712899" y="2421377"/>
            <a:ext cx="2304256" cy="1200329"/>
          </a:xfrm>
          <a:prstGeom prst="rect">
            <a:avLst/>
          </a:prstGeom>
          <a:noFill/>
        </p:spPr>
        <p:txBody>
          <a:bodyPr wrap="square" rtlCol="0">
            <a:spAutoFit/>
          </a:bodyPr>
          <a:lstStyle/>
          <a:p>
            <a:r>
              <a:rPr lang="en-US" altLang="ja-JP" dirty="0" smtClean="0">
                <a:latin typeface="游ゴシック" panose="020B0400000000000000" pitchFamily="50" charset="-128"/>
                <a:ea typeface="游ゴシック" panose="020B0400000000000000" pitchFamily="50" charset="-128"/>
              </a:rPr>
              <a:t>&lt;IN&gt;</a:t>
            </a:r>
            <a:endParaRPr lang="en-US" altLang="ja-JP" dirty="0">
              <a:latin typeface="游ゴシック" panose="020B0400000000000000" pitchFamily="50" charset="-128"/>
              <a:ea typeface="游ゴシック" panose="020B0400000000000000" pitchFamily="50" charset="-128"/>
            </a:endParaRPr>
          </a:p>
          <a:p>
            <a:r>
              <a:rPr lang="ja-JP" altLang="en-US" dirty="0" smtClean="0">
                <a:latin typeface="游ゴシック" panose="020B0400000000000000" pitchFamily="50" charset="-128"/>
                <a:ea typeface="游ゴシック" panose="020B0400000000000000" pitchFamily="50" charset="-128"/>
              </a:rPr>
              <a:t>Please </a:t>
            </a:r>
            <a:r>
              <a:rPr lang="en-US" altLang="ja-JP" dirty="0" smtClean="0">
                <a:latin typeface="游ゴシック" panose="020B0400000000000000" pitchFamily="50" charset="-128"/>
                <a:ea typeface="游ゴシック" panose="020B0400000000000000" pitchFamily="50" charset="-128"/>
              </a:rPr>
              <a:t>place</a:t>
            </a:r>
            <a:r>
              <a:rPr lang="ja-JP" altLang="en-US" dirty="0" smtClean="0">
                <a:latin typeface="游ゴシック" panose="020B0400000000000000" pitchFamily="50" charset="-128"/>
                <a:ea typeface="游ゴシック" panose="020B0400000000000000" pitchFamily="50" charset="-128"/>
              </a:rPr>
              <a:t> </a:t>
            </a:r>
            <a:r>
              <a:rPr lang="ja-JP" altLang="en-US" dirty="0">
                <a:latin typeface="游ゴシック" panose="020B0400000000000000" pitchFamily="50" charset="-128"/>
                <a:ea typeface="游ゴシック" panose="020B0400000000000000" pitchFamily="50" charset="-128"/>
              </a:rPr>
              <a:t>your student ID </a:t>
            </a:r>
            <a:r>
              <a:rPr lang="ja-JP" altLang="en-US" dirty="0" smtClean="0">
                <a:latin typeface="游ゴシック" panose="020B0400000000000000" pitchFamily="50" charset="-128"/>
                <a:ea typeface="游ゴシック" panose="020B0400000000000000" pitchFamily="50" charset="-128"/>
              </a:rPr>
              <a:t>card </a:t>
            </a:r>
            <a:r>
              <a:rPr lang="en-US" altLang="ja-JP" dirty="0" smtClean="0">
                <a:latin typeface="游ゴシック" panose="020B0400000000000000" pitchFamily="50" charset="-128"/>
                <a:ea typeface="游ゴシック" panose="020B0400000000000000" pitchFamily="50" charset="-128"/>
              </a:rPr>
              <a:t>to the card reader</a:t>
            </a:r>
            <a:r>
              <a:rPr lang="ja-JP" altLang="en-US" dirty="0" err="1" smtClean="0">
                <a:latin typeface="游ゴシック" panose="020B0400000000000000" pitchFamily="50" charset="-128"/>
                <a:ea typeface="游ゴシック" panose="020B0400000000000000" pitchFamily="50" charset="-128"/>
              </a:rPr>
              <a:t>.</a:t>
            </a:r>
            <a:endParaRPr lang="en-US" altLang="ja-JP" dirty="0">
              <a:latin typeface="游ゴシック" panose="020B0400000000000000" pitchFamily="50" charset="-128"/>
              <a:ea typeface="游ゴシック" panose="020B0400000000000000" pitchFamily="50" charset="-128"/>
            </a:endParaRPr>
          </a:p>
        </p:txBody>
      </p:sp>
      <p:sp>
        <p:nvSpPr>
          <p:cNvPr id="13" name="下矢印吹き出し 12"/>
          <p:cNvSpPr/>
          <p:nvPr/>
        </p:nvSpPr>
        <p:spPr>
          <a:xfrm>
            <a:off x="7161172" y="2420888"/>
            <a:ext cx="1391158" cy="1080120"/>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7161172" y="2591616"/>
            <a:ext cx="1800493" cy="369332"/>
          </a:xfrm>
          <a:prstGeom prst="rect">
            <a:avLst/>
          </a:prstGeom>
          <a:noFill/>
        </p:spPr>
        <p:txBody>
          <a:bodyPr wrap="none" rtlCol="0">
            <a:spAutoFit/>
          </a:bodyPr>
          <a:lstStyle/>
          <a:p>
            <a:r>
              <a:rPr lang="ja-JP" altLang="en-US" dirty="0">
                <a:latin typeface="游ゴシック" panose="020B0400000000000000" pitchFamily="50" charset="-128"/>
                <a:ea typeface="游ゴシック" panose="020B0400000000000000" pitchFamily="50" charset="-128"/>
              </a:rPr>
              <a:t>card reader</a:t>
            </a:r>
          </a:p>
        </p:txBody>
      </p:sp>
      <p:sp>
        <p:nvSpPr>
          <p:cNvPr id="15" name="角丸四角形吹き出し 14"/>
          <p:cNvSpPr/>
          <p:nvPr/>
        </p:nvSpPr>
        <p:spPr>
          <a:xfrm>
            <a:off x="1099220" y="2049527"/>
            <a:ext cx="2680692" cy="1091443"/>
          </a:xfrm>
          <a:prstGeom prst="wedgeRoundRectCallout">
            <a:avLst>
              <a:gd name="adj1" fmla="val -2420"/>
              <a:gd name="adj2" fmla="val 74367"/>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1176457" y="2129394"/>
            <a:ext cx="2520280" cy="923330"/>
          </a:xfrm>
          <a:prstGeom prst="rect">
            <a:avLst/>
          </a:prstGeom>
          <a:noFill/>
        </p:spPr>
        <p:txBody>
          <a:bodyPr wrap="square" rtlCol="0">
            <a:spAutoFit/>
          </a:bodyPr>
          <a:lstStyle/>
          <a:p>
            <a:r>
              <a:rPr lang="en-US" altLang="ja-JP" dirty="0" smtClean="0">
                <a:latin typeface="游ゴシック" panose="020B0400000000000000" pitchFamily="50" charset="-128"/>
                <a:ea typeface="游ゴシック" panose="020B0400000000000000" pitchFamily="50" charset="-128"/>
              </a:rPr>
              <a:t>&lt;OUT&gt;</a:t>
            </a:r>
          </a:p>
          <a:p>
            <a:r>
              <a:rPr lang="ja-JP" altLang="en-US" dirty="0" smtClean="0">
                <a:latin typeface="游ゴシック" panose="020B0400000000000000" pitchFamily="50" charset="-128"/>
                <a:ea typeface="游ゴシック" panose="020B0400000000000000" pitchFamily="50" charset="-128"/>
              </a:rPr>
              <a:t>Turn </a:t>
            </a:r>
            <a:r>
              <a:rPr lang="ja-JP" altLang="en-US" dirty="0">
                <a:latin typeface="游ゴシック" panose="020B0400000000000000" pitchFamily="50" charset="-128"/>
                <a:ea typeface="游ゴシック" panose="020B0400000000000000" pitchFamily="50" charset="-128"/>
              </a:rPr>
              <a:t>the thumbturn.</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Please open the door.</a:t>
            </a:r>
            <a:endParaRPr lang="en-US" altLang="ja-JP" dirty="0">
              <a:latin typeface="游ゴシック" panose="020B0400000000000000" pitchFamily="50" charset="-128"/>
              <a:ea typeface="游ゴシック" panose="020B0400000000000000" pitchFamily="50" charset="-128"/>
            </a:endParaRPr>
          </a:p>
        </p:txBody>
      </p:sp>
      <p:sp>
        <p:nvSpPr>
          <p:cNvPr id="17" name="下矢印吹き出し 16"/>
          <p:cNvSpPr/>
          <p:nvPr/>
        </p:nvSpPr>
        <p:spPr>
          <a:xfrm>
            <a:off x="1015803" y="3501008"/>
            <a:ext cx="1467967" cy="968492"/>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1115402" y="3621706"/>
            <a:ext cx="1338828" cy="369332"/>
          </a:xfrm>
          <a:prstGeom prst="rect">
            <a:avLst/>
          </a:prstGeom>
          <a:noFill/>
        </p:spPr>
        <p:txBody>
          <a:bodyPr wrap="none" rtlCol="0">
            <a:spAutoFit/>
          </a:bodyPr>
          <a:lstStyle/>
          <a:p>
            <a:r>
              <a:rPr lang="ja-JP" altLang="en-US" dirty="0">
                <a:latin typeface="游ゴシック" panose="020B0400000000000000" pitchFamily="50" charset="-128"/>
                <a:ea typeface="游ゴシック" panose="020B0400000000000000" pitchFamily="50" charset="-128"/>
              </a:rPr>
              <a:t>thumbturn</a:t>
            </a:r>
          </a:p>
        </p:txBody>
      </p:sp>
      <p:sp>
        <p:nvSpPr>
          <p:cNvPr id="3" name="上矢印 2"/>
          <p:cNvSpPr/>
          <p:nvPr/>
        </p:nvSpPr>
        <p:spPr>
          <a:xfrm>
            <a:off x="3419872" y="4215289"/>
            <a:ext cx="1040056" cy="2421847"/>
          </a:xfrm>
          <a:prstGeom prst="up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696737" y="4590365"/>
            <a:ext cx="461665" cy="1246495"/>
          </a:xfrm>
          <a:prstGeom prst="rect">
            <a:avLst/>
          </a:prstGeom>
          <a:noFill/>
        </p:spPr>
        <p:txBody>
          <a:bodyPr vert="eaVert" wrap="none" rtlCol="0">
            <a:spAutoFit/>
          </a:bodyPr>
          <a:lstStyle/>
          <a:p>
            <a:r>
              <a:rPr lang="ja-JP" altLang="en-US" b="1" dirty="0">
                <a:latin typeface="メイリオ" panose="020B0604030504040204" pitchFamily="50" charset="-128"/>
                <a:ea typeface="メイリオ" panose="020B0604030504040204" pitchFamily="50" charset="-128"/>
              </a:rPr>
              <a:t>Into the stacks.</a:t>
            </a:r>
          </a:p>
        </p:txBody>
      </p:sp>
    </p:spTree>
    <p:extLst>
      <p:ext uri="{BB962C8B-B14F-4D97-AF65-F5344CB8AC3E}">
        <p14:creationId xmlns:p14="http://schemas.microsoft.com/office/powerpoint/2010/main" val="3901579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41784" y="102255"/>
            <a:ext cx="9540552" cy="923110"/>
          </a:xfrm>
        </p:spPr>
        <p:txBody>
          <a:bodyPr>
            <a:normAutofit/>
          </a:bodyPr>
          <a:lstStyle/>
          <a:p>
            <a:pPr algn="l"/>
            <a:r>
              <a:rPr lang="ja-JP" altLang="en-US" sz="3600" dirty="0" smtClean="0">
                <a:latin typeface="游ゴシック Medium" panose="020B0500000000000000" pitchFamily="50" charset="-128"/>
                <a:ea typeface="游ゴシック Medium" panose="020B0500000000000000" pitchFamily="50" charset="-128"/>
              </a:rPr>
              <a:t>How </a:t>
            </a:r>
            <a:r>
              <a:rPr lang="ja-JP" altLang="en-US" sz="3600" dirty="0">
                <a:latin typeface="游ゴシック Medium" panose="020B0500000000000000" pitchFamily="50" charset="-128"/>
                <a:ea typeface="游ゴシック Medium" panose="020B0500000000000000" pitchFamily="50" charset="-128"/>
              </a:rPr>
              <a:t>to use </a:t>
            </a:r>
            <a:r>
              <a:rPr lang="ja-JP" altLang="en-US" sz="3600" dirty="0" smtClean="0">
                <a:latin typeface="游ゴシック Medium" panose="020B0500000000000000" pitchFamily="50" charset="-128"/>
                <a:ea typeface="游ゴシック Medium" panose="020B0500000000000000" pitchFamily="50" charset="-128"/>
              </a:rPr>
              <a:t>motorized stacks</a:t>
            </a:r>
            <a:endParaRPr kumimoji="1" lang="ja-JP" altLang="en-US" sz="3600" dirty="0">
              <a:latin typeface="游ゴシック Medium" panose="020B0500000000000000" pitchFamily="50" charset="-128"/>
              <a:ea typeface="游ゴシック Medium" panose="020B0500000000000000" pitchFamily="50" charset="-128"/>
            </a:endParaRPr>
          </a:p>
        </p:txBody>
      </p:sp>
      <p:sp>
        <p:nvSpPr>
          <p:cNvPr id="23" name="テキスト ボックス 22"/>
          <p:cNvSpPr txBox="1"/>
          <p:nvPr/>
        </p:nvSpPr>
        <p:spPr>
          <a:xfrm>
            <a:off x="539554" y="911102"/>
            <a:ext cx="6665419" cy="369332"/>
          </a:xfrm>
          <a:prstGeom prst="rect">
            <a:avLst/>
          </a:prstGeom>
          <a:noFill/>
        </p:spPr>
        <p:txBody>
          <a:bodyPr wrap="square" rtlCol="0">
            <a:spAutoFit/>
          </a:bodyPr>
          <a:lstStyle/>
          <a:p>
            <a:r>
              <a:rPr lang="ja-JP" altLang="en-US" b="1" dirty="0">
                <a:latin typeface="游ゴシック" panose="020B0400000000000000" pitchFamily="50" charset="-128"/>
                <a:ea typeface="游ゴシック" panose="020B0400000000000000" pitchFamily="50" charset="-128"/>
              </a:rPr>
              <a:t>OPAC location of stacks is displayed as </a:t>
            </a:r>
            <a:r>
              <a:rPr lang="ja-JP" altLang="en-US" b="1" dirty="0">
                <a:solidFill>
                  <a:srgbClr val="FF0000"/>
                </a:solidFill>
                <a:latin typeface="游ゴシック" panose="020B0400000000000000" pitchFamily="50" charset="-128"/>
                <a:ea typeface="游ゴシック" panose="020B0400000000000000" pitchFamily="50" charset="-128"/>
              </a:rPr>
              <a:t>"Law.Lib</a:t>
            </a:r>
            <a:r>
              <a:rPr lang="ja-JP" altLang="en-US" b="1" dirty="0" smtClean="0">
                <a:solidFill>
                  <a:srgbClr val="FF0000"/>
                </a:solidFill>
                <a:latin typeface="游ゴシック" panose="020B0400000000000000" pitchFamily="50" charset="-128"/>
                <a:ea typeface="游ゴシック" panose="020B0400000000000000" pitchFamily="50" charset="-128"/>
              </a:rPr>
              <a:t>.</a:t>
            </a:r>
            <a:r>
              <a:rPr lang="en-US" altLang="ja-JP" b="1" dirty="0" smtClean="0">
                <a:solidFill>
                  <a:srgbClr val="FF0000"/>
                </a:solidFill>
                <a:latin typeface="游ゴシック" panose="020B0400000000000000" pitchFamily="50" charset="-128"/>
                <a:ea typeface="游ゴシック" panose="020B0400000000000000" pitchFamily="50" charset="-128"/>
              </a:rPr>
              <a:t>”</a:t>
            </a:r>
            <a:endParaRPr lang="ja-JP" altLang="en-US" b="1" dirty="0">
              <a:solidFill>
                <a:srgbClr val="FF0000"/>
              </a:solidFill>
              <a:latin typeface="游ゴシック" panose="020B0400000000000000" pitchFamily="50" charset="-128"/>
              <a:ea typeface="游ゴシック" panose="020B0400000000000000" pitchFamily="50" charset="-128"/>
            </a:endParaRPr>
          </a:p>
        </p:txBody>
      </p:sp>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4" y="1601137"/>
            <a:ext cx="2711609" cy="4932000"/>
          </a:xfrm>
          <a:prstGeom prst="rect">
            <a:avLst/>
          </a:prstGeom>
          <a:ln w="9525">
            <a:solidFill>
              <a:schemeClr val="tx2"/>
            </a:solidFill>
          </a:ln>
        </p:spPr>
      </p:pic>
      <p:sp>
        <p:nvSpPr>
          <p:cNvPr id="20" name="四角形吹き出し 19"/>
          <p:cNvSpPr/>
          <p:nvPr/>
        </p:nvSpPr>
        <p:spPr>
          <a:xfrm>
            <a:off x="128301" y="3740030"/>
            <a:ext cx="2797306" cy="656783"/>
          </a:xfrm>
          <a:prstGeom prst="wedgeRectCallout">
            <a:avLst>
              <a:gd name="adj1" fmla="val 32704"/>
              <a:gd name="adj2" fmla="val 110011"/>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93033" y="3784371"/>
            <a:ext cx="1980029" cy="584775"/>
          </a:xfrm>
          <a:prstGeom prst="rect">
            <a:avLst/>
          </a:prstGeom>
          <a:noFill/>
        </p:spPr>
        <p:txBody>
          <a:bodyPr wrap="none" rtlCol="0">
            <a:spAutoFit/>
          </a:bodyPr>
          <a:lstStyle/>
          <a:p>
            <a:r>
              <a:rPr lang="ja-JP" altLang="en-US" dirty="0">
                <a:latin typeface="游ゴシック" panose="020B0400000000000000" pitchFamily="50" charset="-128"/>
                <a:ea typeface="游ゴシック" panose="020B0400000000000000" pitchFamily="50" charset="-128"/>
              </a:rPr>
              <a:t>Stacks open/close button</a:t>
            </a:r>
            <a:endParaRPr lang="en-US" altLang="ja-JP"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Glows green when pressed.</a:t>
            </a:r>
          </a:p>
        </p:txBody>
      </p:sp>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0581" y="1593344"/>
            <a:ext cx="4241861" cy="4932000"/>
          </a:xfrm>
          <a:prstGeom prst="rect">
            <a:avLst/>
          </a:prstGeom>
          <a:ln>
            <a:solidFill>
              <a:schemeClr val="tx2"/>
            </a:solidFill>
          </a:ln>
        </p:spPr>
      </p:pic>
      <p:sp>
        <p:nvSpPr>
          <p:cNvPr id="8" name="ストライプ矢印 7"/>
          <p:cNvSpPr/>
          <p:nvPr/>
        </p:nvSpPr>
        <p:spPr>
          <a:xfrm>
            <a:off x="3022310" y="4005064"/>
            <a:ext cx="1549690" cy="864096"/>
          </a:xfrm>
          <a:prstGeom prst="stripedRightArrow">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7" name="円/楕円 16"/>
          <p:cNvSpPr/>
          <p:nvPr/>
        </p:nvSpPr>
        <p:spPr>
          <a:xfrm>
            <a:off x="1403648" y="4885556"/>
            <a:ext cx="648072" cy="6316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5" name="角丸四角形吹き出し 14"/>
          <p:cNvSpPr/>
          <p:nvPr/>
        </p:nvSpPr>
        <p:spPr>
          <a:xfrm>
            <a:off x="5779740" y="2871520"/>
            <a:ext cx="3040732" cy="1004631"/>
          </a:xfrm>
          <a:prstGeom prst="wedgeRoundRectCallout">
            <a:avLst>
              <a:gd name="adj1" fmla="val 173"/>
              <a:gd name="adj2" fmla="val 128004"/>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5885213" y="3008138"/>
            <a:ext cx="2935259" cy="646331"/>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The call no. of the book is indicated on each shelf</a:t>
            </a:r>
            <a:r>
              <a:rPr lang="ja-JP" altLang="en-US" dirty="0" smtClean="0">
                <a:latin typeface="游ゴシック" panose="020B0400000000000000" pitchFamily="50" charset="-128"/>
                <a:ea typeface="游ゴシック" panose="020B0400000000000000" pitchFamily="50" charset="-128"/>
              </a:rPr>
              <a:t>.</a:t>
            </a:r>
            <a:endParaRPr lang="en-US" altLang="ja-JP" dirty="0">
              <a:latin typeface="游ゴシック" panose="020B0400000000000000" pitchFamily="50" charset="-128"/>
              <a:ea typeface="游ゴシック" panose="020B0400000000000000" pitchFamily="50" charset="-128"/>
            </a:endParaRPr>
          </a:p>
        </p:txBody>
      </p:sp>
      <p:sp>
        <p:nvSpPr>
          <p:cNvPr id="22" name="円/楕円 21"/>
          <p:cNvSpPr/>
          <p:nvPr/>
        </p:nvSpPr>
        <p:spPr>
          <a:xfrm>
            <a:off x="4788024" y="4869160"/>
            <a:ext cx="648072" cy="6316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9728" y="4630773"/>
            <a:ext cx="1905000" cy="1905000"/>
          </a:xfrm>
          <a:prstGeom prst="rect">
            <a:avLst/>
          </a:prstGeom>
        </p:spPr>
      </p:pic>
      <p:sp>
        <p:nvSpPr>
          <p:cNvPr id="24" name="角丸四角形 23"/>
          <p:cNvSpPr/>
          <p:nvPr/>
        </p:nvSpPr>
        <p:spPr>
          <a:xfrm>
            <a:off x="929389" y="1916832"/>
            <a:ext cx="2418477" cy="954688"/>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27" name="四角形吹き出し 26"/>
          <p:cNvSpPr/>
          <p:nvPr/>
        </p:nvSpPr>
        <p:spPr>
          <a:xfrm>
            <a:off x="2265947" y="3131677"/>
            <a:ext cx="2162037" cy="441341"/>
          </a:xfrm>
          <a:prstGeom prst="wedgeRectCallout">
            <a:avLst>
              <a:gd name="adj1" fmla="val -69393"/>
              <a:gd name="adj2" fmla="val -92407"/>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28" name="テキスト ボックス 27"/>
          <p:cNvSpPr txBox="1"/>
          <p:nvPr/>
        </p:nvSpPr>
        <p:spPr>
          <a:xfrm>
            <a:off x="2360171" y="3203684"/>
            <a:ext cx="1579278" cy="369332"/>
          </a:xfrm>
          <a:prstGeom prst="rect">
            <a:avLst/>
          </a:prstGeom>
          <a:noFill/>
        </p:spPr>
        <p:txBody>
          <a:bodyPr wrap="none" rtlCol="0">
            <a:spAutoFit/>
          </a:bodyPr>
          <a:lstStyle/>
          <a:p>
            <a:r>
              <a:rPr lang="ja-JP" altLang="en-US" dirty="0">
                <a:latin typeface="游ゴシック" panose="020B0400000000000000" pitchFamily="50" charset="-128"/>
                <a:ea typeface="游ゴシック" panose="020B0400000000000000" pitchFamily="50" charset="-128"/>
              </a:rPr>
              <a:t>call no. indication</a:t>
            </a:r>
            <a:endParaRPr lang="en-US" altLang="ja-JP" dirty="0">
              <a:latin typeface="游ゴシック" panose="020B0400000000000000" pitchFamily="50" charset="-128"/>
              <a:ea typeface="游ゴシック" panose="020B0400000000000000" pitchFamily="50" charset="-128"/>
            </a:endParaRPr>
          </a:p>
        </p:txBody>
      </p:sp>
      <p:sp>
        <p:nvSpPr>
          <p:cNvPr id="33" name="右矢印吹き出し 32"/>
          <p:cNvSpPr/>
          <p:nvPr/>
        </p:nvSpPr>
        <p:spPr>
          <a:xfrm>
            <a:off x="7812360" y="4573579"/>
            <a:ext cx="1200417" cy="1854517"/>
          </a:xfrm>
          <a:prstGeom prst="rightArrowCallou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34" name="テキスト ボックス 33"/>
          <p:cNvSpPr txBox="1"/>
          <p:nvPr/>
        </p:nvSpPr>
        <p:spPr>
          <a:xfrm>
            <a:off x="7796537" y="4758672"/>
            <a:ext cx="807913" cy="1622656"/>
          </a:xfrm>
          <a:prstGeom prst="rect">
            <a:avLst/>
          </a:prstGeom>
          <a:noFill/>
        </p:spPr>
        <p:txBody>
          <a:bodyPr vert="eaVert" wrap="square" rtlCol="0">
            <a:spAutoFit/>
          </a:bodyPr>
          <a:lstStyle/>
          <a:p>
            <a:r>
              <a:rPr lang="ja-JP" altLang="en-US" b="1" dirty="0">
                <a:latin typeface="メイリオ" panose="020B0604030504040204" pitchFamily="50" charset="-128"/>
                <a:ea typeface="メイリオ" panose="020B0604030504040204" pitchFamily="50" charset="-128"/>
              </a:rPr>
              <a:t>To </a:t>
            </a:r>
            <a:r>
              <a:rPr lang="en-US" altLang="ja-JP" b="1" dirty="0" smtClean="0">
                <a:latin typeface="メイリオ" panose="020B0604030504040204" pitchFamily="50" charset="-128"/>
                <a:ea typeface="メイリオ" panose="020B0604030504040204" pitchFamily="50" charset="-128"/>
              </a:rPr>
              <a:t>L1</a:t>
            </a:r>
            <a:r>
              <a:rPr lang="ja-JP" altLang="en-US" b="1" dirty="0" smtClean="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floor stacks</a:t>
            </a:r>
          </a:p>
        </p:txBody>
      </p:sp>
      <p:sp>
        <p:nvSpPr>
          <p:cNvPr id="29" name="四角形吹き出し 19">
            <a:extLst>
              <a:ext uri="{FF2B5EF4-FFF2-40B4-BE49-F238E27FC236}">
                <a16:creationId xmlns:a16="http://schemas.microsoft.com/office/drawing/2014/main" id="{AF7E481E-C19F-4A85-8414-DB5B9662FF85}"/>
              </a:ext>
            </a:extLst>
          </p:cNvPr>
          <p:cNvSpPr/>
          <p:nvPr/>
        </p:nvSpPr>
        <p:spPr>
          <a:xfrm>
            <a:off x="1691680" y="5984736"/>
            <a:ext cx="3744416" cy="548401"/>
          </a:xfrm>
          <a:prstGeom prst="wedgeRectCallout">
            <a:avLst>
              <a:gd name="adj1" fmla="val 61414"/>
              <a:gd name="adj2" fmla="val 10383"/>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ECF7B637-BDBD-4ADE-B939-771FD05656D1}"/>
              </a:ext>
            </a:extLst>
          </p:cNvPr>
          <p:cNvSpPr txBox="1"/>
          <p:nvPr/>
        </p:nvSpPr>
        <p:spPr>
          <a:xfrm>
            <a:off x="1827790" y="5992679"/>
            <a:ext cx="3812470" cy="523220"/>
          </a:xfrm>
          <a:prstGeom prst="rect">
            <a:avLst/>
          </a:prstGeom>
          <a:noFill/>
        </p:spPr>
        <p:txBody>
          <a:bodyPr wrap="square" rtlCol="0">
            <a:spAutoFit/>
          </a:bodyPr>
          <a:lstStyle/>
          <a:p>
            <a:r>
              <a:rPr lang="en-US" altLang="ja-JP" sz="1400" b="1" dirty="0">
                <a:latin typeface="游ゴシック" panose="020B0400000000000000" pitchFamily="50" charset="-128"/>
                <a:ea typeface="游ゴシック" panose="020B0400000000000000" pitchFamily="50" charset="-128"/>
              </a:rPr>
              <a:t>P</a:t>
            </a:r>
            <a:r>
              <a:rPr lang="ja-JP" altLang="en-US" sz="1400" b="1" dirty="0" smtClean="0">
                <a:latin typeface="游ゴシック" panose="020B0400000000000000" pitchFamily="50" charset="-128"/>
                <a:ea typeface="游ゴシック" panose="020B0400000000000000" pitchFamily="50" charset="-128"/>
              </a:rPr>
              <a:t>ress </a:t>
            </a:r>
            <a:r>
              <a:rPr lang="ja-JP" altLang="en-US" sz="1400" b="1" dirty="0">
                <a:latin typeface="游ゴシック" panose="020B0400000000000000" pitchFamily="50" charset="-128"/>
                <a:ea typeface="游ゴシック" panose="020B0400000000000000" pitchFamily="50" charset="-128"/>
              </a:rPr>
              <a:t>the orange bar with your foot. The moving bookshelf will stop.</a:t>
            </a:r>
            <a:endParaRPr lang="ja-JP" altLang="en-US" sz="11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72411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7566">
            <a:off x="7736522" y="990967"/>
            <a:ext cx="727744" cy="768174"/>
          </a:xfrm>
          <a:prstGeom prst="rect">
            <a:avLst/>
          </a:prstGeom>
        </p:spPr>
      </p:pic>
      <p:sp>
        <p:nvSpPr>
          <p:cNvPr id="2" name="タイトル 1"/>
          <p:cNvSpPr>
            <a:spLocks noGrp="1"/>
          </p:cNvSpPr>
          <p:nvPr>
            <p:ph type="title"/>
          </p:nvPr>
        </p:nvSpPr>
        <p:spPr>
          <a:xfrm>
            <a:off x="274622" y="66917"/>
            <a:ext cx="8316416" cy="1143000"/>
          </a:xfrm>
        </p:spPr>
        <p:txBody>
          <a:bodyPr>
            <a:normAutofit/>
          </a:bodyPr>
          <a:lstStyle/>
          <a:p>
            <a:pPr algn="l"/>
            <a:r>
              <a:rPr lang="en-US" altLang="ja-JP" sz="3600" dirty="0" smtClean="0">
                <a:latin typeface="游ゴシック Medium" panose="020B0500000000000000" pitchFamily="50" charset="-128"/>
                <a:ea typeface="游ゴシック Medium" panose="020B0500000000000000" pitchFamily="50" charset="-128"/>
              </a:rPr>
              <a:t>L1 </a:t>
            </a:r>
            <a:r>
              <a:rPr lang="ja-JP" altLang="en-US" sz="3600" dirty="0" smtClean="0">
                <a:latin typeface="游ゴシック Medium" panose="020B0500000000000000" pitchFamily="50" charset="-128"/>
                <a:ea typeface="游ゴシック Medium" panose="020B0500000000000000" pitchFamily="50" charset="-128"/>
              </a:rPr>
              <a:t>floor</a:t>
            </a:r>
            <a:r>
              <a:rPr lang="en-US" altLang="ja-JP" sz="3600" dirty="0" smtClean="0">
                <a:latin typeface="游ゴシック Medium" panose="020B0500000000000000" pitchFamily="50" charset="-128"/>
                <a:ea typeface="游ゴシック Medium" panose="020B0500000000000000" pitchFamily="50" charset="-128"/>
              </a:rPr>
              <a:t>:</a:t>
            </a:r>
            <a:r>
              <a:rPr lang="ja-JP" altLang="en-US" sz="3600" dirty="0" smtClean="0">
                <a:latin typeface="游ゴシック Medium" panose="020B0500000000000000" pitchFamily="50" charset="-128"/>
                <a:ea typeface="游ゴシック Medium" panose="020B0500000000000000" pitchFamily="50" charset="-128"/>
              </a:rPr>
              <a:t> GraSPP </a:t>
            </a:r>
            <a:r>
              <a:rPr lang="ja-JP" altLang="en-US" sz="3600" dirty="0">
                <a:latin typeface="游ゴシック Medium" panose="020B0500000000000000" pitchFamily="50" charset="-128"/>
                <a:ea typeface="游ゴシック Medium" panose="020B0500000000000000" pitchFamily="50" charset="-128"/>
              </a:rPr>
              <a:t>students book corner</a:t>
            </a:r>
            <a:endParaRPr kumimoji="1" lang="ja-JP" altLang="en-US" sz="3600" dirty="0">
              <a:latin typeface="游ゴシック Medium" panose="020B0500000000000000" pitchFamily="50" charset="-128"/>
              <a:ea typeface="游ゴシック Medium" panose="020B0500000000000000" pitchFamily="50" charset="-128"/>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216474"/>
            <a:ext cx="6048672" cy="3908399"/>
          </a:xfrm>
          <a:prstGeom prst="rect">
            <a:avLst/>
          </a:prstGeom>
        </p:spPr>
      </p:pic>
      <p:sp>
        <p:nvSpPr>
          <p:cNvPr id="10" name="テキスト ボックス 9"/>
          <p:cNvSpPr txBox="1"/>
          <p:nvPr/>
        </p:nvSpPr>
        <p:spPr>
          <a:xfrm>
            <a:off x="464162" y="1092612"/>
            <a:ext cx="6827869" cy="369332"/>
          </a:xfrm>
          <a:prstGeom prst="rect">
            <a:avLst/>
          </a:prstGeom>
          <a:noFill/>
        </p:spPr>
        <p:txBody>
          <a:bodyPr wrap="square" rtlCol="0">
            <a:spAutoFit/>
          </a:bodyPr>
          <a:lstStyle/>
          <a:p>
            <a:pPr>
              <a:defRPr/>
            </a:pPr>
            <a:r>
              <a:rPr lang="en-US" altLang="ja-JP" b="1" dirty="0">
                <a:solidFill>
                  <a:prstClr val="black"/>
                </a:solidFill>
                <a:latin typeface="游ゴシック" panose="020B0400000000000000" pitchFamily="50" charset="-128"/>
                <a:ea typeface="游ゴシック" panose="020B0400000000000000" pitchFamily="50" charset="-128"/>
              </a:rPr>
              <a:t>OPAC's </a:t>
            </a:r>
            <a:r>
              <a:rPr lang="ja-JP" altLang="en-US" b="1" dirty="0">
                <a:solidFill>
                  <a:prstClr val="black"/>
                </a:solidFill>
                <a:latin typeface="游ゴシック" panose="020B0400000000000000" pitchFamily="50" charset="-128"/>
                <a:ea typeface="游ゴシック" panose="020B0400000000000000" pitchFamily="50" charset="-128"/>
              </a:rPr>
              <a:t>location display is </a:t>
            </a:r>
            <a:r>
              <a:rPr lang="ja-JP" altLang="en-US" b="1" dirty="0" smtClean="0">
                <a:solidFill>
                  <a:srgbClr val="FF0000"/>
                </a:solidFill>
                <a:latin typeface="游ゴシック" panose="020B0400000000000000" pitchFamily="50" charset="-128"/>
                <a:ea typeface="游ゴシック" panose="020B0400000000000000" pitchFamily="50" charset="-128"/>
              </a:rPr>
              <a:t>“</a:t>
            </a:r>
            <a:r>
              <a:rPr lang="en-US" altLang="ja-JP" b="1" dirty="0" err="1" smtClean="0">
                <a:solidFill>
                  <a:srgbClr val="FF0000"/>
                </a:solidFill>
                <a:latin typeface="游ゴシック" panose="020B0400000000000000" pitchFamily="50" charset="-128"/>
                <a:ea typeface="游ゴシック" panose="020B0400000000000000" pitchFamily="50" charset="-128"/>
              </a:rPr>
              <a:t>Pub.Law.Lib</a:t>
            </a:r>
            <a:r>
              <a:rPr lang="en-US" altLang="ja-JP" b="1" dirty="0" smtClean="0">
                <a:solidFill>
                  <a:srgbClr val="FF0000"/>
                </a:solidFill>
                <a:latin typeface="游ゴシック" panose="020B0400000000000000" pitchFamily="50" charset="-128"/>
                <a:ea typeface="游ゴシック" panose="020B0400000000000000" pitchFamily="50" charset="-128"/>
              </a:rPr>
              <a:t>”</a:t>
            </a:r>
            <a:endParaRPr lang="ja-JP" altLang="en-US" b="1" dirty="0">
              <a:solidFill>
                <a:srgbClr val="FF0000"/>
              </a:solidFill>
              <a:latin typeface="游ゴシック" panose="020B0400000000000000" pitchFamily="50" charset="-128"/>
              <a:ea typeface="游ゴシック" panose="020B0400000000000000" pitchFamily="50" charset="-128"/>
            </a:endParaRPr>
          </a:p>
        </p:txBody>
      </p:sp>
      <p:sp>
        <p:nvSpPr>
          <p:cNvPr id="12" name="角丸四角形吹き出し 11"/>
          <p:cNvSpPr/>
          <p:nvPr/>
        </p:nvSpPr>
        <p:spPr>
          <a:xfrm>
            <a:off x="338562" y="3140968"/>
            <a:ext cx="3863054" cy="1008113"/>
          </a:xfrm>
          <a:prstGeom prst="wedgeRoundRectCallout">
            <a:avLst>
              <a:gd name="adj1" fmla="val -33333"/>
              <a:gd name="adj2" fmla="val 93628"/>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500721" y="3285807"/>
            <a:ext cx="3538736" cy="646331"/>
          </a:xfrm>
          <a:prstGeom prst="rect">
            <a:avLst/>
          </a:prstGeom>
          <a:noFill/>
        </p:spPr>
        <p:txBody>
          <a:bodyPr wrap="square" rtlCol="0">
            <a:spAutoFit/>
          </a:bodyPr>
          <a:lstStyle/>
          <a:p>
            <a:r>
              <a:rPr lang="ja-JP" altLang="en-US" dirty="0" smtClean="0">
                <a:latin typeface="游ゴシック" panose="020B0400000000000000" pitchFamily="50" charset="-128"/>
                <a:ea typeface="游ゴシック" panose="020B0400000000000000" pitchFamily="50" charset="-128"/>
              </a:rPr>
              <a:t>Only </a:t>
            </a:r>
            <a:r>
              <a:rPr lang="ja-JP" altLang="en-US" dirty="0">
                <a:latin typeface="游ゴシック" panose="020B0400000000000000" pitchFamily="50" charset="-128"/>
                <a:ea typeface="游ゴシック" panose="020B0400000000000000" pitchFamily="50" charset="-128"/>
              </a:rPr>
              <a:t>GraSPP students </a:t>
            </a:r>
            <a:r>
              <a:rPr lang="en-US" altLang="ja-JP" dirty="0" smtClean="0">
                <a:latin typeface="游ゴシック" panose="020B0400000000000000" pitchFamily="50" charset="-128"/>
                <a:ea typeface="游ゴシック" panose="020B0400000000000000" pitchFamily="50" charset="-128"/>
              </a:rPr>
              <a:t>can</a:t>
            </a:r>
            <a:r>
              <a:rPr lang="ja-JP" altLang="en-US" dirty="0" smtClean="0">
                <a:latin typeface="游ゴシック" panose="020B0400000000000000" pitchFamily="50" charset="-128"/>
                <a:ea typeface="游ゴシック" panose="020B0400000000000000" pitchFamily="50" charset="-128"/>
              </a:rPr>
              <a:t> </a:t>
            </a:r>
            <a:r>
              <a:rPr lang="ja-JP" altLang="en-US" dirty="0">
                <a:latin typeface="游ゴシック" panose="020B0400000000000000" pitchFamily="50" charset="-128"/>
                <a:ea typeface="游ゴシック" panose="020B0400000000000000" pitchFamily="50" charset="-128"/>
              </a:rPr>
              <a:t>take materials </a:t>
            </a:r>
            <a:r>
              <a:rPr lang="ja-JP" altLang="en-US" dirty="0" smtClean="0">
                <a:latin typeface="游ゴシック" panose="020B0400000000000000" pitchFamily="50" charset="-128"/>
                <a:ea typeface="游ゴシック" panose="020B0400000000000000" pitchFamily="50" charset="-128"/>
              </a:rPr>
              <a:t>from </a:t>
            </a:r>
            <a:r>
              <a:rPr lang="ja-JP" altLang="en-US" dirty="0">
                <a:latin typeface="游ゴシック" panose="020B0400000000000000" pitchFamily="50" charset="-128"/>
                <a:ea typeface="游ゴシック" panose="020B0400000000000000" pitchFamily="50" charset="-128"/>
              </a:rPr>
              <a:t>this </a:t>
            </a:r>
            <a:r>
              <a:rPr lang="ja-JP" altLang="en-US" dirty="0" smtClean="0">
                <a:latin typeface="游ゴシック" panose="020B0400000000000000" pitchFamily="50" charset="-128"/>
                <a:ea typeface="游ゴシック" panose="020B0400000000000000" pitchFamily="50" charset="-128"/>
              </a:rPr>
              <a:t>section</a:t>
            </a:r>
            <a:r>
              <a:rPr lang="en-US" altLang="ja-JP" dirty="0" smtClean="0">
                <a:latin typeface="游ゴシック" panose="020B0400000000000000" pitchFamily="50" charset="-128"/>
                <a:ea typeface="游ゴシック" panose="020B0400000000000000" pitchFamily="50" charset="-128"/>
              </a:rPr>
              <a:t>.</a:t>
            </a:r>
            <a:endParaRPr lang="en-US" altLang="ja-JP" dirty="0">
              <a:latin typeface="游ゴシック" panose="020B0400000000000000" pitchFamily="50" charset="-128"/>
              <a:ea typeface="游ゴシック" panose="020B0400000000000000" pitchFamily="50" charset="-128"/>
            </a:endParaRPr>
          </a:p>
        </p:txBody>
      </p: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53136"/>
            <a:ext cx="1905000" cy="1905000"/>
          </a:xfrm>
          <a:prstGeom prst="rect">
            <a:avLst/>
          </a:prstGeom>
        </p:spPr>
      </p:pic>
      <p:sp>
        <p:nvSpPr>
          <p:cNvPr id="17" name="上矢印 16"/>
          <p:cNvSpPr/>
          <p:nvPr/>
        </p:nvSpPr>
        <p:spPr>
          <a:xfrm rot="10800000">
            <a:off x="7812360" y="4293096"/>
            <a:ext cx="1038892" cy="2063255"/>
          </a:xfrm>
          <a:prstGeom prst="upArrow">
            <a:avLst>
              <a:gd name="adj1" fmla="val 57725"/>
              <a:gd name="adj2" fmla="val 45368"/>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8100394" y="4456184"/>
            <a:ext cx="461665" cy="1704036"/>
          </a:xfrm>
          <a:prstGeom prst="rect">
            <a:avLst/>
          </a:prstGeom>
          <a:noFill/>
        </p:spPr>
        <p:txBody>
          <a:bodyPr vert="eaVert" wrap="square" rtlCol="0">
            <a:spAutoFit/>
          </a:bodyPr>
          <a:lstStyle/>
          <a:p>
            <a:r>
              <a:rPr lang="ja-JP" altLang="en-US" b="1" dirty="0">
                <a:latin typeface="メイリオ" panose="020B0604030504040204" pitchFamily="50" charset="-128"/>
                <a:ea typeface="メイリオ" panose="020B0604030504040204" pitchFamily="50" charset="-128"/>
              </a:rPr>
              <a:t>book </a:t>
            </a:r>
            <a:r>
              <a:rPr lang="en-US" altLang="ja-JP" b="1" dirty="0" smtClean="0">
                <a:latin typeface="メイリオ" panose="020B0604030504040204" pitchFamily="50" charset="-128"/>
                <a:ea typeface="メイリオ" panose="020B0604030504040204" pitchFamily="50" charset="-128"/>
              </a:rPr>
              <a:t>post</a:t>
            </a:r>
            <a:endParaRPr lang="ja-JP" altLang="en-US" b="1" dirty="0">
              <a:latin typeface="メイリオ" panose="020B0604030504040204" pitchFamily="50" charset="-128"/>
              <a:ea typeface="メイリオ" panose="020B0604030504040204" pitchFamily="50" charset="-128"/>
            </a:endParaRPr>
          </a:p>
        </p:txBody>
      </p:sp>
      <p:sp>
        <p:nvSpPr>
          <p:cNvPr id="5" name="スライド番号プレースホルダー 3">
            <a:extLst>
              <a:ext uri="{FF2B5EF4-FFF2-40B4-BE49-F238E27FC236}">
                <a16:creationId xmlns:a16="http://schemas.microsoft.com/office/drawing/2014/main" id="{DFD519EC-972B-EB3C-97E1-978C6E671928}"/>
              </a:ext>
            </a:extLst>
          </p:cNvPr>
          <p:cNvSpPr txBox="1">
            <a:spLocks/>
          </p:cNvSpPr>
          <p:nvPr/>
        </p:nvSpPr>
        <p:spPr>
          <a:xfrm>
            <a:off x="6529536" y="6414791"/>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BA0A725-64B8-46E5-8C64-A57C72ED8FD3}" type="slidenum">
              <a:rPr lang="ja-JP" altLang="en-US"/>
              <a:t>18</a:t>
            </a:fld>
            <a:endParaRPr lang="ja-JP" altLang="en-US" dirty="0"/>
          </a:p>
        </p:txBody>
      </p:sp>
    </p:spTree>
    <p:extLst>
      <p:ext uri="{BB962C8B-B14F-4D97-AF65-F5344CB8AC3E}">
        <p14:creationId xmlns:p14="http://schemas.microsoft.com/office/powerpoint/2010/main" val="2699797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78150"/>
            <a:ext cx="8229600" cy="922114"/>
          </a:xfrm>
        </p:spPr>
        <p:txBody>
          <a:bodyPr>
            <a:normAutofit/>
          </a:bodyPr>
          <a:lstStyle/>
          <a:p>
            <a:pPr algn="l"/>
            <a:r>
              <a:rPr lang="ja-JP" altLang="en-US" dirty="0" smtClean="0">
                <a:latin typeface="游ゴシック Medium" panose="020B0500000000000000" pitchFamily="50" charset="-128"/>
                <a:ea typeface="游ゴシック Medium" panose="020B0500000000000000" pitchFamily="50" charset="-128"/>
              </a:rPr>
              <a:t>Book </a:t>
            </a:r>
            <a:r>
              <a:rPr lang="ja-JP" altLang="en-US" dirty="0" smtClean="0">
                <a:latin typeface="游ゴシック Medium" panose="020B0500000000000000" pitchFamily="50" charset="-128"/>
                <a:ea typeface="游ゴシック Medium" panose="020B0500000000000000" pitchFamily="50" charset="-128"/>
              </a:rPr>
              <a:t>Post</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57017" y="1600202"/>
            <a:ext cx="3829966" cy="4525963"/>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4476328"/>
            <a:ext cx="1905000" cy="1905000"/>
          </a:xfrm>
          <a:prstGeom prst="rect">
            <a:avLst/>
          </a:prstGeom>
        </p:spPr>
      </p:pic>
      <p:sp>
        <p:nvSpPr>
          <p:cNvPr id="6" name="角丸四角形吹き出し 5"/>
          <p:cNvSpPr/>
          <p:nvPr/>
        </p:nvSpPr>
        <p:spPr>
          <a:xfrm>
            <a:off x="5540896" y="2852936"/>
            <a:ext cx="3040732" cy="1244028"/>
          </a:xfrm>
          <a:prstGeom prst="wedgeRoundRectCallout">
            <a:avLst>
              <a:gd name="adj1" fmla="val -60099"/>
              <a:gd name="adj2" fmla="val 105245"/>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5680619" y="3017492"/>
            <a:ext cx="2935259" cy="923330"/>
          </a:xfrm>
          <a:prstGeom prst="rect">
            <a:avLst/>
          </a:prstGeom>
          <a:noFill/>
        </p:spPr>
        <p:txBody>
          <a:bodyPr wrap="square" rtlCol="0">
            <a:spAutoFit/>
          </a:bodyPr>
          <a:lstStyle/>
          <a:p>
            <a:r>
              <a:rPr lang="ja-JP" altLang="en-US" dirty="0" smtClean="0">
                <a:latin typeface="游ゴシック" panose="020B0400000000000000" pitchFamily="50" charset="-128"/>
                <a:ea typeface="游ゴシック" panose="020B0400000000000000" pitchFamily="50" charset="-128"/>
              </a:rPr>
              <a:t>Do </a:t>
            </a:r>
            <a:r>
              <a:rPr lang="ja-JP" altLang="en-US" dirty="0">
                <a:latin typeface="游ゴシック" panose="020B0400000000000000" pitchFamily="50" charset="-128"/>
                <a:ea typeface="游ゴシック" panose="020B0400000000000000" pitchFamily="50" charset="-128"/>
              </a:rPr>
              <a:t>not </a:t>
            </a:r>
            <a:r>
              <a:rPr lang="en-US" altLang="ja-JP" dirty="0" smtClean="0">
                <a:latin typeface="游ゴシック" panose="020B0400000000000000" pitchFamily="50" charset="-128"/>
                <a:ea typeface="游ゴシック" panose="020B0400000000000000" pitchFamily="50" charset="-128"/>
              </a:rPr>
              <a:t>put in </a:t>
            </a:r>
            <a:r>
              <a:rPr lang="ja-JP" altLang="en-US" dirty="0" smtClean="0">
                <a:latin typeface="游ゴシック" panose="020B0400000000000000" pitchFamily="50" charset="-128"/>
                <a:ea typeface="游ゴシック" panose="020B0400000000000000" pitchFamily="50" charset="-128"/>
              </a:rPr>
              <a:t>deteriorated </a:t>
            </a:r>
            <a:r>
              <a:rPr lang="ja-JP" altLang="en-US" dirty="0">
                <a:latin typeface="游ゴシック" panose="020B0400000000000000" pitchFamily="50" charset="-128"/>
                <a:ea typeface="游ゴシック" panose="020B0400000000000000" pitchFamily="50" charset="-128"/>
              </a:rPr>
              <a:t>materials or materials from other universities.</a:t>
            </a:r>
            <a:endParaRPr lang="en-US" altLang="ja-JP" dirty="0">
              <a:latin typeface="游ゴシック" panose="020B0400000000000000" pitchFamily="50" charset="-128"/>
              <a:ea typeface="游ゴシック" panose="020B0400000000000000" pitchFamily="50" charset="-128"/>
            </a:endParaRPr>
          </a:p>
        </p:txBody>
      </p:sp>
      <p:sp>
        <p:nvSpPr>
          <p:cNvPr id="8" name="角丸四角形吹き出し 7"/>
          <p:cNvSpPr/>
          <p:nvPr/>
        </p:nvSpPr>
        <p:spPr>
          <a:xfrm>
            <a:off x="251520" y="2296764"/>
            <a:ext cx="3040732" cy="1492276"/>
          </a:xfrm>
          <a:prstGeom prst="wedgeRoundRectCallout">
            <a:avLst>
              <a:gd name="adj1" fmla="val 56509"/>
              <a:gd name="adj2" fmla="val 115210"/>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53226" y="2377406"/>
            <a:ext cx="2935259"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The Book Post is located across from the lounge on the </a:t>
            </a:r>
            <a:r>
              <a:rPr lang="en-US" altLang="ja-JP" dirty="0">
                <a:latin typeface="游ゴシック" panose="020B0400000000000000" pitchFamily="50" charset="-128"/>
                <a:ea typeface="游ゴシック" panose="020B0400000000000000" pitchFamily="50" charset="-128"/>
              </a:rPr>
              <a:t>first </a:t>
            </a:r>
            <a:r>
              <a:rPr lang="ja-JP" altLang="en-US" dirty="0">
                <a:latin typeface="游ゴシック" panose="020B0400000000000000" pitchFamily="50" charset="-128"/>
                <a:ea typeface="游ゴシック" panose="020B0400000000000000" pitchFamily="50" charset="-128"/>
              </a:rPr>
              <a:t>floor of the Faculty of Law Building No. </a:t>
            </a:r>
            <a:r>
              <a:rPr lang="en-US" altLang="ja-JP" dirty="0">
                <a:latin typeface="游ゴシック" panose="020B0400000000000000" pitchFamily="50" charset="-128"/>
                <a:ea typeface="游ゴシック" panose="020B0400000000000000" pitchFamily="50" charset="-128"/>
              </a:rPr>
              <a:t>3.</a:t>
            </a:r>
          </a:p>
        </p:txBody>
      </p:sp>
      <p:sp>
        <p:nvSpPr>
          <p:cNvPr id="12" name="下矢印吹き出し 11"/>
          <p:cNvSpPr/>
          <p:nvPr/>
        </p:nvSpPr>
        <p:spPr>
          <a:xfrm>
            <a:off x="6300268" y="5289011"/>
            <a:ext cx="2671906" cy="1080120"/>
          </a:xfrm>
          <a:prstGeom prst="downArrowCallout">
            <a:avLst>
              <a:gd name="adj1" fmla="val 25000"/>
              <a:gd name="adj2" fmla="val 25000"/>
              <a:gd name="adj3" fmla="val 25846"/>
              <a:gd name="adj4" fmla="val 56403"/>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6300268" y="5428828"/>
            <a:ext cx="1688347" cy="400110"/>
          </a:xfrm>
          <a:prstGeom prst="rect">
            <a:avLst/>
          </a:prstGeom>
          <a:noFill/>
        </p:spPr>
        <p:txBody>
          <a:bodyPr wrap="none" rtlCol="0">
            <a:spAutoFit/>
          </a:bodyPr>
          <a:lstStyle/>
          <a:p>
            <a:r>
              <a:rPr lang="ja-JP" altLang="en-US" sz="2000" b="1" dirty="0">
                <a:latin typeface="メイリオ" panose="020B0604030504040204" pitchFamily="50" charset="-128"/>
                <a:ea typeface="メイリオ" panose="020B0604030504040204" pitchFamily="50" charset="-128"/>
              </a:rPr>
              <a:t>How to view </a:t>
            </a:r>
            <a:r>
              <a:rPr lang="en-US" altLang="ja-JP" sz="2000" b="1" dirty="0">
                <a:latin typeface="メイリオ" panose="020B0604030504040204" pitchFamily="50" charset="-128"/>
                <a:ea typeface="メイリオ" panose="020B0604030504040204" pitchFamily="50" charset="-128"/>
              </a:rPr>
              <a:t>OPAC</a:t>
            </a:r>
          </a:p>
        </p:txBody>
      </p:sp>
    </p:spTree>
    <p:extLst>
      <p:ext uri="{BB962C8B-B14F-4D97-AF65-F5344CB8AC3E}">
        <p14:creationId xmlns:p14="http://schemas.microsoft.com/office/powerpoint/2010/main" val="250153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タイトル 1"/>
          <p:cNvSpPr>
            <a:spLocks noGrp="1"/>
          </p:cNvSpPr>
          <p:nvPr>
            <p:ph type="title"/>
          </p:nvPr>
        </p:nvSpPr>
        <p:spPr>
          <a:xfrm>
            <a:off x="155325" y="0"/>
            <a:ext cx="8833350" cy="1143000"/>
          </a:xfrm>
        </p:spPr>
        <p:txBody>
          <a:bodyPr>
            <a:normAutofit/>
          </a:bodyPr>
          <a:lstStyle/>
          <a:p>
            <a:pPr algn="l"/>
            <a:r>
              <a:rPr kumimoji="1" lang="ja-JP" altLang="en-US" sz="3200" dirty="0" smtClean="0">
                <a:latin typeface="游ゴシック Medium" panose="020B0500000000000000" pitchFamily="50" charset="-128"/>
                <a:ea typeface="游ゴシック Medium" panose="020B0500000000000000" pitchFamily="50" charset="-128"/>
              </a:rPr>
              <a:t>What you can do in the </a:t>
            </a:r>
            <a:r>
              <a:rPr kumimoji="1" lang="en-US" altLang="ja-JP" sz="3200" dirty="0" smtClean="0">
                <a:latin typeface="游ゴシック Medium" panose="020B0500000000000000" pitchFamily="50" charset="-128"/>
                <a:ea typeface="游ゴシック Medium" panose="020B0500000000000000" pitchFamily="50" charset="-128"/>
              </a:rPr>
              <a:t>our </a:t>
            </a:r>
            <a:r>
              <a:rPr kumimoji="1" lang="ja-JP" altLang="en-US" sz="3200" dirty="0" smtClean="0">
                <a:latin typeface="游ゴシック Medium" panose="020B0500000000000000" pitchFamily="50" charset="-128"/>
                <a:ea typeface="游ゴシック Medium" panose="020B0500000000000000" pitchFamily="50" charset="-128"/>
              </a:rPr>
              <a:t>Library</a:t>
            </a:r>
            <a:endParaRPr kumimoji="1" lang="ja-JP" altLang="en-US" sz="3200" dirty="0">
              <a:latin typeface="游ゴシック Medium" panose="020B0500000000000000" pitchFamily="50" charset="-128"/>
              <a:ea typeface="游ゴシック Medium" panose="020B0500000000000000" pitchFamily="50" charset="-128"/>
            </a:endParaRPr>
          </a:p>
        </p:txBody>
      </p:sp>
      <p:sp>
        <p:nvSpPr>
          <p:cNvPr id="7" name="テキスト ボックス 6"/>
          <p:cNvSpPr txBox="1"/>
          <p:nvPr/>
        </p:nvSpPr>
        <p:spPr>
          <a:xfrm>
            <a:off x="419170" y="843677"/>
            <a:ext cx="8064896" cy="5170646"/>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ja-JP" altLang="en-US" sz="2000" dirty="0">
                <a:latin typeface="游ゴシック" panose="020B0400000000000000" pitchFamily="50" charset="-128"/>
                <a:ea typeface="游ゴシック" panose="020B0400000000000000" pitchFamily="50" charset="-128"/>
              </a:rPr>
              <a:t>Reading </a:t>
            </a:r>
            <a:r>
              <a:rPr lang="ja-JP" altLang="en-US" sz="2000" dirty="0" smtClean="0">
                <a:latin typeface="游ゴシック" panose="020B0400000000000000" pitchFamily="50" charset="-128"/>
                <a:ea typeface="游ゴシック" panose="020B0400000000000000" pitchFamily="50" charset="-128"/>
              </a:rPr>
              <a:t>and </a:t>
            </a:r>
            <a:r>
              <a:rPr lang="ja-JP" altLang="en-US" sz="2000" dirty="0">
                <a:latin typeface="游ゴシック" panose="020B0400000000000000" pitchFamily="50" charset="-128"/>
                <a:ea typeface="游ゴシック" panose="020B0400000000000000" pitchFamily="50" charset="-128"/>
              </a:rPr>
              <a:t>photocopying of </a:t>
            </a:r>
            <a:r>
              <a:rPr lang="ja-JP" altLang="en-US" sz="2000" dirty="0" smtClean="0">
                <a:latin typeface="游ゴシック" panose="020B0400000000000000" pitchFamily="50" charset="-128"/>
                <a:ea typeface="游ゴシック" panose="020B0400000000000000" pitchFamily="50" charset="-128"/>
              </a:rPr>
              <a:t>materials</a:t>
            </a:r>
            <a:endParaRPr lang="en-US" altLang="ja-JP" sz="2000" dirty="0" smtClean="0">
              <a:latin typeface="游ゴシック" panose="020B0400000000000000" pitchFamily="50" charset="-128"/>
              <a:ea typeface="游ゴシック" panose="020B0400000000000000" pitchFamily="50" charset="-128"/>
            </a:endParaRPr>
          </a:p>
          <a:p>
            <a:pPr marL="285750" indent="-285750">
              <a:lnSpc>
                <a:spcPct val="150000"/>
              </a:lnSpc>
              <a:buFont typeface="Wingdings" panose="05000000000000000000" pitchFamily="2" charset="2"/>
              <a:buChar char="u"/>
            </a:pPr>
            <a:r>
              <a:rPr lang="ja-JP" altLang="en-US" sz="2000" dirty="0" smtClean="0">
                <a:latin typeface="游ゴシック" panose="020B0400000000000000" pitchFamily="50" charset="-128"/>
                <a:ea typeface="游ゴシック" panose="020B0400000000000000" pitchFamily="50" charset="-128"/>
              </a:rPr>
              <a:t>Borrowing books *Cannot take books home</a:t>
            </a:r>
            <a:endParaRPr lang="en-US" altLang="ja-JP" sz="2000" dirty="0" smtClean="0">
              <a:latin typeface="游ゴシック" panose="020B0400000000000000" pitchFamily="50" charset="-128"/>
              <a:ea typeface="游ゴシック" panose="020B0400000000000000" pitchFamily="50" charset="-128"/>
            </a:endParaRPr>
          </a:p>
          <a:p>
            <a:pPr marL="742950" lvl="1" indent="-285750">
              <a:lnSpc>
                <a:spcPct val="150000"/>
              </a:lnSpc>
              <a:buFont typeface="Wingdings" panose="05000000000000000000" pitchFamily="2" charset="2"/>
              <a:buChar char="ü"/>
            </a:pPr>
            <a:r>
              <a:rPr lang="ja-JP" altLang="en-US" sz="2000" dirty="0" smtClean="0">
                <a:latin typeface="游ゴシック" panose="020B0400000000000000" pitchFamily="50" charset="-128"/>
                <a:ea typeface="游ゴシック" panose="020B0400000000000000" pitchFamily="50" charset="-128"/>
              </a:rPr>
              <a:t>Students </a:t>
            </a:r>
            <a:r>
              <a:rPr lang="ja-JP" altLang="en-US" sz="2000" dirty="0">
                <a:latin typeface="游ゴシック" panose="020B0400000000000000" pitchFamily="50" charset="-128"/>
                <a:ea typeface="游ゴシック" panose="020B0400000000000000" pitchFamily="50" charset="-128"/>
              </a:rPr>
              <a:t>of Graduate Schools for Laws and Politics: take out to each </a:t>
            </a:r>
            <a:r>
              <a:rPr lang="en-US" altLang="ja-JP" sz="2000" dirty="0">
                <a:latin typeface="游ゴシック" panose="020B0400000000000000" pitchFamily="50" charset="-128"/>
                <a:ea typeface="游ゴシック" panose="020B0400000000000000" pitchFamily="50" charset="-128"/>
              </a:rPr>
              <a:t>Research </a:t>
            </a:r>
            <a:r>
              <a:rPr lang="en-US" altLang="ja-JP" sz="2000" dirty="0" smtClean="0">
                <a:latin typeface="游ゴシック" panose="020B0400000000000000" pitchFamily="50" charset="-128"/>
                <a:ea typeface="游ゴシック" panose="020B0400000000000000" pitchFamily="50" charset="-128"/>
              </a:rPr>
              <a:t>Room</a:t>
            </a:r>
            <a:r>
              <a:rPr lang="ja-JP" altLang="en-US" sz="2000" dirty="0" err="1" smtClean="0">
                <a:latin typeface="游ゴシック" panose="020B0400000000000000" pitchFamily="50" charset="-128"/>
                <a:ea typeface="游ゴシック" panose="020B0400000000000000" pitchFamily="50" charset="-128"/>
              </a:rPr>
              <a:t>.</a:t>
            </a:r>
            <a:endParaRPr lang="en-US" altLang="ja-JP" sz="2000" dirty="0">
              <a:latin typeface="游ゴシック" panose="020B0400000000000000" pitchFamily="50" charset="-128"/>
              <a:ea typeface="游ゴシック" panose="020B0400000000000000" pitchFamily="50" charset="-128"/>
            </a:endParaRPr>
          </a:p>
          <a:p>
            <a:pPr marL="742950" lvl="1" indent="-285750">
              <a:lnSpc>
                <a:spcPct val="150000"/>
              </a:lnSpc>
              <a:buFont typeface="Wingdings" panose="05000000000000000000" pitchFamily="2" charset="2"/>
              <a:buChar char="ü"/>
            </a:pPr>
            <a:r>
              <a:rPr lang="ja-JP" altLang="en-US" sz="2000" dirty="0">
                <a:latin typeface="游ゴシック" panose="020B0400000000000000" pitchFamily="50" charset="-128"/>
                <a:ea typeface="游ゴシック" panose="020B0400000000000000" pitchFamily="50" charset="-128"/>
              </a:rPr>
              <a:t>LS students, GraSPP students: Bring </a:t>
            </a:r>
            <a:r>
              <a:rPr lang="ja-JP" altLang="en-US" sz="2000" dirty="0" smtClean="0">
                <a:latin typeface="游ゴシック" panose="020B0400000000000000" pitchFamily="50" charset="-128"/>
                <a:ea typeface="游ゴシック" panose="020B0400000000000000" pitchFamily="50" charset="-128"/>
              </a:rPr>
              <a:t>books </a:t>
            </a:r>
            <a:r>
              <a:rPr lang="ja-JP" altLang="en-US" sz="2000" dirty="0">
                <a:latin typeface="游ゴシック" panose="020B0400000000000000" pitchFamily="50" charset="-128"/>
                <a:ea typeface="游ゴシック" panose="020B0400000000000000" pitchFamily="50" charset="-128"/>
              </a:rPr>
              <a:t>to the study room on </a:t>
            </a:r>
            <a:r>
              <a:rPr lang="ja-JP" altLang="en-US" sz="2000" dirty="0" smtClean="0">
                <a:latin typeface="游ゴシック" panose="020B0400000000000000" pitchFamily="50" charset="-128"/>
                <a:ea typeface="游ゴシック" panose="020B0400000000000000" pitchFamily="50" charset="-128"/>
              </a:rPr>
              <a:t>the </a:t>
            </a:r>
            <a:r>
              <a:rPr lang="ja-JP" altLang="en-US" sz="2000" dirty="0">
                <a:latin typeface="游ゴシック" panose="020B0400000000000000" pitchFamily="50" charset="-128"/>
                <a:ea typeface="游ゴシック" panose="020B0400000000000000" pitchFamily="50" charset="-128"/>
              </a:rPr>
              <a:t>day or place them on the </a:t>
            </a:r>
            <a:r>
              <a:rPr lang="en-US" altLang="ja-JP" sz="2000" dirty="0">
                <a:latin typeface="游ゴシック" panose="020B0400000000000000" pitchFamily="50" charset="-128"/>
                <a:ea typeface="游ゴシック" panose="020B0400000000000000" pitchFamily="50" charset="-128"/>
              </a:rPr>
              <a:t>in-library loan shelves(stacks next to the Library </a:t>
            </a:r>
            <a:r>
              <a:rPr lang="en-US" altLang="ja-JP" sz="2000" dirty="0" smtClean="0">
                <a:latin typeface="游ゴシック" panose="020B0400000000000000" pitchFamily="50" charset="-128"/>
                <a:ea typeface="游ゴシック" panose="020B0400000000000000" pitchFamily="50" charset="-128"/>
              </a:rPr>
              <a:t>service desk</a:t>
            </a:r>
            <a:r>
              <a:rPr lang="en-US" altLang="ja-JP" sz="2000" dirty="0">
                <a:latin typeface="游ゴシック" panose="020B0400000000000000" pitchFamily="50" charset="-128"/>
                <a:ea typeface="游ゴシック" panose="020B0400000000000000" pitchFamily="50" charset="-128"/>
              </a:rPr>
              <a:t>)</a:t>
            </a:r>
            <a:r>
              <a:rPr lang="ja-JP" altLang="en-US" sz="2000" dirty="0" err="1" smtClean="0">
                <a:latin typeface="游ゴシック" panose="020B0400000000000000" pitchFamily="50" charset="-128"/>
                <a:ea typeface="游ゴシック" panose="020B0400000000000000" pitchFamily="50" charset="-128"/>
              </a:rPr>
              <a:t>.</a:t>
            </a:r>
            <a:endParaRPr lang="en-US" altLang="ja-JP" sz="2000" dirty="0">
              <a:latin typeface="游ゴシック" panose="020B0400000000000000" pitchFamily="50" charset="-128"/>
              <a:ea typeface="游ゴシック" panose="020B0400000000000000" pitchFamily="50" charset="-128"/>
            </a:endParaRPr>
          </a:p>
          <a:p>
            <a:pPr marL="285750" indent="-285750">
              <a:lnSpc>
                <a:spcPct val="150000"/>
              </a:lnSpc>
              <a:buFont typeface="Wingdings" panose="05000000000000000000" pitchFamily="2" charset="2"/>
              <a:buChar char="u"/>
            </a:pPr>
            <a:r>
              <a:rPr lang="ja-JP" altLang="en-US" sz="2000" dirty="0">
                <a:latin typeface="游ゴシック" panose="020B0400000000000000" pitchFamily="50" charset="-128"/>
                <a:ea typeface="游ゴシック" panose="020B0400000000000000" pitchFamily="50" charset="-128"/>
              </a:rPr>
              <a:t>Entering stacks</a:t>
            </a:r>
            <a:endParaRPr lang="en-US" altLang="ja-JP" sz="2000" dirty="0">
              <a:latin typeface="游ゴシック" panose="020B0400000000000000" pitchFamily="50" charset="-128"/>
              <a:ea typeface="游ゴシック" panose="020B0400000000000000" pitchFamily="50" charset="-128"/>
            </a:endParaRPr>
          </a:p>
          <a:p>
            <a:pPr marL="285750" indent="-285750">
              <a:lnSpc>
                <a:spcPct val="150000"/>
              </a:lnSpc>
              <a:buFont typeface="Wingdings" panose="05000000000000000000" pitchFamily="2" charset="2"/>
              <a:buChar char="u"/>
            </a:pPr>
            <a:r>
              <a:rPr lang="ja-JP" altLang="en-US" sz="2000" dirty="0">
                <a:latin typeface="游ゴシック" panose="020B0400000000000000" pitchFamily="50" charset="-128"/>
                <a:ea typeface="游ゴシック" panose="020B0400000000000000" pitchFamily="50" charset="-128"/>
              </a:rPr>
              <a:t>Ordering books from </a:t>
            </a:r>
            <a:r>
              <a:rPr lang="ja-JP" altLang="en-US" sz="2000" dirty="0" smtClean="0">
                <a:latin typeface="游ゴシック" panose="020B0400000000000000" pitchFamily="50" charset="-128"/>
                <a:ea typeface="游ゴシック" panose="020B0400000000000000" pitchFamily="50" charset="-128"/>
              </a:rPr>
              <a:t>other </a:t>
            </a:r>
            <a:r>
              <a:rPr lang="ja-JP" altLang="en-US" sz="2000" dirty="0">
                <a:latin typeface="游ゴシック" panose="020B0400000000000000" pitchFamily="50" charset="-128"/>
                <a:ea typeface="游ゴシック" panose="020B0400000000000000" pitchFamily="50" charset="-128"/>
              </a:rPr>
              <a:t>libraries/universities</a:t>
            </a:r>
            <a:r>
              <a:rPr lang="en-US" altLang="ja-JP" sz="2000" dirty="0" smtClean="0">
                <a:latin typeface="游ゴシック" panose="020B0400000000000000" pitchFamily="50" charset="-128"/>
                <a:ea typeface="游ゴシック" panose="020B0400000000000000" pitchFamily="50" charset="-128"/>
              </a:rPr>
              <a:t>(</a:t>
            </a:r>
            <a:r>
              <a:rPr lang="en-US" altLang="ja-JP" dirty="0" smtClean="0">
                <a:latin typeface="游ゴシック" panose="020B0400000000000000" pitchFamily="50" charset="-128"/>
                <a:ea typeface="游ゴシック" panose="020B0400000000000000" pitchFamily="50" charset="-128"/>
              </a:rPr>
              <a:t>*</a:t>
            </a:r>
            <a:r>
              <a:rPr lang="en-US" altLang="ja-JP" sz="2000" dirty="0" smtClean="0">
                <a:latin typeface="游ゴシック" panose="020B0400000000000000" pitchFamily="50" charset="-128"/>
                <a:ea typeface="游ゴシック" panose="020B0400000000000000" pitchFamily="50" charset="-128"/>
              </a:rPr>
              <a:t>)</a:t>
            </a:r>
            <a:endParaRPr lang="en-US" altLang="ja-JP" sz="2000" dirty="0">
              <a:latin typeface="游ゴシック" panose="020B0400000000000000" pitchFamily="50" charset="-128"/>
              <a:ea typeface="游ゴシック" panose="020B0400000000000000" pitchFamily="50" charset="-128"/>
            </a:endParaRPr>
          </a:p>
          <a:p>
            <a:pPr marL="285750" indent="-285750">
              <a:lnSpc>
                <a:spcPct val="150000"/>
              </a:lnSpc>
              <a:buFont typeface="Wingdings" panose="05000000000000000000" pitchFamily="2" charset="2"/>
              <a:buChar char="u"/>
            </a:pPr>
            <a:r>
              <a:rPr lang="en-US" altLang="ja-JP" sz="2000" dirty="0">
                <a:latin typeface="游ゴシック" panose="020B0400000000000000" pitchFamily="50" charset="-128"/>
                <a:ea typeface="游ゴシック" panose="020B0400000000000000" pitchFamily="50" charset="-128"/>
              </a:rPr>
              <a:t>Ordering </a:t>
            </a:r>
            <a:r>
              <a:rPr lang="en-US" altLang="ja-JP" sz="2000" dirty="0" smtClean="0">
                <a:latin typeface="游ゴシック" panose="020B0400000000000000" pitchFamily="50" charset="-128"/>
                <a:ea typeface="游ゴシック" panose="020B0400000000000000" pitchFamily="50" charset="-128"/>
              </a:rPr>
              <a:t>photocopies </a:t>
            </a:r>
            <a:r>
              <a:rPr lang="ja-JP" altLang="en-US" sz="2000" dirty="0" smtClean="0">
                <a:latin typeface="游ゴシック" panose="020B0400000000000000" pitchFamily="50" charset="-128"/>
                <a:ea typeface="游ゴシック" panose="020B0400000000000000" pitchFamily="50" charset="-128"/>
              </a:rPr>
              <a:t>from </a:t>
            </a:r>
            <a:r>
              <a:rPr lang="ja-JP" altLang="en-US" sz="2000" dirty="0">
                <a:latin typeface="游ゴシック" panose="020B0400000000000000" pitchFamily="50" charset="-128"/>
                <a:ea typeface="游ゴシック" panose="020B0400000000000000" pitchFamily="50" charset="-128"/>
              </a:rPr>
              <a:t>other libraries/universities</a:t>
            </a:r>
            <a:r>
              <a:rPr lang="en-US" altLang="ja-JP" sz="2000" dirty="0">
                <a:latin typeface="游ゴシック" panose="020B0400000000000000" pitchFamily="50" charset="-128"/>
                <a:ea typeface="游ゴシック" panose="020B0400000000000000" pitchFamily="50" charset="-128"/>
              </a:rPr>
              <a:t>(</a:t>
            </a:r>
            <a:r>
              <a:rPr lang="en-US" altLang="ja-JP" dirty="0">
                <a:latin typeface="游ゴシック" panose="020B0400000000000000" pitchFamily="50" charset="-128"/>
                <a:ea typeface="游ゴシック" panose="020B0400000000000000" pitchFamily="50" charset="-128"/>
              </a:rPr>
              <a:t>*</a:t>
            </a:r>
            <a:r>
              <a:rPr lang="en-US" altLang="ja-JP" sz="2000" dirty="0">
                <a:latin typeface="游ゴシック" panose="020B0400000000000000" pitchFamily="50" charset="-128"/>
                <a:ea typeface="游ゴシック" panose="020B0400000000000000" pitchFamily="50" charset="-128"/>
              </a:rPr>
              <a:t>)</a:t>
            </a:r>
          </a:p>
          <a:p>
            <a:pPr marL="285750" indent="-285750">
              <a:lnSpc>
                <a:spcPct val="150000"/>
              </a:lnSpc>
              <a:buFont typeface="Wingdings" panose="05000000000000000000" pitchFamily="2" charset="2"/>
              <a:buChar char="u"/>
            </a:pPr>
            <a:r>
              <a:rPr lang="ja-JP" altLang="en-US" sz="2000" dirty="0">
                <a:latin typeface="游ゴシック" panose="020B0400000000000000" pitchFamily="50" charset="-128"/>
                <a:ea typeface="游ゴシック" panose="020B0400000000000000" pitchFamily="50" charset="-128"/>
              </a:rPr>
              <a:t>Reference service, etc.</a:t>
            </a:r>
          </a:p>
        </p:txBody>
      </p:sp>
      <p:sp>
        <p:nvSpPr>
          <p:cNvPr id="9" name="テキスト ボックス 8"/>
          <p:cNvSpPr txBox="1"/>
          <p:nvPr/>
        </p:nvSpPr>
        <p:spPr>
          <a:xfrm>
            <a:off x="395182" y="6018091"/>
            <a:ext cx="8062964" cy="646331"/>
          </a:xfrm>
          <a:prstGeom prst="rect">
            <a:avLst/>
          </a:prstGeom>
          <a:noFill/>
        </p:spPr>
        <p:txBody>
          <a:bodyPr wrap="square" rtlCol="0">
            <a:spAutoFit/>
          </a:bodyPr>
          <a:lstStyle/>
          <a:p>
            <a:pPr marL="285750" indent="-285750">
              <a:buFont typeface="游ゴシック Medium" panose="020B0500000000000000" pitchFamily="50" charset="-128"/>
              <a:buChar char="※"/>
            </a:pPr>
            <a:r>
              <a:rPr lang="en-US" altLang="ja-JP" dirty="0">
                <a:latin typeface="游ゴシック Medium" panose="020B0500000000000000" pitchFamily="50" charset="-128"/>
                <a:ea typeface="游ゴシック Medium" panose="020B0500000000000000" pitchFamily="50" charset="-128"/>
              </a:rPr>
              <a:t>Ordering books </a:t>
            </a:r>
            <a:r>
              <a:rPr lang="ja-JP" altLang="en-US" dirty="0">
                <a:latin typeface="游ゴシック Medium" panose="020B0500000000000000" pitchFamily="50" charset="-128"/>
                <a:ea typeface="游ゴシック Medium" panose="020B0500000000000000" pitchFamily="50" charset="-128"/>
              </a:rPr>
              <a:t>from other universities </a:t>
            </a:r>
            <a:r>
              <a:rPr lang="en-US" altLang="ja-JP" dirty="0" smtClean="0">
                <a:latin typeface="游ゴシック Medium" panose="020B0500000000000000" pitchFamily="50" charset="-128"/>
                <a:ea typeface="游ゴシック Medium" panose="020B0500000000000000" pitchFamily="50" charset="-128"/>
              </a:rPr>
              <a:t>and ordering all </a:t>
            </a:r>
            <a:r>
              <a:rPr lang="ja-JP" altLang="en-US" dirty="0" smtClean="0">
                <a:latin typeface="游ゴシック Medium" panose="020B0500000000000000" pitchFamily="50" charset="-128"/>
                <a:ea typeface="游ゴシック Medium" panose="020B0500000000000000" pitchFamily="50" charset="-128"/>
              </a:rPr>
              <a:t>photocopies are </a:t>
            </a:r>
            <a:r>
              <a:rPr lang="ja-JP" altLang="en-US" dirty="0">
                <a:latin typeface="游ゴシック Medium" panose="020B0500000000000000" pitchFamily="50" charset="-128"/>
                <a:ea typeface="游ゴシック Medium" panose="020B0500000000000000" pitchFamily="50" charset="-128"/>
              </a:rPr>
              <a:t>available for a fee.</a:t>
            </a:r>
          </a:p>
        </p:txBody>
      </p:sp>
    </p:spTree>
    <p:extLst>
      <p:ext uri="{BB962C8B-B14F-4D97-AF65-F5344CB8AC3E}">
        <p14:creationId xmlns:p14="http://schemas.microsoft.com/office/powerpoint/2010/main" val="1833722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61" y="678173"/>
            <a:ext cx="5379530" cy="1610690"/>
          </a:xfrm>
          <a:prstGeom prst="rect">
            <a:avLst/>
          </a:prstGeom>
        </p:spPr>
      </p:pic>
      <p:graphicFrame>
        <p:nvGraphicFramePr>
          <p:cNvPr id="13" name="表 12"/>
          <p:cNvGraphicFramePr>
            <a:graphicFrameLocks noGrp="1"/>
          </p:cNvGraphicFramePr>
          <p:nvPr>
            <p:extLst/>
          </p:nvPr>
        </p:nvGraphicFramePr>
        <p:xfrm>
          <a:off x="272562" y="2981528"/>
          <a:ext cx="5134708" cy="2871413"/>
        </p:xfrm>
        <a:graphic>
          <a:graphicData uri="http://schemas.openxmlformats.org/drawingml/2006/table">
            <a:tbl>
              <a:tblPr firstRow="1" bandRow="1">
                <a:tableStyleId>{10A1B5D5-9B99-4C35-A422-299274C87663}</a:tableStyleId>
              </a:tblPr>
              <a:tblGrid>
                <a:gridCol w="1178169">
                  <a:extLst>
                    <a:ext uri="{9D8B030D-6E8A-4147-A177-3AD203B41FA5}">
                      <a16:colId xmlns:a16="http://schemas.microsoft.com/office/drawing/2014/main" val="3866974304"/>
                    </a:ext>
                  </a:extLst>
                </a:gridCol>
                <a:gridCol w="3050931">
                  <a:extLst>
                    <a:ext uri="{9D8B030D-6E8A-4147-A177-3AD203B41FA5}">
                      <a16:colId xmlns:a16="http://schemas.microsoft.com/office/drawing/2014/main" val="2093195402"/>
                    </a:ext>
                  </a:extLst>
                </a:gridCol>
                <a:gridCol w="905608">
                  <a:extLst>
                    <a:ext uri="{9D8B030D-6E8A-4147-A177-3AD203B41FA5}">
                      <a16:colId xmlns:a16="http://schemas.microsoft.com/office/drawing/2014/main" val="2204010369"/>
                    </a:ext>
                  </a:extLst>
                </a:gridCol>
              </a:tblGrid>
              <a:tr h="189810">
                <a:tc>
                  <a:txBody>
                    <a:bodyPr/>
                    <a:lstStyle/>
                    <a:p>
                      <a:pPr algn="ctr" fontAlgn="base">
                        <a:lnSpc>
                          <a:spcPts val="1445"/>
                        </a:lnSpc>
                        <a:spcAft>
                          <a:spcPts val="0"/>
                        </a:spcAft>
                      </a:pPr>
                      <a:r>
                        <a:rPr lang="en-US" sz="1000" kern="1200" dirty="0">
                          <a:effectLst/>
                          <a:latin typeface="メイリオ" panose="020B0604030504040204" pitchFamily="50" charset="-128"/>
                          <a:ea typeface="メイリオ" panose="020B0604030504040204" pitchFamily="50" charset="-128"/>
                        </a:rPr>
                        <a:t>OPAC</a:t>
                      </a:r>
                      <a:r>
                        <a:rPr lang="en-US" sz="1000" kern="1200" baseline="0" dirty="0">
                          <a:effectLst/>
                          <a:latin typeface="メイリオ" panose="020B0604030504040204" pitchFamily="50" charset="-128"/>
                          <a:ea typeface="メイリオ" panose="020B0604030504040204" pitchFamily="50" charset="-128"/>
                        </a:rPr>
                        <a:t> location</a:t>
                      </a:r>
                      <a:endParaRPr 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8056" marR="8056" marT="80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lnSpc>
                          <a:spcPts val="1445"/>
                        </a:lnSpc>
                        <a:spcAft>
                          <a:spcPts val="0"/>
                        </a:spcAft>
                      </a:pPr>
                      <a:r>
                        <a:rPr lang="en-US" altLang="ja-JP" sz="1000" kern="1200" dirty="0">
                          <a:solidFill>
                            <a:schemeClr val="lt1"/>
                          </a:solidFill>
                          <a:effectLst/>
                          <a:latin typeface="メイリオ" panose="020B0604030504040204" pitchFamily="50" charset="-128"/>
                          <a:ea typeface="メイリオ" panose="020B0604030504040204" pitchFamily="50" charset="-128"/>
                          <a:cs typeface="+mn-cs"/>
                        </a:rPr>
                        <a:t>Materials</a:t>
                      </a:r>
                      <a:endParaRPr 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80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sz="800" dirty="0">
                        <a:effectLst/>
                        <a:latin typeface="Century" panose="02040604050505020304" pitchFamily="18" charset="0"/>
                      </a:endParaRPr>
                    </a:p>
                  </a:txBody>
                  <a:tcPr marL="77334" marR="77334" marT="80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2595997"/>
                  </a:ext>
                </a:extLst>
              </a:tr>
              <a:tr h="220852">
                <a:tc rowSpan="2">
                  <a:txBody>
                    <a:bodyPr/>
                    <a:lstStyle/>
                    <a:p>
                      <a:pPr marL="108000" fontAlgn="base">
                        <a:lnSpc>
                          <a:spcPts val="1710"/>
                        </a:lnSpc>
                        <a:spcAft>
                          <a:spcPts val="0"/>
                        </a:spcAft>
                      </a:pPr>
                      <a:r>
                        <a:rPr lang="en-US" altLang="ja-JP" sz="900" kern="1200" baseline="0" dirty="0" err="1">
                          <a:effectLst/>
                          <a:latin typeface="メイリオ" panose="020B0604030504040204" pitchFamily="50" charset="-128"/>
                          <a:ea typeface="メイリオ" panose="020B0604030504040204" pitchFamily="50" charset="-128"/>
                          <a:cs typeface="+mn-cs"/>
                        </a:rPr>
                        <a:t>Law.Lib</a:t>
                      </a:r>
                      <a:endParaRPr lang="ja-JP" sz="900" kern="100" baseline="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ts val="1710"/>
                        </a:lnSpc>
                        <a:spcAft>
                          <a:spcPts val="0"/>
                        </a:spcAft>
                      </a:pPr>
                      <a:r>
                        <a:rPr lang="en-US" altLang="ja-JP" sz="900" kern="1200" dirty="0">
                          <a:effectLst/>
                          <a:latin typeface="メイリオ" panose="020B0604030504040204" pitchFamily="50" charset="-128"/>
                          <a:ea typeface="メイリオ" panose="020B0604030504040204" pitchFamily="50" charset="-128"/>
                        </a:rPr>
                        <a:t>Books(Classifications:W0-W95,Y1-Y2)</a:t>
                      </a:r>
                      <a:r>
                        <a:rPr lang="ja-JP" altLang="en-US" sz="900" kern="1200" dirty="0">
                          <a:effectLst/>
                          <a:latin typeface="メイリオ" panose="020B0604030504040204" pitchFamily="50" charset="-128"/>
                          <a:ea typeface="メイリオ" panose="020B0604030504040204" pitchFamily="50" charset="-128"/>
                        </a:rPr>
                        <a:t>：</a:t>
                      </a:r>
                      <a:r>
                        <a:rPr lang="en-US" altLang="ja-JP" sz="900" kern="1200" dirty="0">
                          <a:effectLst/>
                          <a:latin typeface="メイリオ" panose="020B0604030504040204" pitchFamily="50" charset="-128"/>
                          <a:ea typeface="メイリオ" panose="020B0604030504040204" pitchFamily="50" charset="-128"/>
                        </a:rPr>
                        <a:t>L6F</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3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10"/>
                        </a:lnSpc>
                        <a:spcAft>
                          <a:spcPts val="0"/>
                        </a:spcAft>
                      </a:pPr>
                      <a:r>
                        <a:rPr lang="en-US" altLang="ja-JP" sz="800" kern="1200" dirty="0">
                          <a:effectLst/>
                          <a:latin typeface="メイリオ" panose="020B0604030504040204" pitchFamily="50" charset="-128"/>
                          <a:ea typeface="メイリオ" panose="020B0604030504040204" pitchFamily="50" charset="-128"/>
                        </a:rPr>
                        <a:t>Open Shelves</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6431" marR="77334" marT="80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1572147"/>
                  </a:ext>
                </a:extLst>
              </a:tr>
              <a:tr h="314585">
                <a:tc vMerge="1">
                  <a:txBody>
                    <a:bodyPr/>
                    <a:lstStyle/>
                    <a:p>
                      <a:endParaRPr kumimoji="1" lang="ja-JP" altLang="en-US"/>
                    </a:p>
                  </a:txBody>
                  <a:tcPr/>
                </a:tc>
                <a:tc>
                  <a:txBody>
                    <a:bodyPr/>
                    <a:lstStyle/>
                    <a:p>
                      <a:pPr fontAlgn="base">
                        <a:lnSpc>
                          <a:spcPct val="100000"/>
                        </a:lnSpc>
                        <a:spcAft>
                          <a:spcPts val="0"/>
                        </a:spcAft>
                      </a:pPr>
                      <a:r>
                        <a:rPr lang="en-US" altLang="zh-TW" sz="900" kern="1200" dirty="0">
                          <a:effectLst/>
                          <a:latin typeface="メイリオ" panose="020B0604030504040204" pitchFamily="50" charset="-128"/>
                          <a:ea typeface="メイリオ" panose="020B0604030504040204" pitchFamily="50" charset="-128"/>
                        </a:rPr>
                        <a:t>Books</a:t>
                      </a:r>
                      <a:r>
                        <a:rPr lang="zh-TW" altLang="en-US" sz="900" kern="1200" dirty="0">
                          <a:effectLst/>
                          <a:latin typeface="メイリオ" panose="020B0604030504040204" pitchFamily="50" charset="-128"/>
                          <a:ea typeface="メイリオ" panose="020B0604030504040204" pitchFamily="50" charset="-128"/>
                        </a:rPr>
                        <a:t>（</a:t>
                      </a:r>
                      <a:r>
                        <a:rPr lang="en-US" altLang="zh-TW" sz="900" kern="1200" dirty="0">
                          <a:effectLst/>
                          <a:latin typeface="メイリオ" panose="020B0604030504040204" pitchFamily="50" charset="-128"/>
                          <a:ea typeface="メイリオ" panose="020B0604030504040204" pitchFamily="50" charset="-128"/>
                        </a:rPr>
                        <a:t>Except Classifications:W0-W95,Y1-Y2</a:t>
                      </a:r>
                      <a:r>
                        <a:rPr lang="zh-TW" altLang="en-US" sz="900" kern="1200" dirty="0">
                          <a:effectLst/>
                          <a:latin typeface="メイリオ" panose="020B0604030504040204" pitchFamily="50" charset="-128"/>
                          <a:ea typeface="メイリオ" panose="020B0604030504040204" pitchFamily="50" charset="-128"/>
                        </a:rPr>
                        <a:t>）</a:t>
                      </a:r>
                      <a:r>
                        <a:rPr lang="ja-JP" altLang="en-US" sz="900" kern="1200" dirty="0">
                          <a:effectLst/>
                          <a:latin typeface="メイリオ" panose="020B0604030504040204" pitchFamily="50" charset="-128"/>
                          <a:ea typeface="メイリオ" panose="020B0604030504040204" pitchFamily="50" charset="-128"/>
                        </a:rPr>
                        <a:t>：</a:t>
                      </a:r>
                      <a:r>
                        <a:rPr lang="en-US" altLang="ja-JP" sz="900" kern="1200" dirty="0">
                          <a:effectLst/>
                          <a:latin typeface="メイリオ" panose="020B0604030504040204" pitchFamily="50" charset="-128"/>
                          <a:ea typeface="メイリオ" panose="020B0604030504040204" pitchFamily="50" charset="-128"/>
                        </a:rPr>
                        <a:t>L4</a:t>
                      </a:r>
                      <a:r>
                        <a:rPr lang="ja-JP" altLang="en-US" sz="900" kern="1200" dirty="0">
                          <a:effectLst/>
                          <a:latin typeface="メイリオ" panose="020B0604030504040204" pitchFamily="50" charset="-128"/>
                          <a:ea typeface="メイリオ" panose="020B0604030504040204" pitchFamily="50" charset="-128"/>
                        </a:rPr>
                        <a:t>～</a:t>
                      </a:r>
                      <a:r>
                        <a:rPr lang="en-US" altLang="ja-JP" sz="900" kern="1200" dirty="0">
                          <a:effectLst/>
                          <a:latin typeface="メイリオ" panose="020B0604030504040204" pitchFamily="50" charset="-128"/>
                          <a:ea typeface="メイリオ" panose="020B0604030504040204" pitchFamily="50" charset="-128"/>
                        </a:rPr>
                        <a:t>L1F</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3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710"/>
                        </a:lnSpc>
                        <a:spcAft>
                          <a:spcPts val="0"/>
                        </a:spcAft>
                      </a:pPr>
                      <a:r>
                        <a:rPr lang="en-US" altLang="ja-JP" sz="900" kern="1200" dirty="0">
                          <a:effectLst/>
                          <a:latin typeface="メイリオ" panose="020B0604030504040204" pitchFamily="50" charset="-128"/>
                          <a:ea typeface="メイリオ" panose="020B0604030504040204" pitchFamily="50" charset="-128"/>
                        </a:rPr>
                        <a:t>Stacks</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6431" marR="77334" marT="80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8943129"/>
                  </a:ext>
                </a:extLst>
              </a:tr>
              <a:tr h="314585">
                <a:tc rowSpan="2">
                  <a:txBody>
                    <a:bodyPr/>
                    <a:lstStyle/>
                    <a:p>
                      <a:pPr marL="108000">
                        <a:spcAft>
                          <a:spcPts val="0"/>
                        </a:spcAft>
                      </a:pPr>
                      <a:r>
                        <a:rPr lang="en-US" altLang="ja-JP" sz="900" kern="1200" baseline="0" dirty="0" err="1">
                          <a:effectLst/>
                          <a:latin typeface="メイリオ" panose="020B0604030504040204" pitchFamily="50" charset="-128"/>
                          <a:ea typeface="メイリオ" panose="020B0604030504040204" pitchFamily="50" charset="-128"/>
                          <a:cs typeface="+mn-cs"/>
                        </a:rPr>
                        <a:t>Law.Periodicals</a:t>
                      </a:r>
                      <a:endParaRPr lang="ja-JP" sz="900" kern="100" baseline="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spcAft>
                          <a:spcPts val="0"/>
                        </a:spcAft>
                      </a:pPr>
                      <a:r>
                        <a:rPr lang="en-US" altLang="zh-TW" sz="900" kern="1200" dirty="0">
                          <a:effectLst/>
                          <a:latin typeface="メイリオ" panose="020B0604030504040204" pitchFamily="50" charset="-128"/>
                          <a:ea typeface="メイリオ" panose="020B0604030504040204" pitchFamily="50" charset="-128"/>
                        </a:rPr>
                        <a:t>Periodicals in Japanese</a:t>
                      </a:r>
                      <a:r>
                        <a:rPr lang="zh-TW" altLang="en-US" sz="900" kern="1200" dirty="0">
                          <a:effectLst/>
                          <a:latin typeface="メイリオ" panose="020B0604030504040204" pitchFamily="50" charset="-128"/>
                          <a:ea typeface="メイリオ" panose="020B0604030504040204" pitchFamily="50" charset="-128"/>
                        </a:rPr>
                        <a:t>：</a:t>
                      </a:r>
                      <a:r>
                        <a:rPr lang="en-US" altLang="zh-TW" sz="900" kern="1200" dirty="0">
                          <a:effectLst/>
                          <a:latin typeface="メイリオ" panose="020B0604030504040204" pitchFamily="50" charset="-128"/>
                          <a:ea typeface="メイリオ" panose="020B0604030504040204" pitchFamily="50" charset="-128"/>
                        </a:rPr>
                        <a:t>L6</a:t>
                      </a:r>
                      <a:r>
                        <a:rPr lang="zh-TW" altLang="en-US" sz="900" kern="1200" dirty="0">
                          <a:effectLst/>
                          <a:latin typeface="メイリオ" panose="020B0604030504040204" pitchFamily="50" charset="-128"/>
                          <a:ea typeface="メイリオ" panose="020B0604030504040204" pitchFamily="50" charset="-128"/>
                        </a:rPr>
                        <a:t>～</a:t>
                      </a:r>
                      <a:r>
                        <a:rPr lang="en-US" altLang="zh-TW" sz="900" kern="1200" dirty="0">
                          <a:effectLst/>
                          <a:latin typeface="メイリオ" panose="020B0604030504040204" pitchFamily="50" charset="-128"/>
                          <a:ea typeface="メイリオ" panose="020B0604030504040204" pitchFamily="50" charset="-128"/>
                        </a:rPr>
                        <a:t>L5F</a:t>
                      </a:r>
                    </a:p>
                    <a:p>
                      <a:pPr fontAlgn="base">
                        <a:spcAft>
                          <a:spcPts val="0"/>
                        </a:spcAft>
                      </a:pPr>
                      <a:r>
                        <a:rPr lang="en-US" altLang="zh-TW" sz="900" kern="1200" dirty="0">
                          <a:effectLst/>
                          <a:latin typeface="メイリオ" panose="020B0604030504040204" pitchFamily="50" charset="-128"/>
                          <a:ea typeface="メイリオ" panose="020B0604030504040204" pitchFamily="50" charset="-128"/>
                        </a:rPr>
                        <a:t>Periodicals in foreign languages</a:t>
                      </a:r>
                      <a:r>
                        <a:rPr lang="zh-TW" altLang="en-US" sz="900" kern="1200" dirty="0">
                          <a:effectLst/>
                          <a:latin typeface="メイリオ" panose="020B0604030504040204" pitchFamily="50" charset="-128"/>
                          <a:ea typeface="メイリオ" panose="020B0604030504040204" pitchFamily="50" charset="-128"/>
                        </a:rPr>
                        <a:t>（</a:t>
                      </a:r>
                      <a:r>
                        <a:rPr lang="en-US" altLang="zh-TW" sz="900" kern="1200" dirty="0">
                          <a:effectLst/>
                          <a:latin typeface="メイリオ" panose="020B0604030504040204" pitchFamily="50" charset="-128"/>
                          <a:ea typeface="メイリオ" panose="020B0604030504040204" pitchFamily="50" charset="-128"/>
                        </a:rPr>
                        <a:t>1975-</a:t>
                      </a:r>
                      <a:r>
                        <a:rPr lang="zh-TW" altLang="en-US" sz="900" kern="1200" dirty="0">
                          <a:effectLst/>
                          <a:latin typeface="メイリオ" panose="020B0604030504040204" pitchFamily="50" charset="-128"/>
                          <a:ea typeface="メイリオ" panose="020B0604030504040204" pitchFamily="50" charset="-128"/>
                        </a:rPr>
                        <a:t>）：</a:t>
                      </a:r>
                      <a:r>
                        <a:rPr lang="en-US" altLang="zh-TW" sz="900" kern="1200" dirty="0">
                          <a:effectLst/>
                          <a:latin typeface="メイリオ" panose="020B0604030504040204" pitchFamily="50" charset="-128"/>
                          <a:ea typeface="メイリオ" panose="020B0604030504040204" pitchFamily="50" charset="-128"/>
                        </a:rPr>
                        <a:t>L5F</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3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spcAft>
                          <a:spcPts val="0"/>
                        </a:spcAft>
                      </a:pPr>
                      <a:r>
                        <a:rPr lang="en-US" altLang="ja-JP" sz="800" kern="1200" dirty="0">
                          <a:effectLst/>
                          <a:latin typeface="メイリオ" panose="020B0604030504040204" pitchFamily="50" charset="-128"/>
                          <a:ea typeface="メイリオ" panose="020B0604030504040204" pitchFamily="50" charset="-128"/>
                        </a:rPr>
                        <a:t>Open Shelves</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9851530"/>
                  </a:ext>
                </a:extLst>
              </a:tr>
              <a:tr h="173908">
                <a:tc vMerge="1">
                  <a:txBody>
                    <a:bodyPr/>
                    <a:lstStyle/>
                    <a:p>
                      <a:endParaRPr kumimoji="1" lang="ja-JP" altLang="en-US"/>
                    </a:p>
                  </a:txBody>
                  <a:tcPr/>
                </a:tc>
                <a:tc>
                  <a:txBody>
                    <a:bodyPr/>
                    <a:lstStyle/>
                    <a:p>
                      <a:pPr fontAlgn="base">
                        <a:spcAft>
                          <a:spcPts val="0"/>
                        </a:spcAft>
                      </a:pPr>
                      <a:r>
                        <a:rPr lang="en-US" altLang="zh-TW" sz="900" kern="1200" dirty="0">
                          <a:effectLst/>
                          <a:latin typeface="メイリオ" panose="020B0604030504040204" pitchFamily="50" charset="-128"/>
                          <a:ea typeface="メイリオ" panose="020B0604030504040204" pitchFamily="50" charset="-128"/>
                        </a:rPr>
                        <a:t>Periodicals in foreign languages</a:t>
                      </a:r>
                      <a:r>
                        <a:rPr lang="zh-TW" altLang="en-US" sz="900" kern="1200" dirty="0">
                          <a:effectLst/>
                          <a:latin typeface="メイリオ" panose="020B0604030504040204" pitchFamily="50" charset="-128"/>
                          <a:ea typeface="メイリオ" panose="020B0604030504040204" pitchFamily="50" charset="-128"/>
                        </a:rPr>
                        <a:t>（</a:t>
                      </a:r>
                      <a:r>
                        <a:rPr lang="en-US" altLang="zh-TW" sz="900" kern="1200" dirty="0">
                          <a:effectLst/>
                          <a:latin typeface="メイリオ" panose="020B0604030504040204" pitchFamily="50" charset="-128"/>
                          <a:ea typeface="メイリオ" panose="020B0604030504040204" pitchFamily="50" charset="-128"/>
                        </a:rPr>
                        <a:t>-1974</a:t>
                      </a:r>
                      <a:r>
                        <a:rPr lang="zh-TW" altLang="en-US" sz="900" kern="1200" dirty="0">
                          <a:effectLst/>
                          <a:latin typeface="メイリオ" panose="020B0604030504040204" pitchFamily="50" charset="-128"/>
                          <a:ea typeface="メイリオ" panose="020B0604030504040204" pitchFamily="50" charset="-128"/>
                        </a:rPr>
                        <a:t>）：</a:t>
                      </a:r>
                      <a:r>
                        <a:rPr lang="en-US" altLang="zh-TW" sz="900" kern="1200" dirty="0">
                          <a:effectLst/>
                          <a:latin typeface="メイリオ" panose="020B0604030504040204" pitchFamily="50" charset="-128"/>
                          <a:ea typeface="メイリオ" panose="020B0604030504040204" pitchFamily="50" charset="-128"/>
                        </a:rPr>
                        <a:t>L1F</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3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900" kern="1200" dirty="0">
                          <a:effectLst/>
                          <a:latin typeface="メイリオ" panose="020B0604030504040204" pitchFamily="50" charset="-128"/>
                          <a:ea typeface="メイリオ" panose="020B0604030504040204" pitchFamily="50" charset="-128"/>
                          <a:cs typeface="+mn-cs"/>
                        </a:rPr>
                        <a:t>Stacks</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80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4777162"/>
                  </a:ext>
                </a:extLst>
              </a:tr>
              <a:tr h="230397">
                <a:tc>
                  <a:txBody>
                    <a:bodyPr/>
                    <a:lstStyle/>
                    <a:p>
                      <a:pPr marL="108000" fontAlgn="base">
                        <a:spcAft>
                          <a:spcPts val="0"/>
                        </a:spcAft>
                      </a:pPr>
                      <a:r>
                        <a:rPr lang="en-US" altLang="ja-JP" sz="900" kern="100" baseline="0" dirty="0" err="1">
                          <a:effectLst/>
                          <a:latin typeface="メイリオ" panose="020B0604030504040204" pitchFamily="50" charset="-128"/>
                          <a:ea typeface="メイリオ" panose="020B0604030504040204" pitchFamily="50" charset="-128"/>
                          <a:cs typeface="Times New Roman" panose="02020603050405020304" pitchFamily="18" charset="0"/>
                        </a:rPr>
                        <a:t>Law.Case</a:t>
                      </a:r>
                      <a:r>
                        <a:rPr lang="en-US" altLang="ja-JP" sz="900" kern="100" baseline="0" dirty="0">
                          <a:effectLst/>
                          <a:latin typeface="メイリオ" panose="020B0604030504040204" pitchFamily="50" charset="-128"/>
                          <a:ea typeface="メイリオ" panose="020B0604030504040204" pitchFamily="50" charset="-128"/>
                          <a:cs typeface="Times New Roman" panose="02020603050405020304" pitchFamily="18" charset="0"/>
                        </a:rPr>
                        <a:t>/Ref</a:t>
                      </a:r>
                      <a:endParaRPr lang="ja-JP" sz="900" kern="100" baseline="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spcAft>
                          <a:spcPts val="0"/>
                        </a:spcAft>
                      </a:pPr>
                      <a:r>
                        <a:rPr lang="en-US" altLang="ja-JP" sz="900" kern="1200" dirty="0">
                          <a:effectLst/>
                          <a:latin typeface="メイリオ" panose="020B0604030504040204" pitchFamily="50" charset="-128"/>
                          <a:ea typeface="メイリオ" panose="020B0604030504040204" pitchFamily="50" charset="-128"/>
                        </a:rPr>
                        <a:t>Case reports/Reference materials</a:t>
                      </a:r>
                      <a:r>
                        <a:rPr lang="ja-JP" altLang="en-US" sz="900" kern="1200" dirty="0">
                          <a:effectLst/>
                          <a:latin typeface="メイリオ" panose="020B0604030504040204" pitchFamily="50" charset="-128"/>
                          <a:ea typeface="メイリオ" panose="020B0604030504040204" pitchFamily="50" charset="-128"/>
                        </a:rPr>
                        <a:t>：</a:t>
                      </a:r>
                      <a:r>
                        <a:rPr lang="en-US" altLang="ja-JP" sz="900" kern="1200" dirty="0">
                          <a:effectLst/>
                          <a:latin typeface="メイリオ" panose="020B0604030504040204" pitchFamily="50" charset="-128"/>
                          <a:ea typeface="メイリオ" panose="020B0604030504040204" pitchFamily="50" charset="-128"/>
                        </a:rPr>
                        <a:t>L4F</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3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spcAft>
                          <a:spcPts val="0"/>
                        </a:spcAft>
                      </a:pPr>
                      <a:r>
                        <a:rPr lang="en-US" altLang="ja-JP" sz="800" kern="1200" dirty="0">
                          <a:effectLst/>
                          <a:latin typeface="メイリオ" panose="020B0604030504040204" pitchFamily="50" charset="-128"/>
                          <a:ea typeface="メイリオ" panose="020B0604030504040204" pitchFamily="50" charset="-128"/>
                        </a:rPr>
                        <a:t>Open Shelves</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74563"/>
                  </a:ext>
                </a:extLst>
              </a:tr>
              <a:tr h="387883">
                <a:tc>
                  <a:txBody>
                    <a:bodyPr/>
                    <a:lstStyle/>
                    <a:p>
                      <a:pPr marL="108000" fontAlgn="base">
                        <a:spcAft>
                          <a:spcPts val="0"/>
                        </a:spcAft>
                      </a:pPr>
                      <a:r>
                        <a:rPr lang="en-US" altLang="ja-JP" sz="900" kern="1200" baseline="0" dirty="0" err="1">
                          <a:effectLst/>
                          <a:latin typeface="メイリオ" panose="020B0604030504040204" pitchFamily="50" charset="-128"/>
                          <a:ea typeface="メイリオ" panose="020B0604030504040204" pitchFamily="50" charset="-128"/>
                        </a:rPr>
                        <a:t>Law.Foreign</a:t>
                      </a:r>
                      <a:endParaRPr lang="ja-JP" sz="900" kern="100" baseline="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US" altLang="ja-JP" sz="900" kern="1200" dirty="0">
                          <a:effectLst/>
                          <a:latin typeface="メイリオ" panose="020B0604030504040204" pitchFamily="50" charset="-128"/>
                          <a:ea typeface="メイリオ" panose="020B0604030504040204" pitchFamily="50" charset="-128"/>
                        </a:rPr>
                        <a:t>Foreign law materials</a:t>
                      </a:r>
                      <a:r>
                        <a:rPr lang="ja-JP" altLang="en-US" sz="900" kern="1200" dirty="0">
                          <a:effectLst/>
                          <a:latin typeface="メイリオ" panose="020B0604030504040204" pitchFamily="50" charset="-128"/>
                          <a:ea typeface="メイリオ" panose="020B0604030504040204" pitchFamily="50" charset="-128"/>
                        </a:rPr>
                        <a:t>：</a:t>
                      </a:r>
                      <a:r>
                        <a:rPr lang="en-US" altLang="ja-JP" sz="900" kern="1200" dirty="0">
                          <a:effectLst/>
                          <a:latin typeface="メイリオ" panose="020B0604030504040204" pitchFamily="50" charset="-128"/>
                          <a:ea typeface="メイリオ" panose="020B0604030504040204" pitchFamily="50" charset="-128"/>
                        </a:rPr>
                        <a:t>L6F</a:t>
                      </a:r>
                    </a:p>
                    <a:p>
                      <a:pPr fontAlgn="base">
                        <a:spcAft>
                          <a:spcPts val="0"/>
                        </a:spcAft>
                      </a:pPr>
                      <a:r>
                        <a:rPr lang="ja-JP" altLang="en-US" sz="900" kern="1200" dirty="0">
                          <a:effectLst/>
                          <a:latin typeface="メイリオ" panose="020B0604030504040204" pitchFamily="50" charset="-128"/>
                          <a:ea typeface="メイリオ" panose="020B0604030504040204" pitchFamily="50" charset="-128"/>
                        </a:rPr>
                        <a:t>（</a:t>
                      </a:r>
                      <a:r>
                        <a:rPr lang="en-US" altLang="ja-JP" sz="900" kern="1200" dirty="0">
                          <a:effectLst/>
                          <a:latin typeface="メイリオ" panose="020B0604030504040204" pitchFamily="50" charset="-128"/>
                          <a:ea typeface="メイリオ" panose="020B0604030504040204" pitchFamily="50" charset="-128"/>
                        </a:rPr>
                        <a:t>some materials is in the Bldg.#4,B1F</a:t>
                      </a:r>
                      <a:r>
                        <a:rPr lang="ja-JP" altLang="en-US" sz="900" kern="1200" dirty="0">
                          <a:effectLst/>
                          <a:latin typeface="メイリオ" panose="020B0604030504040204" pitchFamily="50" charset="-128"/>
                          <a:ea typeface="メイリオ" panose="020B0604030504040204" pitchFamily="50" charset="-128"/>
                        </a:rPr>
                        <a:t>）</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3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spcAft>
                          <a:spcPts val="0"/>
                        </a:spcAft>
                      </a:pPr>
                      <a:r>
                        <a:rPr lang="en-US" altLang="ja-JP" sz="800" kern="1200" dirty="0">
                          <a:effectLst/>
                          <a:latin typeface="メイリオ" panose="020B0604030504040204" pitchFamily="50" charset="-128"/>
                          <a:ea typeface="メイリオ" panose="020B0604030504040204" pitchFamily="50" charset="-128"/>
                        </a:rPr>
                        <a:t>Open Shelves</a:t>
                      </a:r>
                    </a:p>
                    <a:p>
                      <a:pPr algn="l" fontAlgn="base">
                        <a:spcAft>
                          <a:spcPts val="0"/>
                        </a:spcAft>
                      </a:pPr>
                      <a:r>
                        <a:rPr lang="en-US" altLang="ja-JP" sz="800" kern="1200" dirty="0">
                          <a:effectLst/>
                          <a:latin typeface="メイリオ" panose="020B0604030504040204" pitchFamily="50" charset="-128"/>
                          <a:ea typeface="メイリオ" panose="020B0604030504040204" pitchFamily="50" charset="-128"/>
                        </a:rPr>
                        <a:t>(Bldg.#4,B1: stacks)</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6431" marR="30611" marT="80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2713768"/>
                  </a:ext>
                </a:extLst>
              </a:tr>
              <a:tr h="230397">
                <a:tc>
                  <a:txBody>
                    <a:bodyPr/>
                    <a:lstStyle/>
                    <a:p>
                      <a:pPr marL="108000" fontAlgn="base">
                        <a:spcAft>
                          <a:spcPts val="0"/>
                        </a:spcAft>
                      </a:pPr>
                      <a:r>
                        <a:rPr lang="en-US" altLang="ja-JP" sz="900" kern="1200" baseline="0" dirty="0">
                          <a:effectLst/>
                          <a:latin typeface="メイリオ" panose="020B0604030504040204" pitchFamily="50" charset="-128"/>
                          <a:ea typeface="メイリオ" panose="020B0604030504040204" pitchFamily="50" charset="-128"/>
                        </a:rPr>
                        <a:t>Law.LS</a:t>
                      </a:r>
                      <a:endParaRPr lang="ja-JP" sz="900" kern="100" baseline="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spcAft>
                          <a:spcPts val="0"/>
                        </a:spcAft>
                      </a:pPr>
                      <a:r>
                        <a:rPr lang="en-US" altLang="ja-JP" sz="900" kern="1200" dirty="0">
                          <a:effectLst/>
                          <a:latin typeface="メイリオ" panose="020B0604030504040204" pitchFamily="50" charset="-128"/>
                          <a:ea typeface="メイリオ" panose="020B0604030504040204" pitchFamily="50" charset="-128"/>
                        </a:rPr>
                        <a:t>Books for LS students</a:t>
                      </a:r>
                      <a:r>
                        <a:rPr lang="ja-JP" altLang="en-US" sz="900" kern="1200" dirty="0">
                          <a:effectLst/>
                          <a:latin typeface="メイリオ" panose="020B0604030504040204" pitchFamily="50" charset="-128"/>
                          <a:ea typeface="メイリオ" panose="020B0604030504040204" pitchFamily="50" charset="-128"/>
                        </a:rPr>
                        <a:t>：</a:t>
                      </a:r>
                      <a:r>
                        <a:rPr lang="en-US" altLang="ja-JP" sz="900" kern="1200" dirty="0">
                          <a:effectLst/>
                          <a:latin typeface="メイリオ" panose="020B0604030504040204" pitchFamily="50" charset="-128"/>
                          <a:ea typeface="メイリオ" panose="020B0604030504040204" pitchFamily="50" charset="-128"/>
                        </a:rPr>
                        <a:t>L6F</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3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spcAft>
                          <a:spcPts val="0"/>
                        </a:spcAft>
                      </a:pPr>
                      <a:r>
                        <a:rPr lang="en-US" altLang="ja-JP" sz="800" kern="1200" dirty="0">
                          <a:effectLst/>
                          <a:latin typeface="メイリオ" panose="020B0604030504040204" pitchFamily="50" charset="-128"/>
                          <a:ea typeface="メイリオ" panose="020B0604030504040204" pitchFamily="50" charset="-128"/>
                        </a:rPr>
                        <a:t>Open Shelves</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3624861"/>
                  </a:ext>
                </a:extLst>
              </a:tr>
              <a:tr h="218010">
                <a:tc>
                  <a:txBody>
                    <a:bodyPr/>
                    <a:lstStyle/>
                    <a:p>
                      <a:pPr marL="108000">
                        <a:spcAft>
                          <a:spcPts val="0"/>
                        </a:spcAft>
                      </a:pPr>
                      <a:r>
                        <a:rPr lang="en-US" altLang="ja-JP" sz="900" kern="1200" baseline="0" dirty="0">
                          <a:effectLst/>
                          <a:latin typeface="メイリオ" panose="020B0604030504040204" pitchFamily="50" charset="-128"/>
                          <a:ea typeface="メイリオ" panose="020B0604030504040204" pitchFamily="50" charset="-128"/>
                        </a:rPr>
                        <a:t>Law.Lib.B1</a:t>
                      </a:r>
                      <a:endParaRPr lang="ja-JP" sz="900" kern="100" baseline="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altLang="ja-JP" sz="900" kern="1200" dirty="0">
                          <a:effectLst/>
                          <a:latin typeface="メイリオ" panose="020B0604030504040204" pitchFamily="50" charset="-128"/>
                          <a:ea typeface="メイリオ" panose="020B0604030504040204" pitchFamily="50" charset="-128"/>
                        </a:rPr>
                        <a:t>Foreign law materials</a:t>
                      </a:r>
                      <a:r>
                        <a:rPr lang="ja-JP" altLang="en-US" sz="900" kern="1200" dirty="0">
                          <a:effectLst/>
                          <a:latin typeface="メイリオ" panose="020B0604030504040204" pitchFamily="50" charset="-128"/>
                          <a:ea typeface="メイリオ" panose="020B0604030504040204" pitchFamily="50" charset="-128"/>
                        </a:rPr>
                        <a:t>：</a:t>
                      </a:r>
                      <a:r>
                        <a:rPr lang="en-US" altLang="ja-JP" sz="900" kern="1200" dirty="0">
                          <a:effectLst/>
                          <a:latin typeface="メイリオ" panose="020B0604030504040204" pitchFamily="50" charset="-128"/>
                          <a:ea typeface="メイリオ" panose="020B0604030504040204" pitchFamily="50" charset="-128"/>
                        </a:rPr>
                        <a:t>Bldg.#4,B1F</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3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900" kern="1200" dirty="0">
                          <a:effectLst/>
                          <a:latin typeface="メイリオ" panose="020B0604030504040204" pitchFamily="50" charset="-128"/>
                          <a:ea typeface="メイリオ" panose="020B0604030504040204" pitchFamily="50" charset="-128"/>
                          <a:cs typeface="+mn-cs"/>
                        </a:rPr>
                        <a:t>Stacks</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947665"/>
                  </a:ext>
                </a:extLst>
              </a:tr>
              <a:tr h="344697">
                <a:tc>
                  <a:txBody>
                    <a:bodyPr/>
                    <a:lstStyle/>
                    <a:p>
                      <a:pPr marL="108000">
                        <a:spcAft>
                          <a:spcPts val="0"/>
                        </a:spcAft>
                      </a:pPr>
                      <a:r>
                        <a:rPr lang="en-US" altLang="ja-JP" sz="900" kern="1200" baseline="0" dirty="0">
                          <a:effectLst/>
                          <a:latin typeface="メイリオ" panose="020B0604030504040204" pitchFamily="50" charset="-128"/>
                          <a:ea typeface="メイリオ" panose="020B0604030504040204" pitchFamily="50" charset="-128"/>
                        </a:rPr>
                        <a:t>Law.Lib.B2</a:t>
                      </a:r>
                      <a:endParaRPr lang="ja-JP" sz="900" kern="100" baseline="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altLang="ja-JP" sz="900" kern="1200" dirty="0">
                          <a:effectLst/>
                          <a:latin typeface="メイリオ" panose="020B0604030504040204" pitchFamily="50" charset="-128"/>
                          <a:ea typeface="メイリオ" panose="020B0604030504040204" pitchFamily="50" charset="-128"/>
                        </a:rPr>
                        <a:t>Old classification books/Special collections/Old official gazettes</a:t>
                      </a:r>
                      <a:r>
                        <a:rPr lang="ja-JP" altLang="en-US" sz="900" kern="1200" dirty="0">
                          <a:effectLst/>
                          <a:latin typeface="メイリオ" panose="020B0604030504040204" pitchFamily="50" charset="-128"/>
                          <a:ea typeface="メイリオ" panose="020B0604030504040204" pitchFamily="50" charset="-128"/>
                        </a:rPr>
                        <a:t>：</a:t>
                      </a:r>
                      <a:r>
                        <a:rPr lang="en-US" altLang="ja-JP" sz="900" kern="1200" dirty="0">
                          <a:effectLst/>
                          <a:latin typeface="メイリオ" panose="020B0604030504040204" pitchFamily="50" charset="-128"/>
                          <a:ea typeface="メイリオ" panose="020B0604030504040204" pitchFamily="50" charset="-128"/>
                        </a:rPr>
                        <a:t>Bldg.#4,B2F</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3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900" kern="1200" dirty="0">
                          <a:effectLst/>
                          <a:latin typeface="メイリオ" panose="020B0604030504040204" pitchFamily="50" charset="-128"/>
                          <a:ea typeface="メイリオ" panose="020B0604030504040204" pitchFamily="50" charset="-128"/>
                          <a:cs typeface="+mn-cs"/>
                        </a:rPr>
                        <a:t>Stacks</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9463753"/>
                  </a:ext>
                </a:extLst>
              </a:tr>
              <a:tr h="218010">
                <a:tc>
                  <a:txBody>
                    <a:bodyPr/>
                    <a:lstStyle/>
                    <a:p>
                      <a:pPr marL="108000" fontAlgn="base">
                        <a:spcAft>
                          <a:spcPts val="0"/>
                        </a:spcAft>
                      </a:pPr>
                      <a:r>
                        <a:rPr lang="en-US" altLang="ja-JP" sz="900" b="1" u="none" kern="1200" baseline="0" dirty="0" err="1">
                          <a:effectLst/>
                          <a:latin typeface="メイリオ" panose="020B0604030504040204" pitchFamily="50" charset="-128"/>
                          <a:ea typeface="メイリオ" panose="020B0604030504040204" pitchFamily="50" charset="-128"/>
                        </a:rPr>
                        <a:t>Pub.Law.Lib</a:t>
                      </a:r>
                      <a:endParaRPr lang="ja-JP" sz="900" b="1" u="none" kern="100" baseline="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US" altLang="ja-JP" sz="900" b="1" kern="1200" dirty="0">
                          <a:effectLst/>
                          <a:latin typeface="メイリオ" panose="020B0604030504040204" pitchFamily="50" charset="-128"/>
                          <a:ea typeface="メイリオ" panose="020B0604030504040204" pitchFamily="50" charset="-128"/>
                        </a:rPr>
                        <a:t>Books for </a:t>
                      </a:r>
                      <a:r>
                        <a:rPr lang="en-US" altLang="ja-JP" sz="900" b="1" kern="1200" dirty="0" err="1">
                          <a:effectLst/>
                          <a:latin typeface="メイリオ" panose="020B0604030504040204" pitchFamily="50" charset="-128"/>
                          <a:ea typeface="メイリオ" panose="020B0604030504040204" pitchFamily="50" charset="-128"/>
                        </a:rPr>
                        <a:t>GraSPP</a:t>
                      </a:r>
                      <a:r>
                        <a:rPr lang="en-US" altLang="ja-JP" sz="900" b="1" kern="1200" dirty="0">
                          <a:effectLst/>
                          <a:latin typeface="メイリオ" panose="020B0604030504040204" pitchFamily="50" charset="-128"/>
                          <a:ea typeface="メイリオ" panose="020B0604030504040204" pitchFamily="50" charset="-128"/>
                        </a:rPr>
                        <a:t> students</a:t>
                      </a:r>
                      <a:r>
                        <a:rPr lang="ja-JP" altLang="en-US" sz="900" kern="1200" dirty="0">
                          <a:effectLst/>
                          <a:latin typeface="メイリオ" panose="020B0604030504040204" pitchFamily="50" charset="-128"/>
                          <a:ea typeface="メイリオ" panose="020B0604030504040204" pitchFamily="50" charset="-128"/>
                        </a:rPr>
                        <a:t>：</a:t>
                      </a:r>
                      <a:r>
                        <a:rPr lang="en-US" altLang="ja-JP" sz="900" kern="1200" dirty="0">
                          <a:effectLst/>
                          <a:latin typeface="メイリオ" panose="020B0604030504040204" pitchFamily="50" charset="-128"/>
                          <a:ea typeface="メイリオ" panose="020B0604030504040204" pitchFamily="50" charset="-128"/>
                        </a:rPr>
                        <a:t>L1F</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3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altLang="ja-JP" sz="900" kern="1200" dirty="0">
                          <a:effectLst/>
                          <a:latin typeface="メイリオ" panose="020B0604030504040204" pitchFamily="50" charset="-128"/>
                          <a:ea typeface="メイリオ" panose="020B0604030504040204" pitchFamily="50" charset="-128"/>
                          <a:cs typeface="+mn-cs"/>
                        </a:rPr>
                        <a:t>Stacks</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761996"/>
                  </a:ext>
                </a:extLst>
              </a:tr>
            </a:tbl>
          </a:graphicData>
        </a:graphic>
      </p:graphicFrame>
      <p:graphicFrame>
        <p:nvGraphicFramePr>
          <p:cNvPr id="2" name="表 1"/>
          <p:cNvGraphicFramePr>
            <a:graphicFrameLocks noGrp="1"/>
          </p:cNvGraphicFramePr>
          <p:nvPr>
            <p:extLst/>
          </p:nvPr>
        </p:nvGraphicFramePr>
        <p:xfrm>
          <a:off x="2486846" y="2246270"/>
          <a:ext cx="568056" cy="672680"/>
        </p:xfrm>
        <a:graphic>
          <a:graphicData uri="http://schemas.openxmlformats.org/drawingml/2006/table">
            <a:tbl>
              <a:tblPr>
                <a:tableStyleId>{9DCAF9ED-07DC-4A11-8D7F-57B35C25682E}</a:tableStyleId>
              </a:tblPr>
              <a:tblGrid>
                <a:gridCol w="568056">
                  <a:extLst>
                    <a:ext uri="{9D8B030D-6E8A-4147-A177-3AD203B41FA5}">
                      <a16:colId xmlns:a16="http://schemas.microsoft.com/office/drawing/2014/main" val="20000"/>
                    </a:ext>
                  </a:extLst>
                </a:gridCol>
              </a:tblGrid>
              <a:tr h="207138">
                <a:tc>
                  <a:txBody>
                    <a:bodyPr/>
                    <a:lstStyle/>
                    <a:p>
                      <a:pPr algn="ctr"/>
                      <a:r>
                        <a:rPr kumimoji="1" lang="en-US" altLang="ja-JP" sz="900" dirty="0"/>
                        <a:t>T 8.6</a:t>
                      </a:r>
                      <a:endParaRPr kumimoji="1" lang="ja-JP" altLang="en-US" sz="900" dirty="0">
                        <a:latin typeface="+mn-lt"/>
                      </a:endParaRPr>
                    </a:p>
                  </a:txBody>
                  <a:tcPr marL="33231" marR="33231" marT="33231" marB="33231"/>
                </a:tc>
                <a:extLst>
                  <a:ext uri="{0D108BD9-81ED-4DB2-BD59-A6C34878D82A}">
                    <a16:rowId xmlns:a16="http://schemas.microsoft.com/office/drawing/2014/main" val="10000"/>
                  </a:ext>
                </a:extLst>
              </a:tr>
              <a:tr h="207138">
                <a:tc>
                  <a:txBody>
                    <a:bodyPr/>
                    <a:lstStyle/>
                    <a:p>
                      <a:pPr algn="ctr"/>
                      <a:r>
                        <a:rPr kumimoji="1" lang="en-US" altLang="ja-JP" sz="900" dirty="0">
                          <a:latin typeface="+mn-lt"/>
                        </a:rPr>
                        <a:t>V324</a:t>
                      </a:r>
                      <a:endParaRPr kumimoji="1" lang="ja-JP" altLang="en-US" sz="900" dirty="0">
                        <a:latin typeface="+mn-lt"/>
                      </a:endParaRPr>
                    </a:p>
                  </a:txBody>
                  <a:tcPr marL="33231" marR="33231" marT="33231" marB="33231"/>
                </a:tc>
                <a:extLst>
                  <a:ext uri="{0D108BD9-81ED-4DB2-BD59-A6C34878D82A}">
                    <a16:rowId xmlns:a16="http://schemas.microsoft.com/office/drawing/2014/main" val="10001"/>
                  </a:ext>
                </a:extLst>
              </a:tr>
              <a:tr h="258404">
                <a:tc>
                  <a:txBody>
                    <a:bodyPr/>
                    <a:lstStyle/>
                    <a:p>
                      <a:pPr algn="ctr"/>
                      <a:r>
                        <a:rPr kumimoji="1" lang="en-US" altLang="ja-JP" sz="900" dirty="0">
                          <a:latin typeface="+mn-lt"/>
                        </a:rPr>
                        <a:t>C018</a:t>
                      </a:r>
                      <a:endParaRPr kumimoji="1" lang="ja-JP" altLang="en-US" sz="900" dirty="0">
                        <a:latin typeface="+mn-lt"/>
                      </a:endParaRPr>
                    </a:p>
                  </a:txBody>
                  <a:tcPr marL="33231" marR="33231" marT="33231" marB="33231"/>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644710" y="2312125"/>
            <a:ext cx="1872762" cy="234360"/>
          </a:xfrm>
          <a:prstGeom prst="rect">
            <a:avLst/>
          </a:prstGeom>
          <a:noFill/>
        </p:spPr>
        <p:txBody>
          <a:bodyPr wrap="square" lIns="33231" rIns="33231" rtlCol="0" anchor="ctr" anchorCtr="0">
            <a:spAutoFit/>
          </a:bodyPr>
          <a:lstStyle/>
          <a:p>
            <a:pPr algn="ctr" defTabSz="843930">
              <a:defRPr/>
            </a:pPr>
            <a:r>
              <a:rPr lang="en-US" altLang="ja-JP" sz="923" dirty="0">
                <a:solidFill>
                  <a:srgbClr val="000000"/>
                </a:solidFill>
                <a:latin typeface="メイリオ" panose="020B0604030504040204" pitchFamily="50" charset="-128"/>
                <a:ea typeface="メイリオ" panose="020B0604030504040204" pitchFamily="50" charset="-128"/>
              </a:rPr>
              <a:t>【Call No. on the spine label】</a:t>
            </a:r>
            <a:endParaRPr lang="ja-JP" altLang="en-US" sz="923" dirty="0">
              <a:solidFill>
                <a:srgbClr val="000000"/>
              </a:solidFill>
              <a:latin typeface="メイリオ" panose="020B0604030504040204" pitchFamily="50" charset="-128"/>
              <a:ea typeface="メイリオ" panose="020B0604030504040204" pitchFamily="50" charset="-128"/>
            </a:endParaRPr>
          </a:p>
        </p:txBody>
      </p:sp>
      <p:graphicFrame>
        <p:nvGraphicFramePr>
          <p:cNvPr id="10" name="表 9"/>
          <p:cNvGraphicFramePr>
            <a:graphicFrameLocks noGrp="1"/>
          </p:cNvGraphicFramePr>
          <p:nvPr>
            <p:extLst/>
          </p:nvPr>
        </p:nvGraphicFramePr>
        <p:xfrm>
          <a:off x="290146" y="6100975"/>
          <a:ext cx="5094413" cy="458768"/>
        </p:xfrm>
        <a:graphic>
          <a:graphicData uri="http://schemas.openxmlformats.org/drawingml/2006/table">
            <a:tbl>
              <a:tblPr firstRow="1">
                <a:tableStyleId>{ED083AE6-46FA-4A59-8FB0-9F97EB10719F}</a:tableStyleId>
              </a:tblPr>
              <a:tblGrid>
                <a:gridCol w="318401">
                  <a:extLst>
                    <a:ext uri="{9D8B030D-6E8A-4147-A177-3AD203B41FA5}">
                      <a16:colId xmlns:a16="http://schemas.microsoft.com/office/drawing/2014/main" val="20000"/>
                    </a:ext>
                  </a:extLst>
                </a:gridCol>
                <a:gridCol w="318401">
                  <a:extLst>
                    <a:ext uri="{9D8B030D-6E8A-4147-A177-3AD203B41FA5}">
                      <a16:colId xmlns:a16="http://schemas.microsoft.com/office/drawing/2014/main" val="20001"/>
                    </a:ext>
                  </a:extLst>
                </a:gridCol>
                <a:gridCol w="318401">
                  <a:extLst>
                    <a:ext uri="{9D8B030D-6E8A-4147-A177-3AD203B41FA5}">
                      <a16:colId xmlns:a16="http://schemas.microsoft.com/office/drawing/2014/main" val="20002"/>
                    </a:ext>
                  </a:extLst>
                </a:gridCol>
                <a:gridCol w="363644">
                  <a:extLst>
                    <a:ext uri="{9D8B030D-6E8A-4147-A177-3AD203B41FA5}">
                      <a16:colId xmlns:a16="http://schemas.microsoft.com/office/drawing/2014/main" val="20003"/>
                    </a:ext>
                  </a:extLst>
                </a:gridCol>
                <a:gridCol w="307731">
                  <a:extLst>
                    <a:ext uri="{9D8B030D-6E8A-4147-A177-3AD203B41FA5}">
                      <a16:colId xmlns:a16="http://schemas.microsoft.com/office/drawing/2014/main" val="20004"/>
                    </a:ext>
                  </a:extLst>
                </a:gridCol>
                <a:gridCol w="325315">
                  <a:extLst>
                    <a:ext uri="{9D8B030D-6E8A-4147-A177-3AD203B41FA5}">
                      <a16:colId xmlns:a16="http://schemas.microsoft.com/office/drawing/2014/main" val="20005"/>
                    </a:ext>
                  </a:extLst>
                </a:gridCol>
                <a:gridCol w="316523">
                  <a:extLst>
                    <a:ext uri="{9D8B030D-6E8A-4147-A177-3AD203B41FA5}">
                      <a16:colId xmlns:a16="http://schemas.microsoft.com/office/drawing/2014/main" val="20006"/>
                    </a:ext>
                  </a:extLst>
                </a:gridCol>
                <a:gridCol w="298938">
                  <a:extLst>
                    <a:ext uri="{9D8B030D-6E8A-4147-A177-3AD203B41FA5}">
                      <a16:colId xmlns:a16="http://schemas.microsoft.com/office/drawing/2014/main" val="20007"/>
                    </a:ext>
                  </a:extLst>
                </a:gridCol>
                <a:gridCol w="298252">
                  <a:extLst>
                    <a:ext uri="{9D8B030D-6E8A-4147-A177-3AD203B41FA5}">
                      <a16:colId xmlns:a16="http://schemas.microsoft.com/office/drawing/2014/main" val="20008"/>
                    </a:ext>
                  </a:extLst>
                </a:gridCol>
                <a:gridCol w="318401">
                  <a:extLst>
                    <a:ext uri="{9D8B030D-6E8A-4147-A177-3AD203B41FA5}">
                      <a16:colId xmlns:a16="http://schemas.microsoft.com/office/drawing/2014/main" val="20009"/>
                    </a:ext>
                  </a:extLst>
                </a:gridCol>
                <a:gridCol w="318401">
                  <a:extLst>
                    <a:ext uri="{9D8B030D-6E8A-4147-A177-3AD203B41FA5}">
                      <a16:colId xmlns:a16="http://schemas.microsoft.com/office/drawing/2014/main" val="20010"/>
                    </a:ext>
                  </a:extLst>
                </a:gridCol>
                <a:gridCol w="318401">
                  <a:extLst>
                    <a:ext uri="{9D8B030D-6E8A-4147-A177-3AD203B41FA5}">
                      <a16:colId xmlns:a16="http://schemas.microsoft.com/office/drawing/2014/main" val="20011"/>
                    </a:ext>
                  </a:extLst>
                </a:gridCol>
                <a:gridCol w="318401">
                  <a:extLst>
                    <a:ext uri="{9D8B030D-6E8A-4147-A177-3AD203B41FA5}">
                      <a16:colId xmlns:a16="http://schemas.microsoft.com/office/drawing/2014/main" val="20012"/>
                    </a:ext>
                  </a:extLst>
                </a:gridCol>
                <a:gridCol w="318401">
                  <a:extLst>
                    <a:ext uri="{9D8B030D-6E8A-4147-A177-3AD203B41FA5}">
                      <a16:colId xmlns:a16="http://schemas.microsoft.com/office/drawing/2014/main" val="20013"/>
                    </a:ext>
                  </a:extLst>
                </a:gridCol>
                <a:gridCol w="318401">
                  <a:extLst>
                    <a:ext uri="{9D8B030D-6E8A-4147-A177-3AD203B41FA5}">
                      <a16:colId xmlns:a16="http://schemas.microsoft.com/office/drawing/2014/main" val="20014"/>
                    </a:ext>
                  </a:extLst>
                </a:gridCol>
                <a:gridCol w="318401">
                  <a:extLst>
                    <a:ext uri="{9D8B030D-6E8A-4147-A177-3AD203B41FA5}">
                      <a16:colId xmlns:a16="http://schemas.microsoft.com/office/drawing/2014/main" val="20015"/>
                    </a:ext>
                  </a:extLst>
                </a:gridCol>
              </a:tblGrid>
              <a:tr h="193071">
                <a:tc>
                  <a:txBody>
                    <a:bodyPr/>
                    <a:lstStyle/>
                    <a:p>
                      <a:r>
                        <a:rPr kumimoji="1" lang="en-US" altLang="ja-JP" sz="800" b="0" dirty="0"/>
                        <a:t>A</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D</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E</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F</a:t>
                      </a:r>
                      <a:r>
                        <a:rPr kumimoji="1" lang="ja-JP" altLang="en-US" sz="800" b="0" baseline="0" dirty="0"/>
                        <a:t> </a:t>
                      </a:r>
                      <a:r>
                        <a:rPr kumimoji="1" lang="ja-JP" altLang="en-US" sz="800" dirty="0">
                          <a:latin typeface="メイリオ" panose="020B0604030504040204" pitchFamily="50" charset="-128"/>
                          <a:ea typeface="メイリオ" panose="020B0604030504040204" pitchFamily="50" charset="-128"/>
                        </a:rPr>
                        <a:t>＊</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G</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H</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J</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K</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M</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N</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P</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Q</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R</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S</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T</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latin typeface="メイリオ" panose="020B0604030504040204" pitchFamily="50" charset="-128"/>
                          <a:ea typeface="メイリオ" panose="020B0604030504040204" pitchFamily="50" charset="-128"/>
                        </a:rPr>
                        <a:t>U</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5697">
                <a:tc>
                  <a:txBody>
                    <a:bodyPr/>
                    <a:lstStyle/>
                    <a:p>
                      <a:pPr algn="ctr"/>
                      <a:r>
                        <a:rPr kumimoji="1" lang="en-US" altLang="ja-JP" sz="800" dirty="0">
                          <a:solidFill>
                            <a:srgbClr val="FF33CC"/>
                          </a:solidFill>
                          <a:latin typeface="メイリオ" panose="020B0604030504040204" pitchFamily="50" charset="-128"/>
                          <a:ea typeface="メイリオ" panose="020B0604030504040204" pitchFamily="50" charset="-128"/>
                        </a:rPr>
                        <a:t>L2F</a:t>
                      </a:r>
                      <a:endParaRPr kumimoji="1" lang="ja-JP" altLang="en-US" sz="800" dirty="0">
                        <a:solidFill>
                          <a:srgbClr val="FF33CC"/>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33CC"/>
                          </a:solidFill>
                          <a:latin typeface="メイリオ" panose="020B0604030504040204" pitchFamily="50" charset="-128"/>
                          <a:ea typeface="メイリオ" panose="020B0604030504040204" pitchFamily="50" charset="-128"/>
                        </a:rPr>
                        <a:t>L2F</a:t>
                      </a:r>
                      <a:endParaRPr kumimoji="1" lang="ja-JP" altLang="en-US" sz="800" dirty="0">
                        <a:solidFill>
                          <a:srgbClr val="FF33CC"/>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33CC"/>
                          </a:solidFill>
                          <a:latin typeface="メイリオ" panose="020B0604030504040204" pitchFamily="50" charset="-128"/>
                          <a:ea typeface="メイリオ" panose="020B0604030504040204" pitchFamily="50" charset="-128"/>
                        </a:rPr>
                        <a:t>L2F</a:t>
                      </a:r>
                      <a:endParaRPr kumimoji="1" lang="ja-JP" altLang="en-US" sz="800" dirty="0">
                        <a:solidFill>
                          <a:srgbClr val="FF33CC"/>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604A7B"/>
                          </a:solidFill>
                          <a:latin typeface="メイリオ" panose="020B0604030504040204" pitchFamily="50" charset="-128"/>
                          <a:ea typeface="メイリオ" panose="020B0604030504040204" pitchFamily="50" charset="-128"/>
                        </a:rPr>
                        <a:t>L1F</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604A7B"/>
                          </a:solidFill>
                          <a:latin typeface="メイリオ" panose="020B0604030504040204" pitchFamily="50" charset="-128"/>
                          <a:ea typeface="メイリオ" panose="020B0604030504040204" pitchFamily="50" charset="-128"/>
                        </a:rPr>
                        <a:t>L1F</a:t>
                      </a:r>
                      <a:endParaRPr kumimoji="1" lang="ja-JP" altLang="en-US" sz="800" dirty="0">
                        <a:solidFill>
                          <a:srgbClr val="604A7B"/>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6600"/>
                          </a:solidFill>
                          <a:latin typeface="メイリオ" panose="020B0604030504040204" pitchFamily="50" charset="-128"/>
                          <a:ea typeface="メイリオ" panose="020B0604030504040204" pitchFamily="50" charset="-128"/>
                        </a:rPr>
                        <a:t>L3F</a:t>
                      </a:r>
                      <a:endParaRPr kumimoji="1" lang="ja-JP" altLang="en-US" sz="800" dirty="0">
                        <a:solidFill>
                          <a:srgbClr val="FF6600"/>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6600"/>
                          </a:solidFill>
                          <a:latin typeface="メイリオ" panose="020B0604030504040204" pitchFamily="50" charset="-128"/>
                          <a:ea typeface="メイリオ" panose="020B0604030504040204" pitchFamily="50" charset="-128"/>
                        </a:rPr>
                        <a:t>L3F</a:t>
                      </a:r>
                      <a:endParaRPr kumimoji="1" lang="ja-JP" altLang="en-US" sz="800" dirty="0">
                        <a:solidFill>
                          <a:srgbClr val="FF6600"/>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33CC"/>
                          </a:solidFill>
                          <a:latin typeface="メイリオ" panose="020B0604030504040204" pitchFamily="50" charset="-128"/>
                          <a:ea typeface="メイリオ" panose="020B0604030504040204" pitchFamily="50" charset="-128"/>
                        </a:rPr>
                        <a:t>L2F</a:t>
                      </a:r>
                      <a:endParaRPr kumimoji="1" lang="ja-JP" altLang="en-US" sz="800" dirty="0">
                        <a:solidFill>
                          <a:srgbClr val="FF33CC"/>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33CC"/>
                          </a:solidFill>
                          <a:latin typeface="メイリオ" panose="020B0604030504040204" pitchFamily="50" charset="-128"/>
                          <a:ea typeface="メイリオ" panose="020B0604030504040204" pitchFamily="50" charset="-128"/>
                        </a:rPr>
                        <a:t>L2F</a:t>
                      </a:r>
                      <a:endParaRPr kumimoji="1" lang="ja-JP" altLang="en-US" sz="800" dirty="0">
                        <a:solidFill>
                          <a:srgbClr val="FF33CC"/>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33CC"/>
                          </a:solidFill>
                          <a:latin typeface="メイリオ" panose="020B0604030504040204" pitchFamily="50" charset="-128"/>
                          <a:ea typeface="メイリオ" panose="020B0604030504040204" pitchFamily="50" charset="-128"/>
                        </a:rPr>
                        <a:t>L2F</a:t>
                      </a:r>
                      <a:endParaRPr kumimoji="1" lang="ja-JP" altLang="en-US" sz="800" dirty="0">
                        <a:solidFill>
                          <a:srgbClr val="FF33CC"/>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6600"/>
                          </a:solidFill>
                          <a:latin typeface="メイリオ" panose="020B0604030504040204" pitchFamily="50" charset="-128"/>
                          <a:ea typeface="メイリオ" panose="020B0604030504040204" pitchFamily="50" charset="-128"/>
                        </a:rPr>
                        <a:t>L3F</a:t>
                      </a:r>
                      <a:endParaRPr kumimoji="1" lang="ja-JP" altLang="en-US" sz="800" dirty="0">
                        <a:solidFill>
                          <a:srgbClr val="FF6600"/>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C000"/>
                          </a:solidFill>
                          <a:latin typeface="メイリオ" panose="020B0604030504040204" pitchFamily="50" charset="-128"/>
                          <a:ea typeface="メイリオ" panose="020B0604030504040204" pitchFamily="50" charset="-128"/>
                        </a:rPr>
                        <a:t>L4F</a:t>
                      </a:r>
                      <a:endParaRPr kumimoji="1" lang="ja-JP" altLang="en-US" sz="800" dirty="0">
                        <a:solidFill>
                          <a:srgbClr val="FFC000"/>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6600"/>
                          </a:solidFill>
                          <a:latin typeface="メイリオ" panose="020B0604030504040204" pitchFamily="50" charset="-128"/>
                          <a:ea typeface="メイリオ" panose="020B0604030504040204" pitchFamily="50" charset="-128"/>
                        </a:rPr>
                        <a:t>L3F</a:t>
                      </a:r>
                      <a:endParaRPr kumimoji="1" lang="ja-JP" altLang="en-US" sz="800" dirty="0">
                        <a:solidFill>
                          <a:srgbClr val="FF6600"/>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C000"/>
                          </a:solidFill>
                          <a:latin typeface="メイリオ" panose="020B0604030504040204" pitchFamily="50" charset="-128"/>
                          <a:ea typeface="メイリオ" panose="020B0604030504040204" pitchFamily="50" charset="-128"/>
                        </a:rPr>
                        <a:t>L4F</a:t>
                      </a:r>
                      <a:endParaRPr kumimoji="1" lang="ja-JP" altLang="en-US" sz="800" dirty="0">
                        <a:solidFill>
                          <a:srgbClr val="FFC000"/>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C000"/>
                          </a:solidFill>
                          <a:latin typeface="メイリオ" panose="020B0604030504040204" pitchFamily="50" charset="-128"/>
                          <a:ea typeface="メイリオ" panose="020B0604030504040204" pitchFamily="50" charset="-128"/>
                        </a:rPr>
                        <a:t>L4F</a:t>
                      </a:r>
                      <a:endParaRPr kumimoji="1" lang="ja-JP" altLang="en-US" sz="800" dirty="0">
                        <a:solidFill>
                          <a:srgbClr val="FFC000"/>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C000"/>
                          </a:solidFill>
                          <a:latin typeface="メイリオ" panose="020B0604030504040204" pitchFamily="50" charset="-128"/>
                          <a:ea typeface="メイリオ" panose="020B0604030504040204" pitchFamily="50" charset="-128"/>
                        </a:rPr>
                        <a:t>L4F</a:t>
                      </a:r>
                      <a:endParaRPr kumimoji="1" lang="ja-JP" altLang="en-US" sz="800" dirty="0">
                        <a:solidFill>
                          <a:srgbClr val="FFC000"/>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テキスト ボックス 11"/>
          <p:cNvSpPr txBox="1"/>
          <p:nvPr/>
        </p:nvSpPr>
        <p:spPr>
          <a:xfrm>
            <a:off x="571500" y="5863583"/>
            <a:ext cx="5083827" cy="220188"/>
          </a:xfrm>
          <a:prstGeom prst="rect">
            <a:avLst/>
          </a:prstGeom>
          <a:noFill/>
        </p:spPr>
        <p:txBody>
          <a:bodyPr wrap="square" rtlCol="0">
            <a:spAutoFit/>
          </a:bodyPr>
          <a:lstStyle/>
          <a:p>
            <a:pPr defTabSz="843930">
              <a:defRPr/>
            </a:pPr>
            <a:r>
              <a:rPr lang="en-US" altLang="ja-JP" sz="831" dirty="0">
                <a:solidFill>
                  <a:srgbClr val="000000"/>
                </a:solidFill>
                <a:latin typeface="メイリオ" panose="020B0604030504040204" pitchFamily="50" charset="-128"/>
                <a:ea typeface="メイリオ" panose="020B0604030504040204" pitchFamily="50" charset="-128"/>
              </a:rPr>
              <a:t>books are divided into locations according to </a:t>
            </a:r>
            <a:r>
              <a:rPr lang="en-US" altLang="ja-JP" sz="831" dirty="0">
                <a:solidFill>
                  <a:srgbClr val="FF0000"/>
                </a:solidFill>
                <a:latin typeface="メイリオ" panose="020B0604030504040204" pitchFamily="50" charset="-128"/>
                <a:ea typeface="メイリオ" panose="020B0604030504040204" pitchFamily="50" charset="-128"/>
              </a:rPr>
              <a:t>the first alphabet of the classification no..</a:t>
            </a:r>
            <a:endParaRPr lang="ja-JP" altLang="en-US" sz="831" dirty="0">
              <a:solidFill>
                <a:srgbClr val="FF0000"/>
              </a:solidFill>
              <a:latin typeface="メイリオ" panose="020B0604030504040204" pitchFamily="50" charset="-128"/>
              <a:ea typeface="メイリオ" panose="020B0604030504040204" pitchFamily="50" charset="-128"/>
            </a:endParaRPr>
          </a:p>
        </p:txBody>
      </p:sp>
      <p:sp>
        <p:nvSpPr>
          <p:cNvPr id="61" name="テキスト ボックス 60"/>
          <p:cNvSpPr txBox="1"/>
          <p:nvPr/>
        </p:nvSpPr>
        <p:spPr>
          <a:xfrm>
            <a:off x="158261" y="5872370"/>
            <a:ext cx="474785" cy="194967"/>
          </a:xfrm>
          <a:prstGeom prst="rect">
            <a:avLst/>
          </a:prstGeom>
          <a:noFill/>
          <a:ln w="19050">
            <a:solidFill>
              <a:srgbClr val="003399"/>
            </a:solidFill>
          </a:ln>
        </p:spPr>
        <p:txBody>
          <a:bodyPr wrap="square" lIns="33231" tIns="33231" rIns="33231" bIns="33231" rtlCol="0" anchor="ctr" anchorCtr="0">
            <a:spAutoFit/>
          </a:bodyPr>
          <a:lstStyle/>
          <a:p>
            <a:pPr algn="ctr" defTabSz="843930">
              <a:defRPr/>
            </a:pPr>
            <a:r>
              <a:rPr lang="en-US" altLang="ja-JP" sz="831" dirty="0" err="1">
                <a:solidFill>
                  <a:srgbClr val="000000"/>
                </a:solidFill>
                <a:latin typeface="メイリオ" panose="020B0604030504040204" pitchFamily="50" charset="-128"/>
                <a:ea typeface="メイリオ" panose="020B0604030504040204" pitchFamily="50" charset="-128"/>
              </a:rPr>
              <a:t>Law.Lib</a:t>
            </a:r>
            <a:endParaRPr lang="ja-JP" altLang="en-US" sz="831" dirty="0">
              <a:solidFill>
                <a:srgbClr val="000000"/>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0" y="144276"/>
            <a:ext cx="9267990" cy="461665"/>
          </a:xfrm>
          <a:prstGeom prst="rect">
            <a:avLst/>
          </a:prstGeom>
          <a:noFill/>
        </p:spPr>
        <p:txBody>
          <a:bodyPr wrap="square" rtlCol="0">
            <a:spAutoFit/>
          </a:bodyPr>
          <a:lstStyle/>
          <a:p>
            <a:pPr algn="ctr" defTabSz="843930">
              <a:defRPr/>
            </a:pPr>
            <a:r>
              <a:rPr lang="en-US" altLang="ja-JP" sz="2400" dirty="0">
                <a:solidFill>
                  <a:srgbClr val="000000"/>
                </a:solidFill>
                <a:latin typeface="游ゴシック Medium" panose="020B0500000000000000" pitchFamily="50" charset="-128"/>
                <a:ea typeface="游ゴシック Medium" panose="020B0500000000000000" pitchFamily="50" charset="-128"/>
                <a:cs typeface="Calibri" panose="020F0502020204030204" pitchFamily="34" charset="0"/>
              </a:rPr>
              <a:t>How to Find a Material from </a:t>
            </a:r>
            <a:r>
              <a:rPr lang="en-US" altLang="ja-JP" sz="2400" dirty="0" err="1">
                <a:solidFill>
                  <a:srgbClr val="000000"/>
                </a:solidFill>
                <a:latin typeface="游ゴシック Medium" panose="020B0500000000000000" pitchFamily="50" charset="-128"/>
                <a:ea typeface="游ゴシック Medium" panose="020B0500000000000000" pitchFamily="50" charset="-128"/>
                <a:cs typeface="Calibri" panose="020F0502020204030204" pitchFamily="34" charset="0"/>
              </a:rPr>
              <a:t>UTokyo</a:t>
            </a:r>
            <a:r>
              <a:rPr lang="en-US" altLang="ja-JP" sz="2400" dirty="0">
                <a:solidFill>
                  <a:srgbClr val="000000"/>
                </a:solidFill>
                <a:latin typeface="游ゴシック Medium" panose="020B0500000000000000" pitchFamily="50" charset="-128"/>
                <a:ea typeface="游ゴシック Medium" panose="020B0500000000000000" pitchFamily="50" charset="-128"/>
                <a:cs typeface="Calibri" panose="020F0502020204030204" pitchFamily="34" charset="0"/>
              </a:rPr>
              <a:t> </a:t>
            </a:r>
            <a:r>
              <a:rPr lang="en-US" altLang="ja-JP" sz="2400" dirty="0" smtClean="0">
                <a:solidFill>
                  <a:srgbClr val="000000"/>
                </a:solidFill>
                <a:latin typeface="游ゴシック Medium" panose="020B0500000000000000" pitchFamily="50" charset="-128"/>
                <a:ea typeface="游ゴシック Medium" panose="020B0500000000000000" pitchFamily="50" charset="-128"/>
                <a:cs typeface="Calibri" panose="020F0502020204030204" pitchFamily="34" charset="0"/>
              </a:rPr>
              <a:t>OPAC</a:t>
            </a:r>
            <a:endParaRPr lang="ja-JP" altLang="en-US" sz="2400" dirty="0">
              <a:solidFill>
                <a:srgbClr val="000000"/>
              </a:solidFill>
              <a:latin typeface="游ゴシック Medium" panose="020B0500000000000000" pitchFamily="50" charset="-128"/>
              <a:ea typeface="游ゴシック Medium" panose="020B0500000000000000" pitchFamily="50" charset="-128"/>
              <a:cs typeface="Calibri" panose="020F0502020204030204" pitchFamily="34" charset="0"/>
            </a:endParaRPr>
          </a:p>
        </p:txBody>
      </p:sp>
      <p:sp>
        <p:nvSpPr>
          <p:cNvPr id="16" name="テキスト ボックス 15"/>
          <p:cNvSpPr txBox="1"/>
          <p:nvPr/>
        </p:nvSpPr>
        <p:spPr>
          <a:xfrm>
            <a:off x="1345224" y="6566204"/>
            <a:ext cx="1934308" cy="220188"/>
          </a:xfrm>
          <a:prstGeom prst="rect">
            <a:avLst/>
          </a:prstGeom>
          <a:noFill/>
        </p:spPr>
        <p:txBody>
          <a:bodyPr wrap="square" rtlCol="0">
            <a:spAutoFit/>
          </a:bodyPr>
          <a:lstStyle/>
          <a:p>
            <a:pPr defTabSz="843930">
              <a:defRPr/>
            </a:pPr>
            <a:r>
              <a:rPr lang="ja-JP" altLang="en-US" sz="831" dirty="0">
                <a:solidFill>
                  <a:srgbClr val="000000"/>
                </a:solidFill>
                <a:latin typeface="メイリオ" panose="020B0604030504040204" pitchFamily="50" charset="-128"/>
                <a:ea typeface="メイリオ" panose="020B0604030504040204" pitchFamily="50" charset="-128"/>
              </a:rPr>
              <a:t>＊</a:t>
            </a:r>
            <a:r>
              <a:rPr lang="en-US" altLang="ja-JP" sz="831" dirty="0">
                <a:solidFill>
                  <a:srgbClr val="000000"/>
                </a:solidFill>
                <a:latin typeface="メイリオ" panose="020B0604030504040204" pitchFamily="50" charset="-128"/>
                <a:ea typeface="メイリオ" panose="020B0604030504040204" pitchFamily="50" charset="-128"/>
              </a:rPr>
              <a:t>Official gazette is located at L2F.</a:t>
            </a:r>
            <a:endParaRPr lang="ja-JP" altLang="en-US" sz="831" dirty="0">
              <a:solidFill>
                <a:srgbClr val="000000"/>
              </a:solidFill>
              <a:latin typeface="メイリオ" panose="020B0604030504040204" pitchFamily="50" charset="-128"/>
              <a:ea typeface="メイリオ" panose="020B0604030504040204" pitchFamily="50" charset="-128"/>
            </a:endParaRPr>
          </a:p>
        </p:txBody>
      </p:sp>
      <p:sp>
        <p:nvSpPr>
          <p:cNvPr id="25" name="楕円 24"/>
          <p:cNvSpPr/>
          <p:nvPr/>
        </p:nvSpPr>
        <p:spPr bwMode="auto">
          <a:xfrm>
            <a:off x="2560491" y="2255062"/>
            <a:ext cx="172401" cy="179503"/>
          </a:xfrm>
          <a:prstGeom prst="ellipse">
            <a:avLst/>
          </a:prstGeom>
          <a:noFill/>
          <a:ln w="15875">
            <a:solidFill>
              <a:srgbClr val="FF0000"/>
            </a:solidFill>
          </a:ln>
          <a:effectLst/>
        </p:spPr>
        <p:txBody>
          <a:bodyPr wrap="none" lIns="90635" tIns="45318" rIns="90635" bIns="45318" rtlCol="0" anchor="ctr"/>
          <a:lstStyle/>
          <a:p>
            <a:pPr algn="ctr" defTabSz="843930">
              <a:spcBef>
                <a:spcPct val="0"/>
              </a:spcBef>
              <a:defRPr/>
            </a:pPr>
            <a:endParaRPr lang="ja-JP" altLang="en-US" sz="1200" dirty="0">
              <a:solidFill>
                <a:srgbClr val="000000"/>
              </a:solidFill>
              <a:latin typeface="メイリオ" pitchFamily="50" charset="-128"/>
              <a:ea typeface="メイリオ" pitchFamily="50" charset="-128"/>
              <a:cs typeface="メイリオ" pitchFamily="50" charset="-128"/>
            </a:endParaRPr>
          </a:p>
        </p:txBody>
      </p:sp>
      <p:cxnSp>
        <p:nvCxnSpPr>
          <p:cNvPr id="27" name="直線コネクタ 26"/>
          <p:cNvCxnSpPr>
            <a:stCxn id="25" idx="3"/>
          </p:cNvCxnSpPr>
          <p:nvPr/>
        </p:nvCxnSpPr>
        <p:spPr>
          <a:xfrm flipH="1">
            <a:off x="91161" y="2408278"/>
            <a:ext cx="2494578" cy="52966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91161" y="2937937"/>
            <a:ext cx="0" cy="326466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91162" y="6202602"/>
            <a:ext cx="198985"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四角形吹き出し 4"/>
          <p:cNvSpPr/>
          <p:nvPr/>
        </p:nvSpPr>
        <p:spPr bwMode="auto">
          <a:xfrm>
            <a:off x="3422920" y="2414049"/>
            <a:ext cx="1204547" cy="190195"/>
          </a:xfrm>
          <a:prstGeom prst="wedgeRectCallout">
            <a:avLst>
              <a:gd name="adj1" fmla="val -78041"/>
              <a:gd name="adj2" fmla="val -73020"/>
            </a:avLst>
          </a:prstGeom>
          <a:noFill/>
          <a:ln>
            <a:solidFill>
              <a:schemeClr val="tx1"/>
            </a:solidFill>
          </a:ln>
          <a:effectLst/>
        </p:spPr>
        <p:txBody>
          <a:bodyPr wrap="none" lIns="33231" tIns="33231" rIns="33231" bIns="33231" rtlCol="0" anchor="b"/>
          <a:lstStyle/>
          <a:p>
            <a:pPr algn="ctr" defTabSz="843930">
              <a:spcBef>
                <a:spcPct val="0"/>
              </a:spcBef>
              <a:defRPr/>
            </a:pPr>
            <a:r>
              <a:rPr lang="en-US" altLang="ja-JP" sz="831" dirty="0">
                <a:solidFill>
                  <a:srgbClr val="FF0000"/>
                </a:solidFill>
                <a:latin typeface="メイリオ" pitchFamily="50" charset="-128"/>
                <a:ea typeface="メイリオ" pitchFamily="50" charset="-128"/>
                <a:cs typeface="メイリオ" pitchFamily="50" charset="-128"/>
              </a:rPr>
              <a:t>Classification No.</a:t>
            </a:r>
          </a:p>
        </p:txBody>
      </p:sp>
      <p:sp>
        <p:nvSpPr>
          <p:cNvPr id="21" name="円/楕円 20"/>
          <p:cNvSpPr/>
          <p:nvPr/>
        </p:nvSpPr>
        <p:spPr bwMode="auto">
          <a:xfrm>
            <a:off x="116786" y="1751554"/>
            <a:ext cx="597877" cy="247953"/>
          </a:xfrm>
          <a:prstGeom prst="ellipse">
            <a:avLst/>
          </a:prstGeom>
          <a:noFill/>
          <a:ln w="19050">
            <a:solidFill>
              <a:srgbClr val="FF0000"/>
            </a:solidFill>
          </a:ln>
          <a:effectLst/>
        </p:spPr>
        <p:txBody>
          <a:bodyPr wrap="none" lIns="90635" tIns="45318" rIns="90635" bIns="45318" rtlCol="0" anchor="ctr"/>
          <a:lstStyle/>
          <a:p>
            <a:pPr algn="ctr" defTabSz="843930">
              <a:spcBef>
                <a:spcPct val="0"/>
              </a:spcBef>
              <a:defRPr/>
            </a:pPr>
            <a:endParaRPr lang="ja-JP" altLang="en-US" sz="1200" dirty="0">
              <a:solidFill>
                <a:srgbClr val="000000"/>
              </a:solidFill>
              <a:latin typeface="メイリオ" pitchFamily="50" charset="-128"/>
              <a:ea typeface="メイリオ" pitchFamily="50" charset="-128"/>
              <a:cs typeface="メイリオ" pitchFamily="50" charset="-128"/>
            </a:endParaRPr>
          </a:p>
        </p:txBody>
      </p:sp>
      <p:cxnSp>
        <p:nvCxnSpPr>
          <p:cNvPr id="20" name="直線矢印コネクタ 19"/>
          <p:cNvCxnSpPr/>
          <p:nvPr/>
        </p:nvCxnSpPr>
        <p:spPr>
          <a:xfrm>
            <a:off x="415724" y="2033145"/>
            <a:ext cx="190945" cy="964937"/>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1" name="円/楕円 70"/>
          <p:cNvSpPr/>
          <p:nvPr/>
        </p:nvSpPr>
        <p:spPr bwMode="auto">
          <a:xfrm>
            <a:off x="765251" y="1751554"/>
            <a:ext cx="1116623" cy="255886"/>
          </a:xfrm>
          <a:prstGeom prst="ellipse">
            <a:avLst/>
          </a:prstGeom>
          <a:noFill/>
          <a:ln w="19050">
            <a:solidFill>
              <a:srgbClr val="FF0000"/>
            </a:solidFill>
          </a:ln>
          <a:effectLst/>
        </p:spPr>
        <p:txBody>
          <a:bodyPr wrap="none" lIns="90635" tIns="45318" rIns="90635" bIns="45318" rtlCol="0" anchor="ctr"/>
          <a:lstStyle/>
          <a:p>
            <a:pPr algn="ctr" defTabSz="843930">
              <a:spcBef>
                <a:spcPct val="0"/>
              </a:spcBef>
              <a:defRPr/>
            </a:pPr>
            <a:endParaRPr lang="ja-JP" altLang="en-US" sz="1200" dirty="0">
              <a:solidFill>
                <a:srgbClr val="000000"/>
              </a:solidFill>
              <a:latin typeface="メイリオ" pitchFamily="50" charset="-128"/>
              <a:ea typeface="メイリオ" pitchFamily="50" charset="-128"/>
              <a:cs typeface="メイリオ" pitchFamily="50" charset="-128"/>
            </a:endParaRPr>
          </a:p>
        </p:txBody>
      </p:sp>
      <p:cxnSp>
        <p:nvCxnSpPr>
          <p:cNvPr id="23" name="直線矢印コネクタ 22"/>
          <p:cNvCxnSpPr>
            <a:stCxn id="71" idx="4"/>
          </p:cNvCxnSpPr>
          <p:nvPr/>
        </p:nvCxnSpPr>
        <p:spPr>
          <a:xfrm>
            <a:off x="1323563" y="2007440"/>
            <a:ext cx="1262176" cy="234859"/>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40" name="図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4502" y="4162337"/>
            <a:ext cx="1905000" cy="1905000"/>
          </a:xfrm>
          <a:prstGeom prst="rect">
            <a:avLst/>
          </a:prstGeom>
        </p:spPr>
      </p:pic>
      <p:sp>
        <p:nvSpPr>
          <p:cNvPr id="46" name="角丸四角形吹き出し 45"/>
          <p:cNvSpPr/>
          <p:nvPr/>
        </p:nvSpPr>
        <p:spPr>
          <a:xfrm>
            <a:off x="6450767" y="2242299"/>
            <a:ext cx="1800200" cy="1108692"/>
          </a:xfrm>
          <a:prstGeom prst="wedgeRoundRectCallout">
            <a:avLst>
              <a:gd name="adj1" fmla="val 15072"/>
              <a:gd name="adj2" fmla="val 93587"/>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51" name="テキスト ボックス 50"/>
          <p:cNvSpPr txBox="1"/>
          <p:nvPr/>
        </p:nvSpPr>
        <p:spPr>
          <a:xfrm>
            <a:off x="6534502" y="2327846"/>
            <a:ext cx="1632730" cy="923330"/>
          </a:xfrm>
          <a:prstGeom prst="rect">
            <a:avLst/>
          </a:prstGeom>
          <a:noFill/>
        </p:spPr>
        <p:txBody>
          <a:bodyPr wrap="square" rtlCol="0">
            <a:spAutoFit/>
          </a:bodyPr>
          <a:lstStyle/>
          <a:p>
            <a:r>
              <a:rPr lang="en-US" altLang="ja-JP" dirty="0">
                <a:latin typeface="游ゴシック" panose="020B0400000000000000" pitchFamily="50" charset="-128"/>
                <a:ea typeface="游ゴシック" panose="020B0400000000000000" pitchFamily="50" charset="-128"/>
              </a:rPr>
              <a:t>Check </a:t>
            </a:r>
            <a:r>
              <a:rPr lang="en-US" altLang="ja-JP" dirty="0" smtClean="0">
                <a:latin typeface="游ゴシック" panose="020B0400000000000000" pitchFamily="50" charset="-128"/>
                <a:ea typeface="游ゴシック" panose="020B0400000000000000" pitchFamily="50" charset="-128"/>
              </a:rPr>
              <a:t>the </a:t>
            </a:r>
            <a:r>
              <a:rPr lang="ja-JP" altLang="en-US" dirty="0" smtClean="0">
                <a:latin typeface="游ゴシック" panose="020B0400000000000000" pitchFamily="50" charset="-128"/>
                <a:ea typeface="游ゴシック" panose="020B0400000000000000" pitchFamily="50" charset="-128"/>
              </a:rPr>
              <a:t>Location </a:t>
            </a:r>
            <a:r>
              <a:rPr lang="ja-JP" altLang="en-US" dirty="0">
                <a:latin typeface="游ゴシック" panose="020B0400000000000000" pitchFamily="50" charset="-128"/>
                <a:ea typeface="游ゴシック" panose="020B0400000000000000" pitchFamily="50" charset="-128"/>
              </a:rPr>
              <a:t>and</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Call </a:t>
            </a:r>
            <a:r>
              <a:rPr lang="ja-JP" altLang="en-US" dirty="0" smtClean="0">
                <a:latin typeface="游ゴシック" panose="020B0400000000000000" pitchFamily="50" charset="-128"/>
                <a:ea typeface="游ゴシック" panose="020B0400000000000000" pitchFamily="50" charset="-128"/>
              </a:rPr>
              <a:t>no</a:t>
            </a:r>
            <a:r>
              <a:rPr lang="en-US" altLang="ja-JP" dirty="0" smtClean="0">
                <a:latin typeface="游ゴシック" panose="020B0400000000000000" pitchFamily="50" charset="-128"/>
                <a:ea typeface="游ゴシック" panose="020B0400000000000000" pitchFamily="50" charset="-128"/>
              </a:rPr>
              <a:t>.</a:t>
            </a:r>
            <a:r>
              <a:rPr lang="ja-JP" altLang="en-US" dirty="0" smtClean="0">
                <a:latin typeface="游ゴシック" panose="020B0400000000000000" pitchFamily="50" charset="-128"/>
                <a:ea typeface="游ゴシック" panose="020B0400000000000000" pitchFamily="50" charset="-128"/>
              </a:rPr>
              <a:t>!</a:t>
            </a: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75800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23600"/>
            <a:ext cx="8352928" cy="901144"/>
          </a:xfrm>
        </p:spPr>
        <p:txBody>
          <a:bodyPr/>
          <a:lstStyle/>
          <a:p>
            <a:pPr algn="l"/>
            <a:r>
              <a:rPr kumimoji="1" lang="ja-JP" altLang="en-US" dirty="0">
                <a:latin typeface="游ゴシック Medium" panose="020B0500000000000000" pitchFamily="50" charset="-128"/>
                <a:ea typeface="游ゴシック Medium" panose="020B0500000000000000" pitchFamily="50" charset="-128"/>
              </a:rPr>
              <a:t>Route of Entry to the Library</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59834" y="1449726"/>
            <a:ext cx="3118617" cy="3995498"/>
          </a:xfrm>
        </p:spPr>
      </p:pic>
      <p:sp>
        <p:nvSpPr>
          <p:cNvPr id="5" name="曲折矢印 4"/>
          <p:cNvSpPr/>
          <p:nvPr/>
        </p:nvSpPr>
        <p:spPr>
          <a:xfrm>
            <a:off x="4887300" y="3146238"/>
            <a:ext cx="963184" cy="1975347"/>
          </a:xfrm>
          <a:prstGeom prst="bentArrow">
            <a:avLst>
              <a:gd name="adj1" fmla="val 47070"/>
              <a:gd name="adj2" fmla="val 32805"/>
              <a:gd name="adj3" fmla="val 34844"/>
              <a:gd name="adj4" fmla="val 4842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6" name="円/楕円 5"/>
          <p:cNvSpPr/>
          <p:nvPr/>
        </p:nvSpPr>
        <p:spPr>
          <a:xfrm>
            <a:off x="4139953" y="2786541"/>
            <a:ext cx="673029" cy="642461"/>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1049" y="1515903"/>
            <a:ext cx="1632645" cy="2283217"/>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6244" y="4221088"/>
            <a:ext cx="1587701" cy="2407270"/>
          </a:xfrm>
          <a:prstGeom prst="rect">
            <a:avLst/>
          </a:prstGeom>
        </p:spPr>
      </p:pic>
      <p:sp>
        <p:nvSpPr>
          <p:cNvPr id="12" name="横巻き 11"/>
          <p:cNvSpPr/>
          <p:nvPr/>
        </p:nvSpPr>
        <p:spPr>
          <a:xfrm>
            <a:off x="6410154" y="902425"/>
            <a:ext cx="2490923" cy="1473119"/>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p:cNvSpPr txBox="1"/>
          <p:nvPr/>
        </p:nvSpPr>
        <p:spPr>
          <a:xfrm>
            <a:off x="6594589" y="1134772"/>
            <a:ext cx="2394600" cy="1077218"/>
          </a:xfrm>
          <a:prstGeom prst="rect">
            <a:avLst/>
          </a:prstGeom>
          <a:noFill/>
        </p:spPr>
        <p:txBody>
          <a:bodyPr wrap="square" rtlCol="0">
            <a:spAutoFit/>
          </a:bodyPr>
          <a:lstStyle/>
          <a:p>
            <a:r>
              <a:rPr lang="ja-JP" altLang="en-US" sz="1600" spc="-150" dirty="0">
                <a:latin typeface="游ゴシック" panose="020B0400000000000000" pitchFamily="50" charset="-128"/>
                <a:ea typeface="游ゴシック" panose="020B0400000000000000" pitchFamily="50" charset="-128"/>
              </a:rPr>
              <a:t>From the </a:t>
            </a:r>
            <a:r>
              <a:rPr lang="en-US" altLang="ja-JP" sz="1600" spc="-150" dirty="0">
                <a:latin typeface="游ゴシック" panose="020B0400000000000000" pitchFamily="50" charset="-128"/>
                <a:ea typeface="游ゴシック" panose="020B0400000000000000" pitchFamily="50" charset="-128"/>
              </a:rPr>
              <a:t>4th </a:t>
            </a:r>
            <a:r>
              <a:rPr lang="ja-JP" altLang="en-US" sz="1600" spc="-150" dirty="0">
                <a:latin typeface="游ゴシック" panose="020B0400000000000000" pitchFamily="50" charset="-128"/>
                <a:ea typeface="游ゴシック" panose="020B0400000000000000" pitchFamily="50" charset="-128"/>
              </a:rPr>
              <a:t>floor of Faculty of Law Bldg. No.</a:t>
            </a:r>
            <a:r>
              <a:rPr lang="en-US" altLang="ja-JP" sz="1600" spc="-150" dirty="0">
                <a:latin typeface="游ゴシック" panose="020B0400000000000000" pitchFamily="50" charset="-128"/>
                <a:ea typeface="游ゴシック" panose="020B0400000000000000" pitchFamily="50" charset="-128"/>
              </a:rPr>
              <a:t>4</a:t>
            </a:r>
          </a:p>
          <a:p>
            <a:r>
              <a:rPr lang="ja-JP" altLang="en-US" sz="1600" spc="-150" dirty="0">
                <a:latin typeface="游ゴシック" panose="020B0400000000000000" pitchFamily="50" charset="-128"/>
                <a:ea typeface="游ゴシック" panose="020B0400000000000000" pitchFamily="50" charset="-128"/>
              </a:rPr>
              <a:t>Passageway to Faculty of Law Bldg. No.</a:t>
            </a:r>
            <a:r>
              <a:rPr lang="en-US" altLang="ja-JP" sz="1600" spc="-150" dirty="0">
                <a:latin typeface="游ゴシック" panose="020B0400000000000000" pitchFamily="50" charset="-128"/>
                <a:ea typeface="游ゴシック" panose="020B0400000000000000" pitchFamily="50" charset="-128"/>
              </a:rPr>
              <a:t>3</a:t>
            </a:r>
          </a:p>
        </p:txBody>
      </p:sp>
      <p:sp>
        <p:nvSpPr>
          <p:cNvPr id="14" name="横巻き 13"/>
          <p:cNvSpPr/>
          <p:nvPr/>
        </p:nvSpPr>
        <p:spPr>
          <a:xfrm>
            <a:off x="6399840" y="3861049"/>
            <a:ext cx="1862332" cy="863339"/>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p:cNvSpPr txBox="1"/>
          <p:nvPr/>
        </p:nvSpPr>
        <p:spPr>
          <a:xfrm>
            <a:off x="6523169" y="3987128"/>
            <a:ext cx="1644719" cy="584775"/>
          </a:xfrm>
          <a:prstGeom prst="rect">
            <a:avLst/>
          </a:prstGeom>
          <a:noFill/>
        </p:spPr>
        <p:txBody>
          <a:bodyPr wrap="square" rtlCol="0">
            <a:spAutoFit/>
          </a:bodyPr>
          <a:lstStyle/>
          <a:p>
            <a:r>
              <a:rPr lang="ja-JP" altLang="en-US" sz="1600" spc="-150" dirty="0">
                <a:latin typeface="游ゴシック" panose="020B0400000000000000" pitchFamily="50" charset="-128"/>
                <a:ea typeface="游ゴシック" panose="020B0400000000000000" pitchFamily="50" charset="-128"/>
              </a:rPr>
              <a:t>Corridor, Faculty of Law Bldg. No.</a:t>
            </a:r>
            <a:r>
              <a:rPr lang="en-US" altLang="ja-JP" sz="1600" spc="-150" dirty="0">
                <a:latin typeface="游ゴシック" panose="020B0400000000000000" pitchFamily="50" charset="-128"/>
                <a:ea typeface="游ゴシック" panose="020B0400000000000000" pitchFamily="50" charset="-128"/>
              </a:rPr>
              <a:t>3</a:t>
            </a:r>
          </a:p>
        </p:txBody>
      </p:sp>
      <p:sp>
        <p:nvSpPr>
          <p:cNvPr id="16" name="曲折矢印 15"/>
          <p:cNvSpPr/>
          <p:nvPr/>
        </p:nvSpPr>
        <p:spPr>
          <a:xfrm flipH="1">
            <a:off x="7090366" y="5497171"/>
            <a:ext cx="505971" cy="1244199"/>
          </a:xfrm>
          <a:prstGeom prst="ben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7" name="曲折矢印 16"/>
          <p:cNvSpPr/>
          <p:nvPr/>
        </p:nvSpPr>
        <p:spPr>
          <a:xfrm flipH="1">
            <a:off x="7596336" y="2184740"/>
            <a:ext cx="299124" cy="585899"/>
          </a:xfrm>
          <a:prstGeom prst="ben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9834" y="5230689"/>
            <a:ext cx="1582689" cy="1582689"/>
          </a:xfrm>
          <a:prstGeom prst="rect">
            <a:avLst/>
          </a:prstGeom>
        </p:spPr>
      </p:pic>
      <p:sp>
        <p:nvSpPr>
          <p:cNvPr id="19" name="テキスト ボックス 18"/>
          <p:cNvSpPr txBox="1"/>
          <p:nvPr/>
        </p:nvSpPr>
        <p:spPr>
          <a:xfrm>
            <a:off x="4808078" y="3493003"/>
            <a:ext cx="600164" cy="1536775"/>
          </a:xfrm>
          <a:prstGeom prst="rect">
            <a:avLst/>
          </a:prstGeom>
          <a:noFill/>
        </p:spPr>
        <p:txBody>
          <a:bodyPr vert="eaVert" wrap="square" rtlCol="0">
            <a:spAutoFit/>
          </a:bodyPr>
          <a:lstStyle/>
          <a:p>
            <a:r>
              <a:rPr lang="ja-JP" altLang="en-US" sz="1200" b="1" dirty="0">
                <a:latin typeface="メイリオ" panose="020B0604030504040204" pitchFamily="50" charset="-128"/>
                <a:ea typeface="メイリオ" panose="020B0604030504040204" pitchFamily="50" charset="-128"/>
              </a:rPr>
              <a:t>Take </a:t>
            </a:r>
            <a:r>
              <a:rPr lang="ja-JP" altLang="en-US" sz="1200" b="1" dirty="0" smtClean="0">
                <a:latin typeface="メイリオ" panose="020B0604030504040204" pitchFamily="50" charset="-128"/>
                <a:ea typeface="メイリオ" panose="020B0604030504040204" pitchFamily="50" charset="-128"/>
              </a:rPr>
              <a:t>the  </a:t>
            </a:r>
            <a:r>
              <a:rPr lang="ja-JP" altLang="en-US" sz="1200" b="1" dirty="0">
                <a:latin typeface="メイリオ" panose="020B0604030504040204" pitchFamily="50" charset="-128"/>
                <a:ea typeface="メイリオ" panose="020B0604030504040204" pitchFamily="50" charset="-128"/>
              </a:rPr>
              <a:t>stairs </a:t>
            </a:r>
            <a:r>
              <a:rPr lang="ja-JP" altLang="en-US" sz="1200" b="1" dirty="0" smtClean="0">
                <a:latin typeface="メイリオ" panose="020B0604030504040204" pitchFamily="50" charset="-128"/>
                <a:ea typeface="メイリオ" panose="020B0604030504040204" pitchFamily="50" charset="-128"/>
              </a:rPr>
              <a:t>to</a:t>
            </a:r>
            <a:endParaRPr lang="en-US" altLang="ja-JP" sz="1200" b="1" dirty="0" smtClean="0">
              <a:latin typeface="メイリオ" panose="020B0604030504040204" pitchFamily="50" charset="-128"/>
              <a:ea typeface="メイリオ" panose="020B0604030504040204" pitchFamily="50" charset="-128"/>
            </a:endParaRPr>
          </a:p>
          <a:p>
            <a:r>
              <a:rPr lang="ja-JP" altLang="en-US" sz="1200" b="1" dirty="0" smtClean="0">
                <a:latin typeface="メイリオ" panose="020B0604030504040204" pitchFamily="50" charset="-128"/>
                <a:ea typeface="メイリオ" panose="020B0604030504040204" pitchFamily="50" charset="-128"/>
              </a:rPr>
              <a:t> </a:t>
            </a:r>
            <a:r>
              <a:rPr lang="ja-JP" altLang="en-US" sz="1200" b="1" dirty="0">
                <a:latin typeface="メイリオ" panose="020B0604030504040204" pitchFamily="50" charset="-128"/>
                <a:ea typeface="メイリオ" panose="020B0604030504040204" pitchFamily="50" charset="-128"/>
              </a:rPr>
              <a:t>the </a:t>
            </a:r>
            <a:r>
              <a:rPr lang="en-US" altLang="ja-JP" sz="1200" b="1" dirty="0" smtClean="0">
                <a:latin typeface="メイリオ" panose="020B0604030504040204" pitchFamily="50" charset="-128"/>
                <a:ea typeface="メイリオ" panose="020B0604030504040204" pitchFamily="50" charset="-128"/>
              </a:rPr>
              <a:t> 4</a:t>
            </a:r>
            <a:r>
              <a:rPr lang="ja-JP" altLang="en-US" sz="1200" b="1" dirty="0" smtClean="0">
                <a:latin typeface="メイリオ" panose="020B0604030504040204" pitchFamily="50" charset="-128"/>
                <a:ea typeface="メイリオ" panose="020B0604030504040204" pitchFamily="50" charset="-128"/>
              </a:rPr>
              <a:t>th  </a:t>
            </a:r>
            <a:r>
              <a:rPr lang="ja-JP" altLang="en-US" sz="1200" b="1" dirty="0">
                <a:latin typeface="メイリオ" panose="020B0604030504040204" pitchFamily="50" charset="-128"/>
                <a:ea typeface="メイリオ" panose="020B0604030504040204" pitchFamily="50" charset="-128"/>
              </a:rPr>
              <a:t>floor</a:t>
            </a:r>
          </a:p>
        </p:txBody>
      </p:sp>
      <p:sp>
        <p:nvSpPr>
          <p:cNvPr id="21" name="右矢印 20"/>
          <p:cNvSpPr/>
          <p:nvPr/>
        </p:nvSpPr>
        <p:spPr>
          <a:xfrm>
            <a:off x="2984909" y="2972548"/>
            <a:ext cx="1271421" cy="672479"/>
          </a:xfrm>
          <a:prstGeom prst="rightArrow">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p:cNvSpPr txBox="1"/>
          <p:nvPr/>
        </p:nvSpPr>
        <p:spPr>
          <a:xfrm>
            <a:off x="3003824" y="3173008"/>
            <a:ext cx="1326648" cy="307777"/>
          </a:xfrm>
          <a:prstGeom prst="rect">
            <a:avLst/>
          </a:prstGeom>
          <a:noFill/>
        </p:spPr>
        <p:txBody>
          <a:bodyPr wrap="square" rtlCol="0">
            <a:spAutoFit/>
          </a:bodyPr>
          <a:lstStyle/>
          <a:p>
            <a:r>
              <a:rPr lang="ja-JP" altLang="en-US" sz="1400" spc="-150" dirty="0">
                <a:latin typeface="游ゴシック" panose="020B0400000000000000" pitchFamily="50" charset="-128"/>
                <a:ea typeface="游ゴシック" panose="020B0400000000000000" pitchFamily="50" charset="-128"/>
              </a:rPr>
              <a:t>card reader</a:t>
            </a:r>
          </a:p>
        </p:txBody>
      </p:sp>
      <p:sp>
        <p:nvSpPr>
          <p:cNvPr id="24" name="角丸四角形吹き出し 23"/>
          <p:cNvSpPr/>
          <p:nvPr/>
        </p:nvSpPr>
        <p:spPr>
          <a:xfrm>
            <a:off x="7767993" y="5084428"/>
            <a:ext cx="1376009" cy="975796"/>
          </a:xfrm>
          <a:prstGeom prst="wedgeRoundRectCallout">
            <a:avLst>
              <a:gd name="adj1" fmla="val -61719"/>
              <a:gd name="adj2" fmla="val 8655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テキスト ボックス 24"/>
          <p:cNvSpPr txBox="1"/>
          <p:nvPr/>
        </p:nvSpPr>
        <p:spPr>
          <a:xfrm>
            <a:off x="7895460" y="5106117"/>
            <a:ext cx="1141036" cy="95410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At the end of the street.</a:t>
            </a:r>
            <a:endParaRPr lang="en-US" altLang="ja-JP"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To the left.</a:t>
            </a: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814" y="1423562"/>
            <a:ext cx="2185190" cy="1651032"/>
          </a:xfrm>
          <a:prstGeom prst="rect">
            <a:avLst/>
          </a:prstGeom>
        </p:spPr>
      </p:pic>
      <p:sp>
        <p:nvSpPr>
          <p:cNvPr id="9" name="横巻き 8"/>
          <p:cNvSpPr/>
          <p:nvPr/>
        </p:nvSpPr>
        <p:spPr>
          <a:xfrm>
            <a:off x="323527" y="1340767"/>
            <a:ext cx="2186661" cy="512663"/>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テキスト ボックス 9"/>
          <p:cNvSpPr txBox="1"/>
          <p:nvPr/>
        </p:nvSpPr>
        <p:spPr>
          <a:xfrm>
            <a:off x="467543" y="1437088"/>
            <a:ext cx="2042645" cy="338554"/>
          </a:xfrm>
          <a:prstGeom prst="rect">
            <a:avLst/>
          </a:prstGeom>
          <a:noFill/>
        </p:spPr>
        <p:txBody>
          <a:bodyPr wrap="square" rtlCol="0">
            <a:spAutoFit/>
          </a:bodyPr>
          <a:lstStyle/>
          <a:p>
            <a:r>
              <a:rPr lang="ja-JP" altLang="en-US" sz="1600" spc="-150" dirty="0">
                <a:latin typeface="游ゴシック" panose="020B0400000000000000" pitchFamily="50" charset="-128"/>
                <a:ea typeface="游ゴシック" panose="020B0400000000000000" pitchFamily="50" charset="-128"/>
              </a:rPr>
              <a:t>Faculty of Law Bldg. </a:t>
            </a:r>
            <a:r>
              <a:rPr lang="en-US" altLang="ja-JP" sz="1600" spc="-150" dirty="0">
                <a:latin typeface="游ゴシック" panose="020B0400000000000000" pitchFamily="50" charset="-128"/>
                <a:ea typeface="游ゴシック" panose="020B0400000000000000" pitchFamily="50" charset="-128"/>
              </a:rPr>
              <a:t>3</a:t>
            </a:r>
          </a:p>
        </p:txBody>
      </p:sp>
      <p:sp>
        <p:nvSpPr>
          <p:cNvPr id="28" name="横巻き 27"/>
          <p:cNvSpPr/>
          <p:nvPr/>
        </p:nvSpPr>
        <p:spPr>
          <a:xfrm>
            <a:off x="3059832" y="1304121"/>
            <a:ext cx="3024336" cy="512662"/>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テキスト ボックス 28"/>
          <p:cNvSpPr txBox="1"/>
          <p:nvPr/>
        </p:nvSpPr>
        <p:spPr>
          <a:xfrm>
            <a:off x="3232009" y="1410430"/>
            <a:ext cx="2961609" cy="338554"/>
          </a:xfrm>
          <a:prstGeom prst="rect">
            <a:avLst/>
          </a:prstGeom>
          <a:noFill/>
        </p:spPr>
        <p:txBody>
          <a:bodyPr wrap="square" rtlCol="0">
            <a:spAutoFit/>
          </a:bodyPr>
          <a:lstStyle/>
          <a:p>
            <a:r>
              <a:rPr lang="ja-JP" altLang="en-US" sz="1600" dirty="0">
                <a:latin typeface="游ゴシック" panose="020B0400000000000000" pitchFamily="50" charset="-128"/>
                <a:ea typeface="游ゴシック" panose="020B0400000000000000" pitchFamily="50" charset="-128"/>
              </a:rPr>
              <a:t>Faculty of </a:t>
            </a:r>
            <a:r>
              <a:rPr lang="ja-JP" altLang="en-US" sz="1600" dirty="0" smtClean="0">
                <a:latin typeface="游ゴシック" panose="020B0400000000000000" pitchFamily="50" charset="-128"/>
                <a:ea typeface="游ゴシック" panose="020B0400000000000000" pitchFamily="50" charset="-128"/>
              </a:rPr>
              <a:t>Law Building </a:t>
            </a:r>
            <a:r>
              <a:rPr lang="ja-JP" altLang="en-US" sz="1600" dirty="0">
                <a:latin typeface="游ゴシック" panose="020B0400000000000000" pitchFamily="50" charset="-128"/>
                <a:ea typeface="游ゴシック" panose="020B0400000000000000" pitchFamily="50" charset="-128"/>
              </a:rPr>
              <a:t>No.</a:t>
            </a:r>
            <a:r>
              <a:rPr lang="en-US" altLang="ja-JP" sz="1600" dirty="0">
                <a:latin typeface="游ゴシック" panose="020B0400000000000000" pitchFamily="50" charset="-128"/>
                <a:ea typeface="游ゴシック" panose="020B0400000000000000" pitchFamily="50" charset="-128"/>
              </a:rPr>
              <a:t>4</a:t>
            </a:r>
          </a:p>
        </p:txBody>
      </p:sp>
      <p:pic>
        <p:nvPicPr>
          <p:cNvPr id="30" name="図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528" y="3301787"/>
            <a:ext cx="2250584" cy="1488783"/>
          </a:xfrm>
          <a:prstGeom prst="rect">
            <a:avLst/>
          </a:prstGeom>
        </p:spPr>
      </p:pic>
      <p:sp>
        <p:nvSpPr>
          <p:cNvPr id="38" name="横巻き 37"/>
          <p:cNvSpPr/>
          <p:nvPr/>
        </p:nvSpPr>
        <p:spPr>
          <a:xfrm>
            <a:off x="326974" y="3212975"/>
            <a:ext cx="1958020" cy="739709"/>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テキスト ボックス 38"/>
          <p:cNvSpPr txBox="1"/>
          <p:nvPr/>
        </p:nvSpPr>
        <p:spPr>
          <a:xfrm>
            <a:off x="402356" y="3339168"/>
            <a:ext cx="2025901" cy="523220"/>
          </a:xfrm>
          <a:prstGeom prst="rect">
            <a:avLst/>
          </a:prstGeom>
          <a:noFill/>
        </p:spPr>
        <p:txBody>
          <a:bodyPr wrap="square" rtlCol="0">
            <a:spAutoFit/>
          </a:bodyPr>
          <a:lstStyle/>
          <a:p>
            <a:r>
              <a:rPr lang="ja-JP" altLang="en-US" sz="1400" spc="-150" dirty="0">
                <a:latin typeface="游ゴシック" panose="020B0400000000000000" pitchFamily="50" charset="-128"/>
                <a:ea typeface="游ゴシック" panose="020B0400000000000000" pitchFamily="50" charset="-128"/>
              </a:rPr>
              <a:t>Entrance gate, Faculty of Law Bldg. No.</a:t>
            </a:r>
            <a:r>
              <a:rPr lang="en-US" altLang="ja-JP" sz="1400" spc="-150" dirty="0">
                <a:latin typeface="游ゴシック" panose="020B0400000000000000" pitchFamily="50" charset="-128"/>
                <a:ea typeface="游ゴシック" panose="020B0400000000000000" pitchFamily="50" charset="-128"/>
              </a:rPr>
              <a:t>3</a:t>
            </a:r>
          </a:p>
        </p:txBody>
      </p:sp>
      <p:sp>
        <p:nvSpPr>
          <p:cNvPr id="41" name="角丸四角形吹き出し 40"/>
          <p:cNvSpPr/>
          <p:nvPr/>
        </p:nvSpPr>
        <p:spPr>
          <a:xfrm>
            <a:off x="171478" y="5290593"/>
            <a:ext cx="2758202" cy="660338"/>
          </a:xfrm>
          <a:prstGeom prst="wedgeRoundRectCallout">
            <a:avLst>
              <a:gd name="adj1" fmla="val 63512"/>
              <a:gd name="adj2" fmla="val -6046"/>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2" name="テキスト ボックス 41"/>
          <p:cNvSpPr txBox="1"/>
          <p:nvPr/>
        </p:nvSpPr>
        <p:spPr>
          <a:xfrm>
            <a:off x="239458" y="5366155"/>
            <a:ext cx="2657174" cy="584775"/>
          </a:xfrm>
          <a:prstGeom prst="rect">
            <a:avLst/>
          </a:prstGeom>
          <a:noFill/>
        </p:spPr>
        <p:txBody>
          <a:bodyPr wrap="square" rtlCol="0" anchor="ctr" anchorCtr="0">
            <a:spAutoFit/>
          </a:bodyPr>
          <a:lstStyle/>
          <a:p>
            <a:r>
              <a:rPr lang="ja-JP" altLang="en-US" sz="1600" dirty="0">
                <a:latin typeface="游ゴシック" panose="020B0400000000000000" pitchFamily="50" charset="-128"/>
                <a:ea typeface="游ゴシック" panose="020B0400000000000000" pitchFamily="50" charset="-128"/>
              </a:rPr>
              <a:t>Please </a:t>
            </a:r>
            <a:r>
              <a:rPr lang="ja-JP" altLang="en-US" sz="1600" b="1" dirty="0">
                <a:solidFill>
                  <a:srgbClr val="FF0000"/>
                </a:solidFill>
                <a:latin typeface="游ゴシック" panose="020B0400000000000000" pitchFamily="50" charset="-128"/>
                <a:ea typeface="游ゴシック" panose="020B0400000000000000" pitchFamily="50" charset="-128"/>
              </a:rPr>
              <a:t>be quiet in the building. </a:t>
            </a:r>
            <a:endParaRPr lang="en-US" altLang="ja-JP" sz="1600" b="1" dirty="0">
              <a:solidFill>
                <a:srgbClr val="FF0000"/>
              </a:solidFill>
              <a:latin typeface="游ゴシック" panose="020B0400000000000000" pitchFamily="50" charset="-128"/>
              <a:ea typeface="游ゴシック" panose="020B0400000000000000" pitchFamily="50" charset="-128"/>
            </a:endParaRPr>
          </a:p>
        </p:txBody>
      </p:sp>
      <p:cxnSp>
        <p:nvCxnSpPr>
          <p:cNvPr id="20" name="直線コネクタ 19"/>
          <p:cNvCxnSpPr/>
          <p:nvPr/>
        </p:nvCxnSpPr>
        <p:spPr>
          <a:xfrm>
            <a:off x="2832787" y="1340770"/>
            <a:ext cx="11023" cy="2750523"/>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3544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4362" r="49405" b="-855"/>
          <a:stretch/>
        </p:blipFill>
        <p:spPr>
          <a:xfrm rot="5400000">
            <a:off x="3180626" y="1508004"/>
            <a:ext cx="3816425" cy="6218255"/>
          </a:xfrm>
          <a:prstGeom prst="rect">
            <a:avLst/>
          </a:prstGeom>
        </p:spPr>
      </p:pic>
      <p:sp>
        <p:nvSpPr>
          <p:cNvPr id="2" name="タイトル 1"/>
          <p:cNvSpPr>
            <a:spLocks noGrp="1"/>
          </p:cNvSpPr>
          <p:nvPr>
            <p:ph type="title"/>
          </p:nvPr>
        </p:nvSpPr>
        <p:spPr>
          <a:xfrm>
            <a:off x="98458" y="13470"/>
            <a:ext cx="8947083" cy="1060770"/>
          </a:xfrm>
        </p:spPr>
        <p:txBody>
          <a:bodyPr>
            <a:noAutofit/>
          </a:bodyPr>
          <a:lstStyle/>
          <a:p>
            <a:pPr algn="l"/>
            <a:r>
              <a:rPr lang="ja-JP" altLang="en-US" sz="3600" dirty="0">
                <a:latin typeface="游ゴシック Medium" panose="020B0500000000000000" pitchFamily="50" charset="-128"/>
                <a:ea typeface="游ゴシック Medium" panose="020B0500000000000000" pitchFamily="50" charset="-128"/>
              </a:rPr>
              <a:t>① </a:t>
            </a:r>
            <a:r>
              <a:rPr lang="en-US" altLang="ja-JP" sz="3600" dirty="0" smtClean="0">
                <a:latin typeface="游ゴシック Medium" panose="020B0500000000000000" pitchFamily="50" charset="-128"/>
                <a:ea typeface="游ゴシック Medium" panose="020B0500000000000000" pitchFamily="50" charset="-128"/>
              </a:rPr>
              <a:t>L6 </a:t>
            </a:r>
            <a:r>
              <a:rPr lang="ja-JP" altLang="en-US" sz="3600" dirty="0" smtClean="0">
                <a:latin typeface="游ゴシック Medium" panose="020B0500000000000000" pitchFamily="50" charset="-128"/>
                <a:ea typeface="游ゴシック Medium" panose="020B0500000000000000" pitchFamily="50" charset="-128"/>
              </a:rPr>
              <a:t>floor</a:t>
            </a:r>
            <a:r>
              <a:rPr lang="en-US" altLang="ja-JP" sz="3600" dirty="0" smtClean="0">
                <a:latin typeface="游ゴシック Medium" panose="020B0500000000000000" pitchFamily="50" charset="-128"/>
                <a:ea typeface="游ゴシック Medium" panose="020B0500000000000000" pitchFamily="50" charset="-128"/>
              </a:rPr>
              <a:t>: </a:t>
            </a:r>
            <a:r>
              <a:rPr lang="ja-JP" altLang="en-US" sz="3600" dirty="0" smtClean="0">
                <a:latin typeface="游ゴシック Medium" panose="020B0500000000000000" pitchFamily="50" charset="-128"/>
                <a:ea typeface="游ゴシック Medium" panose="020B0500000000000000" pitchFamily="50" charset="-128"/>
              </a:rPr>
              <a:t>Library service desk</a:t>
            </a:r>
            <a:endParaRPr kumimoji="1" lang="ja-JP" altLang="en-US" sz="3600" dirty="0">
              <a:latin typeface="游ゴシック Medium" panose="020B0500000000000000" pitchFamily="50" charset="-128"/>
              <a:ea typeface="游ゴシック Medium" panose="020B0500000000000000" pitchFamily="50" charset="-128"/>
            </a:endParaRP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0952" y="2639434"/>
            <a:ext cx="1536192" cy="1536192"/>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1329" y="4175626"/>
            <a:ext cx="1365815" cy="1365815"/>
          </a:xfrm>
          <a:prstGeom prst="rect">
            <a:avLst/>
          </a:prstGeom>
        </p:spPr>
      </p:pic>
      <p:sp>
        <p:nvSpPr>
          <p:cNvPr id="12" name="角丸四角形吹き出し 11"/>
          <p:cNvSpPr/>
          <p:nvPr/>
        </p:nvSpPr>
        <p:spPr>
          <a:xfrm>
            <a:off x="1043607" y="3345016"/>
            <a:ext cx="3570377" cy="1164106"/>
          </a:xfrm>
          <a:prstGeom prst="wedgeRoundRectCallout">
            <a:avLst>
              <a:gd name="adj1" fmla="val -31479"/>
              <a:gd name="adj2" fmla="val 8430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4620344"/>
            <a:ext cx="1905000" cy="1905000"/>
          </a:xfrm>
          <a:prstGeom prst="rect">
            <a:avLst/>
          </a:prstGeom>
        </p:spPr>
      </p:pic>
      <p:sp>
        <p:nvSpPr>
          <p:cNvPr id="5" name="テキスト ボックス 4"/>
          <p:cNvSpPr txBox="1"/>
          <p:nvPr/>
        </p:nvSpPr>
        <p:spPr>
          <a:xfrm>
            <a:off x="997872" y="3467537"/>
            <a:ext cx="3612362" cy="923330"/>
          </a:xfrm>
          <a:prstGeom prst="rect">
            <a:avLst/>
          </a:prstGeom>
          <a:noFill/>
        </p:spPr>
        <p:txBody>
          <a:bodyPr wrap="square" rtlCol="0">
            <a:spAutoFit/>
          </a:bodyPr>
          <a:lstStyle/>
          <a:p>
            <a:r>
              <a:rPr lang="en-US" altLang="ja-JP" dirty="0">
                <a:latin typeface="游ゴシック" panose="020B0400000000000000" pitchFamily="50" charset="-128"/>
                <a:ea typeface="游ゴシック" panose="020B0400000000000000" pitchFamily="50" charset="-128"/>
              </a:rPr>
              <a:t>This is the 4th floor of the Faculty of Law </a:t>
            </a:r>
            <a:r>
              <a:rPr lang="en-US" altLang="ja-JP" dirty="0" err="1">
                <a:latin typeface="游ゴシック" panose="020B0400000000000000" pitchFamily="50" charset="-128"/>
                <a:ea typeface="游ゴシック" panose="020B0400000000000000" pitchFamily="50" charset="-128"/>
              </a:rPr>
              <a:t>Bldg.No</a:t>
            </a:r>
            <a:r>
              <a:rPr lang="en-US" altLang="ja-JP" dirty="0">
                <a:latin typeface="游ゴシック" panose="020B0400000000000000" pitchFamily="50" charset="-128"/>
                <a:ea typeface="游ゴシック" panose="020B0400000000000000" pitchFamily="50" charset="-128"/>
              </a:rPr>
              <a:t>. 3., but called L6 floor in the library area.</a:t>
            </a:r>
            <a:endParaRPr lang="ja-JP" altLang="en-US"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257208" y="818848"/>
            <a:ext cx="9044266" cy="1908215"/>
          </a:xfrm>
          <a:prstGeom prst="rect">
            <a:avLst/>
          </a:prstGeom>
          <a:noFill/>
        </p:spPr>
        <p:txBody>
          <a:bodyPr wrap="square" rtlCol="0">
            <a:spAutoFit/>
          </a:bodyPr>
          <a:lstStyle/>
          <a:p>
            <a:r>
              <a:rPr lang="ja-JP" altLang="en-US" sz="2000" b="1" dirty="0">
                <a:solidFill>
                  <a:srgbClr val="FF0000"/>
                </a:solidFill>
                <a:latin typeface="游ゴシック" panose="020B0400000000000000" pitchFamily="50" charset="-128"/>
                <a:ea typeface="游ゴシック" panose="020B0400000000000000" pitchFamily="50" charset="-128"/>
              </a:rPr>
              <a:t>Please </a:t>
            </a:r>
            <a:r>
              <a:rPr lang="ja-JP" altLang="en-US" sz="2000" b="1" dirty="0" smtClean="0">
                <a:solidFill>
                  <a:srgbClr val="FF0000"/>
                </a:solidFill>
                <a:latin typeface="游ゴシック" panose="020B0400000000000000" pitchFamily="50" charset="-128"/>
                <a:ea typeface="游ゴシック" panose="020B0400000000000000" pitchFamily="50" charset="-128"/>
              </a:rPr>
              <a:t>bring your </a:t>
            </a:r>
            <a:r>
              <a:rPr lang="ja-JP" altLang="en-US" sz="2000" b="1" dirty="0">
                <a:solidFill>
                  <a:srgbClr val="FF0000"/>
                </a:solidFill>
                <a:latin typeface="游ゴシック" panose="020B0400000000000000" pitchFamily="50" charset="-128"/>
                <a:ea typeface="游ゴシック" panose="020B0400000000000000" pitchFamily="50" charset="-128"/>
              </a:rPr>
              <a:t>student </a:t>
            </a:r>
            <a:r>
              <a:rPr lang="ja-JP" altLang="en-US" sz="2000" b="1" dirty="0" smtClean="0">
                <a:solidFill>
                  <a:srgbClr val="FF0000"/>
                </a:solidFill>
                <a:latin typeface="游ゴシック" panose="020B0400000000000000" pitchFamily="50" charset="-128"/>
                <a:ea typeface="游ゴシック" panose="020B0400000000000000" pitchFamily="50" charset="-128"/>
              </a:rPr>
              <a:t>ID card.</a:t>
            </a:r>
            <a:endParaRPr lang="en-US" altLang="ja-JP" sz="2000" b="1" dirty="0">
              <a:solidFill>
                <a:srgbClr val="FF0000"/>
              </a:solidFill>
              <a:latin typeface="游ゴシック" panose="020B0400000000000000" pitchFamily="50" charset="-128"/>
              <a:ea typeface="游ゴシック" panose="020B0400000000000000" pitchFamily="50" charset="-128"/>
            </a:endParaRPr>
          </a:p>
          <a:p>
            <a:r>
              <a:rPr lang="en-US" altLang="ja-JP" sz="2000" dirty="0" smtClean="0">
                <a:latin typeface="游ゴシック" panose="020B0400000000000000" pitchFamily="50" charset="-128"/>
                <a:ea typeface="游ゴシック" panose="020B0400000000000000" pitchFamily="50" charset="-128"/>
              </a:rPr>
              <a:t>Opening </a:t>
            </a:r>
            <a:r>
              <a:rPr lang="ja-JP" altLang="en-US" sz="2000" dirty="0" smtClean="0">
                <a:latin typeface="游ゴシック" panose="020B0400000000000000" pitchFamily="50" charset="-128"/>
                <a:ea typeface="游ゴシック" panose="020B0400000000000000" pitchFamily="50" charset="-128"/>
              </a:rPr>
              <a:t>Hours</a:t>
            </a:r>
            <a:r>
              <a:rPr lang="ja-JP" altLang="en-US" sz="2000" dirty="0">
                <a:latin typeface="游ゴシック" panose="020B0400000000000000" pitchFamily="50" charset="-128"/>
                <a:ea typeface="游ゴシック" panose="020B0400000000000000" pitchFamily="50" charset="-128"/>
              </a:rPr>
              <a:t>: </a:t>
            </a:r>
            <a:r>
              <a:rPr lang="en-US" altLang="ja-JP" sz="2000" dirty="0" smtClean="0">
                <a:latin typeface="游ゴシック" panose="020B0400000000000000" pitchFamily="50" charset="-128"/>
                <a:ea typeface="游ゴシック" panose="020B0400000000000000" pitchFamily="50" charset="-128"/>
              </a:rPr>
              <a:t>weekdays 9:00 –</a:t>
            </a:r>
            <a:r>
              <a:rPr lang="ja-JP" altLang="en-US" sz="2000" dirty="0" smtClean="0">
                <a:latin typeface="游ゴシック" panose="020B0400000000000000" pitchFamily="50" charset="-128"/>
                <a:ea typeface="游ゴシック" panose="020B0400000000000000" pitchFamily="50" charset="-128"/>
              </a:rPr>
              <a:t> </a:t>
            </a:r>
            <a:r>
              <a:rPr lang="en-US" altLang="ja-JP" sz="2000" dirty="0" smtClean="0">
                <a:latin typeface="游ゴシック" panose="020B0400000000000000" pitchFamily="50" charset="-128"/>
                <a:ea typeface="游ゴシック" panose="020B0400000000000000" pitchFamily="50" charset="-128"/>
              </a:rPr>
              <a:t>21:00</a:t>
            </a:r>
          </a:p>
          <a:p>
            <a:r>
              <a:rPr lang="ja-JP" altLang="en-US" sz="2000" dirty="0">
                <a:latin typeface="游ゴシック" panose="020B0400000000000000" pitchFamily="50" charset="-128"/>
                <a:ea typeface="游ゴシック" panose="020B0400000000000000" pitchFamily="50" charset="-128"/>
              </a:rPr>
              <a:t>　　　 </a:t>
            </a:r>
            <a:r>
              <a:rPr lang="ja-JP" altLang="en-US" sz="2000" dirty="0" smtClean="0">
                <a:latin typeface="游ゴシック" panose="020B0400000000000000" pitchFamily="50" charset="-128"/>
                <a:ea typeface="游ゴシック" panose="020B0400000000000000" pitchFamily="50" charset="-128"/>
              </a:rPr>
              <a:t>               Saturday </a:t>
            </a:r>
            <a:r>
              <a:rPr lang="en-US" altLang="ja-JP" sz="2000" dirty="0">
                <a:latin typeface="游ゴシック" panose="020B0400000000000000" pitchFamily="50" charset="-128"/>
                <a:ea typeface="游ゴシック" panose="020B0400000000000000" pitchFamily="50" charset="-128"/>
              </a:rPr>
              <a:t>9:00 –</a:t>
            </a:r>
            <a:r>
              <a:rPr lang="ja-JP" altLang="en-US" sz="2000" dirty="0" smtClean="0">
                <a:latin typeface="游ゴシック" panose="020B0400000000000000" pitchFamily="50" charset="-128"/>
                <a:ea typeface="游ゴシック" panose="020B0400000000000000" pitchFamily="50" charset="-128"/>
              </a:rPr>
              <a:t> </a:t>
            </a:r>
            <a:r>
              <a:rPr lang="en-US" altLang="ja-JP" sz="2000" dirty="0" smtClean="0">
                <a:latin typeface="游ゴシック" panose="020B0400000000000000" pitchFamily="50" charset="-128"/>
                <a:ea typeface="游ゴシック" panose="020B0400000000000000" pitchFamily="50" charset="-128"/>
              </a:rPr>
              <a:t>17:30</a:t>
            </a:r>
            <a:endParaRPr lang="en-US" altLang="ja-JP" sz="2000" dirty="0">
              <a:latin typeface="游ゴシック" panose="020B0400000000000000" pitchFamily="50" charset="-128"/>
              <a:ea typeface="游ゴシック" panose="020B0400000000000000" pitchFamily="50" charset="-128"/>
            </a:endParaRPr>
          </a:p>
          <a:p>
            <a:r>
              <a:rPr lang="ja-JP" altLang="en-US" sz="2000" dirty="0">
                <a:latin typeface="游ゴシック" panose="020B0400000000000000" pitchFamily="50" charset="-128"/>
                <a:ea typeface="游ゴシック" panose="020B0400000000000000" pitchFamily="50" charset="-128"/>
              </a:rPr>
              <a:t>　　　</a:t>
            </a:r>
            <a:r>
              <a:rPr lang="ja-JP" altLang="en-US" sz="2000" dirty="0" smtClean="0">
                <a:latin typeface="游ゴシック" panose="020B0400000000000000" pitchFamily="50" charset="-128"/>
                <a:ea typeface="游ゴシック" panose="020B0400000000000000" pitchFamily="50" charset="-128"/>
              </a:rPr>
              <a:t>                </a:t>
            </a:r>
            <a:r>
              <a:rPr lang="en-US" altLang="ja-JP" sz="2000" dirty="0" smtClean="0">
                <a:latin typeface="游ゴシック" panose="020B0400000000000000" pitchFamily="50" charset="-128"/>
                <a:ea typeface="游ゴシック" panose="020B0400000000000000" pitchFamily="50" charset="-128"/>
              </a:rPr>
              <a:t>Inventory </a:t>
            </a:r>
            <a:r>
              <a:rPr lang="ja-JP" altLang="en-US" sz="2000" dirty="0" smtClean="0">
                <a:latin typeface="游ゴシック" panose="020B0400000000000000" pitchFamily="50" charset="-128"/>
                <a:ea typeface="游ゴシック" panose="020B0400000000000000" pitchFamily="50" charset="-128"/>
              </a:rPr>
              <a:t>(</a:t>
            </a:r>
            <a:r>
              <a:rPr lang="ja-JP" altLang="en-US" sz="2000" dirty="0">
                <a:latin typeface="游ゴシック" panose="020B0400000000000000" pitchFamily="50" charset="-128"/>
                <a:ea typeface="游ゴシック" panose="020B0400000000000000" pitchFamily="50" charset="-128"/>
              </a:rPr>
              <a:t>first or second Thursday of each month) </a:t>
            </a:r>
            <a:endParaRPr lang="en-US" altLang="ja-JP" sz="2000" dirty="0" smtClean="0">
              <a:latin typeface="游ゴシック" panose="020B0400000000000000" pitchFamily="50" charset="-128"/>
              <a:ea typeface="游ゴシック" panose="020B0400000000000000" pitchFamily="50" charset="-128"/>
            </a:endParaRPr>
          </a:p>
          <a:p>
            <a:r>
              <a:rPr lang="en-US" altLang="ja-JP" sz="2000" dirty="0">
                <a:latin typeface="游ゴシック" panose="020B0400000000000000" pitchFamily="50" charset="-128"/>
                <a:ea typeface="游ゴシック" panose="020B0400000000000000" pitchFamily="50" charset="-128"/>
              </a:rPr>
              <a:t> </a:t>
            </a:r>
            <a:r>
              <a:rPr lang="en-US" altLang="ja-JP" sz="2000" dirty="0" smtClean="0">
                <a:latin typeface="游ゴシック" panose="020B0400000000000000" pitchFamily="50" charset="-128"/>
                <a:ea typeface="游ゴシック" panose="020B0400000000000000" pitchFamily="50" charset="-128"/>
              </a:rPr>
              <a:t>                          17:</a:t>
            </a:r>
            <a:r>
              <a:rPr lang="ja-JP" altLang="en-US" sz="2000" dirty="0">
                <a:latin typeface="游ゴシック" panose="020B0400000000000000" pitchFamily="50" charset="-128"/>
                <a:ea typeface="游ゴシック" panose="020B0400000000000000" pitchFamily="50" charset="-128"/>
              </a:rPr>
              <a:t>00 </a:t>
            </a:r>
            <a:r>
              <a:rPr lang="en-US" altLang="ja-JP" sz="2000" dirty="0">
                <a:latin typeface="游ゴシック" panose="020B0400000000000000" pitchFamily="50" charset="-128"/>
                <a:ea typeface="游ゴシック" panose="020B0400000000000000" pitchFamily="50" charset="-128"/>
              </a:rPr>
              <a:t>–</a:t>
            </a:r>
            <a:r>
              <a:rPr lang="ja-JP" altLang="en-US" sz="2000" dirty="0" smtClean="0">
                <a:latin typeface="游ゴシック" panose="020B0400000000000000" pitchFamily="50" charset="-128"/>
                <a:ea typeface="游ゴシック" panose="020B0400000000000000" pitchFamily="50" charset="-128"/>
              </a:rPr>
              <a:t> </a:t>
            </a:r>
            <a:r>
              <a:rPr lang="en-US" altLang="ja-JP" sz="2000" dirty="0" smtClean="0">
                <a:latin typeface="游ゴシック" panose="020B0400000000000000" pitchFamily="50" charset="-128"/>
                <a:ea typeface="游ゴシック" panose="020B0400000000000000" pitchFamily="50" charset="-128"/>
              </a:rPr>
              <a:t>21:</a:t>
            </a:r>
            <a:r>
              <a:rPr lang="ja-JP" altLang="en-US" sz="2000" dirty="0">
                <a:latin typeface="游ゴシック" panose="020B0400000000000000" pitchFamily="50" charset="-128"/>
                <a:ea typeface="游ゴシック" panose="020B0400000000000000" pitchFamily="50" charset="-128"/>
              </a:rPr>
              <a:t>00</a:t>
            </a:r>
            <a:r>
              <a:rPr lang="en-US" altLang="ja-JP" sz="2000" dirty="0">
                <a:latin typeface="游ゴシック" panose="020B0400000000000000" pitchFamily="50" charset="-128"/>
                <a:ea typeface="游ゴシック" panose="020B0400000000000000" pitchFamily="50" charset="-128"/>
              </a:rPr>
              <a:t> </a:t>
            </a:r>
          </a:p>
          <a:p>
            <a:r>
              <a:rPr lang="ja-JP" altLang="ja-JP" dirty="0">
                <a:latin typeface="游ゴシック" panose="020B0400000000000000" pitchFamily="50" charset="-128"/>
                <a:ea typeface="游ゴシック" panose="020B0400000000000000" pitchFamily="50" charset="-128"/>
              </a:rPr>
              <a:t>*Please check the Library </a:t>
            </a:r>
            <a:r>
              <a:rPr lang="en-US" altLang="ja-JP" dirty="0">
                <a:latin typeface="游ゴシック" panose="020B0400000000000000" pitchFamily="50" charset="-128"/>
                <a:ea typeface="游ゴシック" panose="020B0400000000000000" pitchFamily="50" charset="-128"/>
              </a:rPr>
              <a:t>Web site for the </a:t>
            </a:r>
            <a:r>
              <a:rPr lang="ja-JP" altLang="ja-JP" dirty="0">
                <a:latin typeface="游ゴシック" panose="020B0400000000000000" pitchFamily="50" charset="-128"/>
                <a:ea typeface="游ゴシック" panose="020B0400000000000000" pitchFamily="50" charset="-128"/>
              </a:rPr>
              <a:t>latest information</a:t>
            </a:r>
            <a:r>
              <a:rPr lang="ja-JP" altLang="en-US" dirty="0">
                <a:latin typeface="游ゴシック" panose="020B0400000000000000" pitchFamily="50" charset="-128"/>
                <a:ea typeface="游ゴシック" panose="020B0400000000000000" pitchFamily="50" charset="-128"/>
              </a:rPr>
              <a:t>.</a:t>
            </a:r>
            <a:endParaRPr lang="ja-JP" altLang="en-US"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88481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1715"/>
            <a:ext cx="8229600" cy="1143000"/>
          </a:xfrm>
        </p:spPr>
        <p:txBody>
          <a:bodyPr>
            <a:normAutofit/>
          </a:bodyPr>
          <a:lstStyle/>
          <a:p>
            <a:pPr algn="l"/>
            <a:r>
              <a:rPr kumimoji="1" lang="ja-JP" altLang="en-US" dirty="0">
                <a:latin typeface="游ゴシック Medium" panose="020B0500000000000000" pitchFamily="50" charset="-128"/>
                <a:ea typeface="游ゴシック Medium" panose="020B0500000000000000" pitchFamily="50" charset="-128"/>
              </a:rPr>
              <a:t>Entrance and Exit </a:t>
            </a:r>
            <a:r>
              <a:rPr kumimoji="1" lang="ja-JP" altLang="en-US" dirty="0" smtClean="0">
                <a:latin typeface="游ゴシック Medium" panose="020B0500000000000000" pitchFamily="50" charset="-128"/>
                <a:ea typeface="游ゴシック Medium" panose="020B0500000000000000" pitchFamily="50" charset="-128"/>
              </a:rPr>
              <a:t>Procedures</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4" name="テキスト ボックス 3"/>
          <p:cNvSpPr txBox="1"/>
          <p:nvPr/>
        </p:nvSpPr>
        <p:spPr>
          <a:xfrm>
            <a:off x="439004" y="855371"/>
            <a:ext cx="8428078" cy="707886"/>
          </a:xfrm>
          <a:prstGeom prst="rect">
            <a:avLst/>
          </a:prstGeom>
          <a:noFill/>
        </p:spPr>
        <p:txBody>
          <a:bodyPr wrap="square" rtlCol="0">
            <a:spAutoFit/>
          </a:bodyPr>
          <a:lstStyle/>
          <a:p>
            <a:pPr>
              <a:defRPr/>
            </a:pPr>
            <a:r>
              <a:rPr lang="ja-JP" altLang="en-US" sz="2000" dirty="0">
                <a:solidFill>
                  <a:prstClr val="black"/>
                </a:solidFill>
                <a:latin typeface="游ゴシック" panose="020B0400000000000000" pitchFamily="50" charset="-128"/>
                <a:ea typeface="游ゴシック" panose="020B0400000000000000" pitchFamily="50" charset="-128"/>
              </a:rPr>
              <a:t>Please use the tablet </a:t>
            </a:r>
            <a:r>
              <a:rPr lang="ja-JP" altLang="en-US" sz="2000" dirty="0" smtClean="0">
                <a:solidFill>
                  <a:prstClr val="black"/>
                </a:solidFill>
                <a:latin typeface="游ゴシック" panose="020B0400000000000000" pitchFamily="50" charset="-128"/>
                <a:ea typeface="游ゴシック" panose="020B0400000000000000" pitchFamily="50" charset="-128"/>
              </a:rPr>
              <a:t>in </a:t>
            </a:r>
            <a:r>
              <a:rPr lang="ja-JP" altLang="en-US" sz="2000" dirty="0">
                <a:solidFill>
                  <a:prstClr val="black"/>
                </a:solidFill>
                <a:latin typeface="游ゴシック" panose="020B0400000000000000" pitchFamily="50" charset="-128"/>
                <a:ea typeface="游ゴシック" panose="020B0400000000000000" pitchFamily="50" charset="-128"/>
              </a:rPr>
              <a:t>front of the Library service desk </a:t>
            </a:r>
            <a:r>
              <a:rPr lang="en-US" altLang="ja-JP" sz="2000" dirty="0" smtClean="0">
                <a:solidFill>
                  <a:prstClr val="black"/>
                </a:solidFill>
                <a:latin typeface="游ゴシック" panose="020B0400000000000000" pitchFamily="50" charset="-128"/>
                <a:ea typeface="游ゴシック" panose="020B0400000000000000" pitchFamily="50" charset="-128"/>
              </a:rPr>
              <a:t>for</a:t>
            </a:r>
            <a:r>
              <a:rPr lang="ja-JP" altLang="en-US" sz="2000" dirty="0" smtClean="0">
                <a:solidFill>
                  <a:prstClr val="black"/>
                </a:solidFill>
                <a:latin typeface="游ゴシック" panose="020B0400000000000000" pitchFamily="50" charset="-128"/>
                <a:ea typeface="游ゴシック" panose="020B0400000000000000" pitchFamily="50" charset="-128"/>
              </a:rPr>
              <a:t> </a:t>
            </a:r>
            <a:r>
              <a:rPr lang="ja-JP" altLang="en-US" sz="2000" dirty="0">
                <a:solidFill>
                  <a:prstClr val="black"/>
                </a:solidFill>
                <a:latin typeface="游ゴシック" panose="020B0400000000000000" pitchFamily="50" charset="-128"/>
                <a:ea typeface="游ゴシック" panose="020B0400000000000000" pitchFamily="50" charset="-128"/>
              </a:rPr>
              <a:t>the entry/exit procedures.</a:t>
            </a:r>
            <a:endParaRPr lang="ja-JP" altLang="en-US" dirty="0">
              <a:solidFill>
                <a:prstClr val="black"/>
              </a:solidFill>
              <a:latin typeface="游ゴシック" panose="020B0400000000000000" pitchFamily="50" charset="-128"/>
              <a:ea typeface="游ゴシック" panose="020B0400000000000000" pitchFamily="50" charset="-128"/>
            </a:endParaRPr>
          </a:p>
        </p:txBody>
      </p:sp>
      <p:pic>
        <p:nvPicPr>
          <p:cNvPr id="13" name="図 12">
            <a:extLst>
              <a:ext uri="{FF2B5EF4-FFF2-40B4-BE49-F238E27FC236}">
                <a16:creationId xmlns:a16="http://schemas.microsoft.com/office/drawing/2014/main" id="{ACF614CA-1462-4BEC-A30C-E8FE5014A7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823230"/>
            <a:ext cx="6657482" cy="4568559"/>
          </a:xfrm>
          <a:prstGeom prst="rect">
            <a:avLst/>
          </a:prstGeom>
        </p:spPr>
      </p:pic>
      <p:sp>
        <p:nvSpPr>
          <p:cNvPr id="10" name="右矢印 9"/>
          <p:cNvSpPr/>
          <p:nvPr/>
        </p:nvSpPr>
        <p:spPr>
          <a:xfrm>
            <a:off x="5887179" y="4710816"/>
            <a:ext cx="2664296" cy="2147184"/>
          </a:xfrm>
          <a:prstGeom prst="righ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a:ea typeface="ＭＳ Ｐゴシック" panose="020B0600070205080204" pitchFamily="50" charset="-128"/>
            </a:endParaRPr>
          </a:p>
        </p:txBody>
      </p:sp>
      <p:sp>
        <p:nvSpPr>
          <p:cNvPr id="9" name="テキスト ボックス 8"/>
          <p:cNvSpPr txBox="1"/>
          <p:nvPr/>
        </p:nvSpPr>
        <p:spPr>
          <a:xfrm>
            <a:off x="5887179" y="5355479"/>
            <a:ext cx="2399913" cy="400110"/>
          </a:xfrm>
          <a:prstGeom prst="rect">
            <a:avLst/>
          </a:prstGeom>
          <a:noFill/>
        </p:spPr>
        <p:txBody>
          <a:bodyPr wrap="square" rtlCol="0">
            <a:spAutoFit/>
          </a:bodyPr>
          <a:lstStyle/>
          <a:p>
            <a:pPr algn="ctr">
              <a:defRPr/>
            </a:pPr>
            <a:r>
              <a:rPr lang="ja-JP" altLang="en-US" sz="2000" b="1" dirty="0">
                <a:solidFill>
                  <a:prstClr val="black"/>
                </a:solidFill>
                <a:latin typeface="メイリオ" panose="020B0604030504040204" pitchFamily="50" charset="-128"/>
                <a:ea typeface="メイリオ" panose="020B0604030504040204" pitchFamily="50" charset="-128"/>
              </a:rPr>
              <a:t>To the right of the Library service desk</a:t>
            </a:r>
          </a:p>
        </p:txBody>
      </p:sp>
      <p:sp>
        <p:nvSpPr>
          <p:cNvPr id="14" name="角丸四角形吹き出し 11">
            <a:extLst>
              <a:ext uri="{FF2B5EF4-FFF2-40B4-BE49-F238E27FC236}">
                <a16:creationId xmlns:a16="http://schemas.microsoft.com/office/drawing/2014/main" id="{3D2889F8-C27D-4CE3-8110-11311B59A43D}"/>
              </a:ext>
            </a:extLst>
          </p:cNvPr>
          <p:cNvSpPr/>
          <p:nvPr/>
        </p:nvSpPr>
        <p:spPr>
          <a:xfrm>
            <a:off x="470122" y="2696760"/>
            <a:ext cx="3741838" cy="1443026"/>
          </a:xfrm>
          <a:prstGeom prst="wedgeRoundRectCallout">
            <a:avLst>
              <a:gd name="adj1" fmla="val -29317"/>
              <a:gd name="adj2" fmla="val 7863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latin typeface="Calibri"/>
              <a:ea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F57FDCF4-D02F-4FD7-87DB-5DB1D8272872}"/>
              </a:ext>
            </a:extLst>
          </p:cNvPr>
          <p:cNvSpPr txBox="1"/>
          <p:nvPr/>
        </p:nvSpPr>
        <p:spPr>
          <a:xfrm>
            <a:off x="467544" y="2783251"/>
            <a:ext cx="3889740" cy="1200329"/>
          </a:xfrm>
          <a:prstGeom prst="rect">
            <a:avLst/>
          </a:prstGeom>
          <a:noFill/>
        </p:spPr>
        <p:txBody>
          <a:bodyPr wrap="square" rtlCol="0">
            <a:spAutoFit/>
          </a:bodyPr>
          <a:lstStyle/>
          <a:p>
            <a:pPr>
              <a:defRPr/>
            </a:pPr>
            <a:r>
              <a:rPr lang="ja-JP" altLang="en-US" dirty="0" smtClean="0">
                <a:solidFill>
                  <a:prstClr val="black"/>
                </a:solidFill>
                <a:latin typeface="游ゴシック" panose="020B0400000000000000" pitchFamily="50" charset="-128"/>
                <a:ea typeface="游ゴシック" panose="020B0400000000000000" pitchFamily="50" charset="-128"/>
              </a:rPr>
              <a:t>P</a:t>
            </a:r>
            <a:r>
              <a:rPr lang="en-US" altLang="ja-JP" dirty="0" err="1" smtClean="0">
                <a:solidFill>
                  <a:prstClr val="black"/>
                </a:solidFill>
                <a:latin typeface="游ゴシック" panose="020B0400000000000000" pitchFamily="50" charset="-128"/>
                <a:ea typeface="游ゴシック" panose="020B0400000000000000" pitchFamily="50" charset="-128"/>
              </a:rPr>
              <a:t>ut</a:t>
            </a:r>
            <a:r>
              <a:rPr lang="ja-JP" altLang="en-US" dirty="0" smtClean="0">
                <a:solidFill>
                  <a:prstClr val="black"/>
                </a:solidFill>
                <a:latin typeface="游ゴシック" panose="020B0400000000000000" pitchFamily="50" charset="-128"/>
                <a:ea typeface="游ゴシック" panose="020B0400000000000000" pitchFamily="50" charset="-128"/>
              </a:rPr>
              <a:t> </a:t>
            </a:r>
            <a:r>
              <a:rPr lang="ja-JP" altLang="en-US" dirty="0">
                <a:solidFill>
                  <a:prstClr val="black"/>
                </a:solidFill>
                <a:latin typeface="游ゴシック" panose="020B0400000000000000" pitchFamily="50" charset="-128"/>
                <a:ea typeface="游ゴシック" panose="020B0400000000000000" pitchFamily="50" charset="-128"/>
              </a:rPr>
              <a:t>your student ID card on the </a:t>
            </a:r>
            <a:r>
              <a:rPr lang="ja-JP" altLang="en-US" dirty="0" smtClean="0">
                <a:solidFill>
                  <a:prstClr val="black"/>
                </a:solidFill>
                <a:latin typeface="游ゴシック" panose="020B0400000000000000" pitchFamily="50" charset="-128"/>
                <a:ea typeface="游ゴシック" panose="020B0400000000000000" pitchFamily="50" charset="-128"/>
              </a:rPr>
              <a:t>reader</a:t>
            </a:r>
            <a:r>
              <a:rPr lang="ja-JP" altLang="en-US" dirty="0">
                <a:solidFill>
                  <a:prstClr val="black"/>
                </a:solidFill>
                <a:latin typeface="游ゴシック" panose="020B0400000000000000" pitchFamily="50" charset="-128"/>
                <a:ea typeface="游ゴシック" panose="020B0400000000000000" pitchFamily="50" charset="-128"/>
              </a:rPr>
              <a:t>, and when the number appears in the user </a:t>
            </a:r>
            <a:r>
              <a:rPr lang="en-US" altLang="ja-JP" dirty="0">
                <a:solidFill>
                  <a:prstClr val="black"/>
                </a:solidFill>
                <a:latin typeface="游ゴシック" panose="020B0400000000000000" pitchFamily="50" charset="-128"/>
                <a:ea typeface="游ゴシック" panose="020B0400000000000000" pitchFamily="50" charset="-128"/>
              </a:rPr>
              <a:t>ID </a:t>
            </a:r>
            <a:r>
              <a:rPr lang="ja-JP" altLang="en-US" dirty="0">
                <a:solidFill>
                  <a:prstClr val="black"/>
                </a:solidFill>
                <a:latin typeface="游ゴシック" panose="020B0400000000000000" pitchFamily="50" charset="-128"/>
                <a:ea typeface="游ゴシック" panose="020B0400000000000000" pitchFamily="50" charset="-128"/>
              </a:rPr>
              <a:t>field, press the enter</a:t>
            </a:r>
            <a:r>
              <a:rPr lang="ja-JP" altLang="en-US" dirty="0" smtClean="0">
                <a:solidFill>
                  <a:prstClr val="black"/>
                </a:solidFill>
                <a:latin typeface="游ゴシック" panose="020B0400000000000000" pitchFamily="50" charset="-128"/>
                <a:ea typeface="游ゴシック" panose="020B0400000000000000" pitchFamily="50" charset="-128"/>
              </a:rPr>
              <a:t>/</a:t>
            </a:r>
            <a:r>
              <a:rPr lang="en-US" altLang="ja-JP" dirty="0" smtClean="0">
                <a:solidFill>
                  <a:prstClr val="black"/>
                </a:solidFill>
                <a:latin typeface="游ゴシック" panose="020B0400000000000000" pitchFamily="50" charset="-128"/>
                <a:ea typeface="游ゴシック" panose="020B0400000000000000" pitchFamily="50" charset="-128"/>
              </a:rPr>
              <a:t>exit</a:t>
            </a:r>
            <a:r>
              <a:rPr lang="ja-JP" altLang="en-US" dirty="0" smtClean="0">
                <a:solidFill>
                  <a:prstClr val="black"/>
                </a:solidFill>
                <a:latin typeface="游ゴシック" panose="020B0400000000000000" pitchFamily="50" charset="-128"/>
                <a:ea typeface="游ゴシック" panose="020B0400000000000000" pitchFamily="50" charset="-128"/>
              </a:rPr>
              <a:t> </a:t>
            </a:r>
            <a:r>
              <a:rPr lang="ja-JP" altLang="en-US" dirty="0">
                <a:solidFill>
                  <a:prstClr val="black"/>
                </a:solidFill>
                <a:latin typeface="游ゴシック" panose="020B0400000000000000" pitchFamily="50" charset="-128"/>
                <a:ea typeface="游ゴシック" panose="020B0400000000000000" pitchFamily="50" charset="-128"/>
              </a:rPr>
              <a:t>button</a:t>
            </a:r>
            <a:r>
              <a:rPr lang="ja-JP" altLang="en-US" dirty="0" smtClean="0">
                <a:solidFill>
                  <a:prstClr val="black"/>
                </a:solidFill>
                <a:latin typeface="游ゴシック" panose="020B0400000000000000" pitchFamily="50" charset="-128"/>
                <a:ea typeface="游ゴシック" panose="020B0400000000000000" pitchFamily="50" charset="-128"/>
              </a:rPr>
              <a:t>.</a:t>
            </a:r>
            <a:endParaRPr lang="en-US" altLang="ja-JP" dirty="0">
              <a:solidFill>
                <a:prstClr val="black"/>
              </a:solidFill>
              <a:latin typeface="游ゴシック" panose="020B0400000000000000" pitchFamily="50" charset="-128"/>
              <a:ea typeface="游ゴシック" panose="020B0400000000000000" pitchFamily="50" charset="-128"/>
            </a:endParaRPr>
          </a:p>
        </p:txBody>
      </p:sp>
      <p:sp>
        <p:nvSpPr>
          <p:cNvPr id="20" name="右矢印 14">
            <a:extLst>
              <a:ext uri="{FF2B5EF4-FFF2-40B4-BE49-F238E27FC236}">
                <a16:creationId xmlns:a16="http://schemas.microsoft.com/office/drawing/2014/main" id="{F5F3BBB3-CA6F-4409-A7AC-4557F92B08EA}"/>
              </a:ext>
            </a:extLst>
          </p:cNvPr>
          <p:cNvSpPr/>
          <p:nvPr/>
        </p:nvSpPr>
        <p:spPr>
          <a:xfrm>
            <a:off x="3148101" y="3983580"/>
            <a:ext cx="2096862" cy="854805"/>
          </a:xfrm>
          <a:prstGeom prst="rightArrow">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16FD9377-0D2F-496B-9FE7-A2ECDD090337}"/>
              </a:ext>
            </a:extLst>
          </p:cNvPr>
          <p:cNvSpPr txBox="1"/>
          <p:nvPr/>
        </p:nvSpPr>
        <p:spPr>
          <a:xfrm>
            <a:off x="3207408" y="4250164"/>
            <a:ext cx="2021294" cy="369332"/>
          </a:xfrm>
          <a:prstGeom prst="rect">
            <a:avLst/>
          </a:prstGeom>
          <a:noFill/>
        </p:spPr>
        <p:txBody>
          <a:bodyPr wrap="square" rtlCol="0">
            <a:spAutoFit/>
          </a:bodyPr>
          <a:lstStyle/>
          <a:p>
            <a:pPr>
              <a:defRPr/>
            </a:pPr>
            <a:r>
              <a:rPr lang="en-US" altLang="ja-JP" dirty="0">
                <a:solidFill>
                  <a:prstClr val="black"/>
                </a:solidFill>
                <a:latin typeface="游ゴシック" panose="020B0400000000000000" pitchFamily="50" charset="-128"/>
                <a:ea typeface="游ゴシック" panose="020B0400000000000000" pitchFamily="50" charset="-128"/>
              </a:rPr>
              <a:t>IC </a:t>
            </a:r>
            <a:r>
              <a:rPr lang="ja-JP" altLang="en-US" dirty="0">
                <a:solidFill>
                  <a:prstClr val="black"/>
                </a:solidFill>
                <a:latin typeface="游ゴシック" panose="020B0400000000000000" pitchFamily="50" charset="-128"/>
                <a:ea typeface="游ゴシック" panose="020B0400000000000000" pitchFamily="50" charset="-128"/>
              </a:rPr>
              <a:t>card reader</a:t>
            </a: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13" y="4526216"/>
            <a:ext cx="1905000" cy="1905000"/>
          </a:xfrm>
          <a:prstGeom prst="rect">
            <a:avLst/>
          </a:prstGeom>
        </p:spPr>
      </p:pic>
    </p:spTree>
    <p:extLst>
      <p:ext uri="{BB962C8B-B14F-4D97-AF65-F5344CB8AC3E}">
        <p14:creationId xmlns:p14="http://schemas.microsoft.com/office/powerpoint/2010/main" val="490941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264120"/>
            <a:ext cx="7847756" cy="864096"/>
          </a:xfrm>
        </p:spPr>
        <p:txBody>
          <a:bodyPr>
            <a:normAutofit/>
          </a:bodyPr>
          <a:lstStyle/>
          <a:p>
            <a:pPr algn="l"/>
            <a:r>
              <a:rPr lang="ja-JP" altLang="en-US" dirty="0" smtClean="0">
                <a:latin typeface="游ゴシック Medium" panose="020B0500000000000000" pitchFamily="50" charset="-128"/>
                <a:ea typeface="游ゴシック Medium" panose="020B0500000000000000" pitchFamily="50" charset="-128"/>
              </a:rPr>
              <a:t>②</a:t>
            </a:r>
            <a:r>
              <a:rPr lang="en-US" altLang="ja-JP" dirty="0" smtClean="0">
                <a:latin typeface="游ゴシック Medium" panose="020B0500000000000000" pitchFamily="50" charset="-128"/>
                <a:ea typeface="游ゴシック Medium" panose="020B0500000000000000" pitchFamily="50" charset="-128"/>
              </a:rPr>
              <a:t>L6 </a:t>
            </a:r>
            <a:r>
              <a:rPr lang="ja-JP" altLang="en-US" dirty="0" smtClean="0">
                <a:latin typeface="游ゴシック Medium" panose="020B0500000000000000" pitchFamily="50" charset="-128"/>
                <a:ea typeface="游ゴシック Medium" panose="020B0500000000000000" pitchFamily="50" charset="-128"/>
              </a:rPr>
              <a:t>floor: Lockers for users</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260" y="1484784"/>
            <a:ext cx="4439828" cy="48006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1518" y="4221088"/>
            <a:ext cx="1905000" cy="1905000"/>
          </a:xfrm>
          <a:prstGeom prst="rect">
            <a:avLst/>
          </a:prstGeom>
        </p:spPr>
      </p:pic>
      <p:sp>
        <p:nvSpPr>
          <p:cNvPr id="6" name="角丸四角形吹き出し 5"/>
          <p:cNvSpPr/>
          <p:nvPr/>
        </p:nvSpPr>
        <p:spPr>
          <a:xfrm>
            <a:off x="5141850" y="2852936"/>
            <a:ext cx="3776090" cy="931532"/>
          </a:xfrm>
          <a:prstGeom prst="wedgeRoundRectCallout">
            <a:avLst>
              <a:gd name="adj1" fmla="val 15125"/>
              <a:gd name="adj2" fmla="val 80157"/>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5141850" y="2995536"/>
            <a:ext cx="3744418" cy="646331"/>
          </a:xfrm>
          <a:prstGeom prst="rect">
            <a:avLst/>
          </a:prstGeom>
          <a:solidFill>
            <a:srgbClr val="CCFF99"/>
          </a:solidFill>
        </p:spPr>
        <p:txBody>
          <a:bodyPr wrap="square" rtlCol="0" anchor="ctr" anchorCtr="0">
            <a:spAutoFit/>
          </a:bodyPr>
          <a:lstStyle/>
          <a:p>
            <a:r>
              <a:rPr lang="en-US" altLang="ja-JP" dirty="0">
                <a:latin typeface="游ゴシック" panose="020B0400000000000000" pitchFamily="50" charset="-128"/>
                <a:ea typeface="游ゴシック" panose="020B0400000000000000" pitchFamily="50" charset="-128"/>
              </a:rPr>
              <a:t>Please put your bag and anything </a:t>
            </a:r>
            <a:r>
              <a:rPr lang="en-US" altLang="ja-JP" dirty="0" smtClean="0">
                <a:latin typeface="游ゴシック" panose="020B0400000000000000" pitchFamily="50" charset="-128"/>
                <a:ea typeface="游ゴシック" panose="020B0400000000000000" pitchFamily="50" charset="-128"/>
              </a:rPr>
              <a:t>unnecessary in </a:t>
            </a:r>
            <a:r>
              <a:rPr lang="en-US" altLang="ja-JP" dirty="0">
                <a:latin typeface="游ゴシック" panose="020B0400000000000000" pitchFamily="50" charset="-128"/>
                <a:ea typeface="游ゴシック" panose="020B0400000000000000" pitchFamily="50" charset="-128"/>
              </a:rPr>
              <a:t>a locker.</a:t>
            </a:r>
          </a:p>
        </p:txBody>
      </p:sp>
      <p:sp>
        <p:nvSpPr>
          <p:cNvPr id="12" name="下矢印 11"/>
          <p:cNvSpPr/>
          <p:nvPr/>
        </p:nvSpPr>
        <p:spPr>
          <a:xfrm rot="18879193" flipV="1">
            <a:off x="1742558" y="4306179"/>
            <a:ext cx="1385288" cy="2258729"/>
          </a:xfrm>
          <a:prstGeom prst="down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テキスト ボックス 9"/>
          <p:cNvSpPr txBox="1"/>
          <p:nvPr/>
        </p:nvSpPr>
        <p:spPr>
          <a:xfrm rot="2639078">
            <a:off x="1370976" y="5378208"/>
            <a:ext cx="2250618" cy="400110"/>
          </a:xfrm>
          <a:prstGeom prst="rect">
            <a:avLst/>
          </a:prstGeom>
          <a:noFill/>
        </p:spPr>
        <p:txBody>
          <a:bodyPr wrap="square" rtlCol="0">
            <a:spAutoFit/>
          </a:bodyPr>
          <a:lstStyle/>
          <a:p>
            <a:pPr algn="ctr"/>
            <a:r>
              <a:rPr lang="ja-JP" altLang="en-US" sz="2000" b="1" dirty="0">
                <a:latin typeface="メイリオ" panose="020B0604030504040204" pitchFamily="50" charset="-128"/>
                <a:ea typeface="メイリオ" panose="020B0604030504040204" pitchFamily="50" charset="-128"/>
              </a:rPr>
              <a:t>Reading room</a:t>
            </a:r>
          </a:p>
        </p:txBody>
      </p:sp>
    </p:spTree>
    <p:extLst>
      <p:ext uri="{BB962C8B-B14F-4D97-AF65-F5344CB8AC3E}">
        <p14:creationId xmlns:p14="http://schemas.microsoft.com/office/powerpoint/2010/main" val="640483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8208"/>
          </a:xfrm>
        </p:spPr>
        <p:txBody>
          <a:bodyPr/>
          <a:lstStyle/>
          <a:p>
            <a:pPr algn="l"/>
            <a:r>
              <a:rPr lang="ja-JP" altLang="en-US" dirty="0" smtClean="0">
                <a:latin typeface="游ゴシック Medium" panose="020B0500000000000000" pitchFamily="50" charset="-128"/>
                <a:ea typeface="游ゴシック Medium" panose="020B0500000000000000" pitchFamily="50" charset="-128"/>
              </a:rPr>
              <a:t>③</a:t>
            </a:r>
            <a:r>
              <a:rPr lang="en-US" altLang="ja-JP" dirty="0" smtClean="0">
                <a:latin typeface="游ゴシック Medium" panose="020B0500000000000000" pitchFamily="50" charset="-128"/>
                <a:ea typeface="游ゴシック Medium" panose="020B0500000000000000" pitchFamily="50" charset="-128"/>
              </a:rPr>
              <a:t>L6 floor: </a:t>
            </a:r>
            <a:r>
              <a:rPr lang="ja-JP" altLang="en-US" dirty="0" smtClean="0">
                <a:latin typeface="游ゴシック Medium" panose="020B0500000000000000" pitchFamily="50" charset="-128"/>
                <a:ea typeface="游ゴシック Medium" panose="020B0500000000000000" pitchFamily="50" charset="-128"/>
              </a:rPr>
              <a:t>Reading room</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2225" y="1600202"/>
            <a:ext cx="6059553" cy="4525963"/>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21163"/>
            <a:ext cx="1905000" cy="1905000"/>
          </a:xfrm>
          <a:prstGeom prst="rect">
            <a:avLst/>
          </a:prstGeom>
        </p:spPr>
      </p:pic>
      <p:sp>
        <p:nvSpPr>
          <p:cNvPr id="6" name="角丸四角形吹き出し 5"/>
          <p:cNvSpPr/>
          <p:nvPr/>
        </p:nvSpPr>
        <p:spPr>
          <a:xfrm>
            <a:off x="251520" y="2420887"/>
            <a:ext cx="3620604" cy="1406627"/>
          </a:xfrm>
          <a:prstGeom prst="wedgeRoundRectCallout">
            <a:avLst>
              <a:gd name="adj1" fmla="val -27892"/>
              <a:gd name="adj2" fmla="val 77767"/>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306910" y="2501986"/>
            <a:ext cx="3422174" cy="1200329"/>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When photocopying books or journals, please fill out the </a:t>
            </a:r>
            <a:r>
              <a:rPr lang="en-US" altLang="ja-JP" dirty="0" smtClean="0">
                <a:latin typeface="游ゴシック" panose="020B0400000000000000" pitchFamily="50" charset="-128"/>
                <a:ea typeface="游ゴシック" panose="020B0400000000000000" pitchFamily="50" charset="-128"/>
              </a:rPr>
              <a:t>Application form for the </a:t>
            </a:r>
            <a:r>
              <a:rPr lang="en-US" altLang="ja-JP" dirty="0">
                <a:latin typeface="游ゴシック" panose="020B0400000000000000" pitchFamily="50" charset="-128"/>
                <a:ea typeface="游ゴシック" panose="020B0400000000000000" pitchFamily="50" charset="-128"/>
              </a:rPr>
              <a:t>p</a:t>
            </a:r>
            <a:r>
              <a:rPr lang="ja-JP" altLang="en-US" dirty="0" smtClean="0">
                <a:latin typeface="游ゴシック" panose="020B0400000000000000" pitchFamily="50" charset="-128"/>
                <a:ea typeface="游ゴシック" panose="020B0400000000000000" pitchFamily="50" charset="-128"/>
              </a:rPr>
              <a:t>hotocopying</a:t>
            </a:r>
            <a:r>
              <a:rPr lang="en-US" altLang="ja-JP" dirty="0" smtClean="0">
                <a:latin typeface="游ゴシック" panose="020B0400000000000000" pitchFamily="50" charset="-128"/>
                <a:ea typeface="游ゴシック" panose="020B0400000000000000" pitchFamily="50" charset="-128"/>
              </a:rPr>
              <a:t>.</a:t>
            </a:r>
            <a:endParaRPr lang="ja-JP" altLang="en-US" b="1" dirty="0">
              <a:latin typeface="游ゴシック" panose="020B0400000000000000" pitchFamily="50" charset="-128"/>
              <a:ea typeface="游ゴシック" panose="020B0400000000000000" pitchFamily="50" charset="-128"/>
            </a:endParaRPr>
          </a:p>
        </p:txBody>
      </p:sp>
      <p:sp>
        <p:nvSpPr>
          <p:cNvPr id="9" name="左矢印吹き出し 8"/>
          <p:cNvSpPr/>
          <p:nvPr/>
        </p:nvSpPr>
        <p:spPr>
          <a:xfrm>
            <a:off x="2787664" y="5261876"/>
            <a:ext cx="2072368" cy="327364"/>
          </a:xfrm>
          <a:prstGeom prst="leftArrowCallout">
            <a:avLst>
              <a:gd name="adj1" fmla="val 25000"/>
              <a:gd name="adj2" fmla="val 25000"/>
              <a:gd name="adj3" fmla="val 39870"/>
              <a:gd name="adj4" fmla="val 83951"/>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テキスト ボックス 9"/>
          <p:cNvSpPr txBox="1"/>
          <p:nvPr/>
        </p:nvSpPr>
        <p:spPr>
          <a:xfrm>
            <a:off x="3082025" y="5273276"/>
            <a:ext cx="1785228" cy="338554"/>
          </a:xfrm>
          <a:prstGeom prst="rect">
            <a:avLst/>
          </a:prstGeom>
          <a:noFill/>
        </p:spPr>
        <p:txBody>
          <a:bodyPr wrap="square" rtlCol="0">
            <a:spAutoFit/>
          </a:bodyPr>
          <a:lstStyle/>
          <a:p>
            <a:pPr algn="ctr"/>
            <a:r>
              <a:rPr lang="ja-JP" altLang="en-US" sz="1600" dirty="0" smtClean="0">
                <a:latin typeface="游ゴシック" panose="020B0400000000000000" pitchFamily="50" charset="-128"/>
                <a:ea typeface="游ゴシック" panose="020B0400000000000000" pitchFamily="50" charset="-128"/>
              </a:rPr>
              <a:t>copy machine</a:t>
            </a:r>
            <a:endParaRPr lang="ja-JP" altLang="en-US" sz="1600" dirty="0">
              <a:latin typeface="游ゴシック" panose="020B0400000000000000" pitchFamily="50" charset="-128"/>
              <a:ea typeface="游ゴシック" panose="020B0400000000000000" pitchFamily="50" charset="-128"/>
            </a:endParaRPr>
          </a:p>
        </p:txBody>
      </p:sp>
      <p:sp>
        <p:nvSpPr>
          <p:cNvPr id="11" name="下矢印吹き出し 10"/>
          <p:cNvSpPr/>
          <p:nvPr/>
        </p:nvSpPr>
        <p:spPr>
          <a:xfrm>
            <a:off x="5436098" y="2156665"/>
            <a:ext cx="1965965" cy="984305"/>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p:cNvSpPr txBox="1"/>
          <p:nvPr/>
        </p:nvSpPr>
        <p:spPr>
          <a:xfrm>
            <a:off x="5444244" y="2271182"/>
            <a:ext cx="1999265" cy="369332"/>
          </a:xfrm>
          <a:prstGeom prst="rect">
            <a:avLst/>
          </a:prstGeom>
          <a:noFill/>
        </p:spPr>
        <p:txBody>
          <a:bodyPr wrap="none" rtlCol="0">
            <a:spAutoFit/>
          </a:bodyPr>
          <a:lstStyle/>
          <a:p>
            <a:r>
              <a:rPr lang="en-US" altLang="ja-JP" dirty="0">
                <a:latin typeface="游ゴシック" panose="020B0400000000000000" pitchFamily="50" charset="-128"/>
                <a:ea typeface="游ゴシック" panose="020B0400000000000000" pitchFamily="50" charset="-128"/>
              </a:rPr>
              <a:t>OPAC </a:t>
            </a:r>
            <a:r>
              <a:rPr lang="ja-JP" altLang="en-US" dirty="0">
                <a:latin typeface="游ゴシック" panose="020B0400000000000000" pitchFamily="50" charset="-128"/>
                <a:ea typeface="游ゴシック" panose="020B0400000000000000" pitchFamily="50" charset="-128"/>
              </a:rPr>
              <a:t>terminals</a:t>
            </a:r>
          </a:p>
        </p:txBody>
      </p:sp>
      <p:sp>
        <p:nvSpPr>
          <p:cNvPr id="13" name="右矢印 12"/>
          <p:cNvSpPr/>
          <p:nvPr/>
        </p:nvSpPr>
        <p:spPr>
          <a:xfrm>
            <a:off x="6029836" y="4865212"/>
            <a:ext cx="2827345" cy="1404970"/>
          </a:xfrm>
          <a:prstGeom prst="righ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p:cNvSpPr txBox="1"/>
          <p:nvPr/>
        </p:nvSpPr>
        <p:spPr>
          <a:xfrm>
            <a:off x="5839187" y="5261876"/>
            <a:ext cx="2799623" cy="400110"/>
          </a:xfrm>
          <a:prstGeom prst="rect">
            <a:avLst/>
          </a:prstGeom>
          <a:noFill/>
        </p:spPr>
        <p:txBody>
          <a:bodyPr wrap="square" rtlCol="0">
            <a:spAutoFit/>
          </a:bodyPr>
          <a:lstStyle/>
          <a:p>
            <a:pPr algn="ctr"/>
            <a:r>
              <a:rPr lang="ja-JP" altLang="en-US" sz="2000" b="1" dirty="0">
                <a:latin typeface="メイリオ" panose="020B0604030504040204" pitchFamily="50" charset="-128"/>
                <a:ea typeface="メイリオ" panose="020B0604030504040204" pitchFamily="50" charset="-128"/>
              </a:rPr>
              <a:t>Periodicals in Japanese</a:t>
            </a:r>
          </a:p>
        </p:txBody>
      </p:sp>
      <p:sp>
        <p:nvSpPr>
          <p:cNvPr id="15" name="右矢印 14"/>
          <p:cNvSpPr/>
          <p:nvPr/>
        </p:nvSpPr>
        <p:spPr>
          <a:xfrm>
            <a:off x="5107439" y="3225752"/>
            <a:ext cx="2294624" cy="1542591"/>
          </a:xfrm>
          <a:prstGeom prst="rightArrow">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テキスト ボックス 16"/>
          <p:cNvSpPr txBox="1"/>
          <p:nvPr/>
        </p:nvSpPr>
        <p:spPr>
          <a:xfrm>
            <a:off x="5107439" y="3725626"/>
            <a:ext cx="2212465" cy="584775"/>
          </a:xfrm>
          <a:prstGeom prst="rect">
            <a:avLst/>
          </a:prstGeom>
          <a:noFill/>
        </p:spPr>
        <p:txBody>
          <a:bodyPr wrap="none" rtlCol="0">
            <a:spAutoFit/>
          </a:bodyPr>
          <a:lstStyle/>
          <a:p>
            <a:r>
              <a:rPr lang="en-US" altLang="ja-JP" sz="1600" dirty="0">
                <a:latin typeface="游ゴシック" panose="020B0400000000000000" pitchFamily="50" charset="-128"/>
                <a:ea typeface="游ゴシック" panose="020B0400000000000000" pitchFamily="50" charset="-128"/>
              </a:rPr>
              <a:t>Application form </a:t>
            </a:r>
            <a:endParaRPr lang="en-US" altLang="ja-JP" sz="1600" dirty="0" smtClean="0">
              <a:latin typeface="游ゴシック" panose="020B0400000000000000" pitchFamily="50" charset="-128"/>
              <a:ea typeface="游ゴシック" panose="020B0400000000000000" pitchFamily="50" charset="-128"/>
            </a:endParaRPr>
          </a:p>
          <a:p>
            <a:r>
              <a:rPr lang="en-US" altLang="ja-JP" sz="1600" dirty="0" smtClean="0">
                <a:latin typeface="游ゴシック" panose="020B0400000000000000" pitchFamily="50" charset="-128"/>
                <a:ea typeface="游ゴシック" panose="020B0400000000000000" pitchFamily="50" charset="-128"/>
              </a:rPr>
              <a:t>for </a:t>
            </a:r>
            <a:r>
              <a:rPr lang="en-US" altLang="ja-JP" sz="1600" dirty="0">
                <a:latin typeface="游ゴシック" panose="020B0400000000000000" pitchFamily="50" charset="-128"/>
                <a:ea typeface="游ゴシック" panose="020B0400000000000000" pitchFamily="50" charset="-128"/>
              </a:rPr>
              <a:t>the Photocopying </a:t>
            </a:r>
            <a:endParaRPr lang="ja-JP" altLang="en-US" sz="16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10317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t="5417" r="10008" b="42432"/>
          <a:stretch/>
        </p:blipFill>
        <p:spPr>
          <a:xfrm rot="5400000">
            <a:off x="-1057053" y="3113718"/>
            <a:ext cx="4787532" cy="2072216"/>
          </a:xfrm>
          <a:prstGeom prst="rect">
            <a:avLst/>
          </a:prstGeom>
          <a:ln w="38100">
            <a:solidFill>
              <a:schemeClr val="accent6">
                <a:lumMod val="50000"/>
              </a:schemeClr>
            </a:solidFill>
          </a:ln>
        </p:spPr>
      </p:pic>
      <p:sp>
        <p:nvSpPr>
          <p:cNvPr id="2" name="タイトル 1"/>
          <p:cNvSpPr>
            <a:spLocks noGrp="1"/>
          </p:cNvSpPr>
          <p:nvPr>
            <p:ph type="title"/>
          </p:nvPr>
        </p:nvSpPr>
        <p:spPr>
          <a:xfrm>
            <a:off x="68939" y="52724"/>
            <a:ext cx="8795320" cy="1143000"/>
          </a:xfrm>
        </p:spPr>
        <p:txBody>
          <a:bodyPr>
            <a:normAutofit fontScale="90000"/>
          </a:bodyPr>
          <a:lstStyle/>
          <a:p>
            <a:pPr algn="l"/>
            <a:r>
              <a:rPr lang="ja-JP" altLang="en-US" dirty="0" smtClean="0">
                <a:latin typeface="游ゴシック Medium" panose="020B0500000000000000" pitchFamily="50" charset="-128"/>
                <a:ea typeface="游ゴシック Medium" panose="020B0500000000000000" pitchFamily="50" charset="-128"/>
              </a:rPr>
              <a:t>④</a:t>
            </a:r>
            <a:r>
              <a:rPr lang="en-US" altLang="ja-JP" dirty="0" smtClean="0">
                <a:latin typeface="游ゴシック Medium" panose="020B0500000000000000" pitchFamily="50" charset="-128"/>
                <a:ea typeface="游ゴシック Medium" panose="020B0500000000000000" pitchFamily="50" charset="-128"/>
              </a:rPr>
              <a:t>L6 floor: </a:t>
            </a:r>
            <a:r>
              <a:rPr kumimoji="1" lang="ja-JP" altLang="en-US" dirty="0" smtClean="0">
                <a:latin typeface="游ゴシック Medium" panose="020B0500000000000000" pitchFamily="50" charset="-128"/>
                <a:ea typeface="游ゴシック Medium" panose="020B0500000000000000" pitchFamily="50" charset="-128"/>
              </a:rPr>
              <a:t>Periodicals in </a:t>
            </a:r>
            <a:r>
              <a:rPr lang="ja-JP" altLang="en-US" dirty="0" smtClean="0">
                <a:latin typeface="游ゴシック Medium" panose="020B0500000000000000" pitchFamily="50" charset="-128"/>
                <a:ea typeface="游ゴシック Medium" panose="020B0500000000000000" pitchFamily="50" charset="-128"/>
              </a:rPr>
              <a:t>Japanese</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4" name="コンテンツ プレースホルダー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699792" y="1756060"/>
            <a:ext cx="5987008" cy="4470711"/>
          </a:xfr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7480" y="4221163"/>
            <a:ext cx="1905000" cy="1905000"/>
          </a:xfrm>
          <a:prstGeom prst="rect">
            <a:avLst/>
          </a:prstGeom>
        </p:spPr>
      </p:pic>
      <p:sp>
        <p:nvSpPr>
          <p:cNvPr id="11" name="角丸四角形吹き出し 10"/>
          <p:cNvSpPr/>
          <p:nvPr/>
        </p:nvSpPr>
        <p:spPr>
          <a:xfrm>
            <a:off x="5796137" y="2558133"/>
            <a:ext cx="3180680" cy="1170152"/>
          </a:xfrm>
          <a:prstGeom prst="wedgeRoundRectCallout">
            <a:avLst>
              <a:gd name="adj1" fmla="val 11537"/>
              <a:gd name="adj2" fmla="val 77644"/>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5896417" y="2651067"/>
            <a:ext cx="3001235" cy="1077218"/>
          </a:xfrm>
          <a:prstGeom prst="rect">
            <a:avLst/>
          </a:prstGeom>
          <a:noFill/>
        </p:spPr>
        <p:txBody>
          <a:bodyPr wrap="square" rtlCol="0">
            <a:spAutoFit/>
          </a:bodyPr>
          <a:lstStyle/>
          <a:p>
            <a:r>
              <a:rPr lang="en-US" altLang="ja-JP" sz="1600" dirty="0" smtClean="0">
                <a:latin typeface="游ゴシック" panose="020B0400000000000000" pitchFamily="50" charset="-128"/>
                <a:ea typeface="游ゴシック" panose="020B0400000000000000" pitchFamily="50" charset="-128"/>
              </a:rPr>
              <a:t>Journals</a:t>
            </a:r>
            <a:r>
              <a:rPr lang="ja-JP" altLang="en-US" sz="1600" dirty="0" smtClean="0">
                <a:latin typeface="游ゴシック" panose="020B0400000000000000" pitchFamily="50" charset="-128"/>
                <a:ea typeface="游ゴシック" panose="020B0400000000000000" pitchFamily="50" charset="-128"/>
              </a:rPr>
              <a:t> </a:t>
            </a:r>
            <a:r>
              <a:rPr lang="ja-JP" altLang="en-US" sz="1600" dirty="0">
                <a:latin typeface="游ゴシック" panose="020B0400000000000000" pitchFamily="50" charset="-128"/>
                <a:ea typeface="游ゴシック" panose="020B0400000000000000" pitchFamily="50" charset="-128"/>
              </a:rPr>
              <a:t>are arranged alphabetically by </a:t>
            </a:r>
            <a:r>
              <a:rPr lang="ja-JP" altLang="en-US" sz="1600" dirty="0" smtClean="0">
                <a:latin typeface="游ゴシック" panose="020B0400000000000000" pitchFamily="50" charset="-128"/>
                <a:ea typeface="游ゴシック" panose="020B0400000000000000" pitchFamily="50" charset="-128"/>
              </a:rPr>
              <a:t>title.</a:t>
            </a:r>
            <a:endParaRPr lang="en-US" altLang="ja-JP" sz="1600" dirty="0">
              <a:latin typeface="游ゴシック" panose="020B0400000000000000" pitchFamily="50" charset="-128"/>
              <a:ea typeface="游ゴシック" panose="020B0400000000000000" pitchFamily="50" charset="-128"/>
            </a:endParaRPr>
          </a:p>
          <a:p>
            <a:r>
              <a:rPr lang="ja-JP" altLang="en-US" sz="1600" dirty="0" smtClean="0">
                <a:latin typeface="游ゴシック" panose="020B0400000000000000" pitchFamily="50" charset="-128"/>
                <a:ea typeface="游ゴシック" panose="020B0400000000000000" pitchFamily="50" charset="-128"/>
              </a:rPr>
              <a:t>University </a:t>
            </a:r>
            <a:r>
              <a:rPr lang="ja-JP" altLang="en-US" sz="1600" dirty="0">
                <a:latin typeface="游ゴシック" panose="020B0400000000000000" pitchFamily="50" charset="-128"/>
                <a:ea typeface="游ゴシック" panose="020B0400000000000000" pitchFamily="50" charset="-128"/>
              </a:rPr>
              <a:t>bulletins are arranged by university name.</a:t>
            </a:r>
          </a:p>
        </p:txBody>
      </p:sp>
      <p:sp>
        <p:nvSpPr>
          <p:cNvPr id="16" name="上矢印吹き出し 15"/>
          <p:cNvSpPr/>
          <p:nvPr/>
        </p:nvSpPr>
        <p:spPr>
          <a:xfrm>
            <a:off x="4772913" y="4544124"/>
            <a:ext cx="2093346" cy="1944216"/>
          </a:xfrm>
          <a:prstGeom prst="upArrowCallout">
            <a:avLst>
              <a:gd name="adj1" fmla="val 25000"/>
              <a:gd name="adj2" fmla="val 25000"/>
              <a:gd name="adj3" fmla="val 25000"/>
              <a:gd name="adj4" fmla="val 60773"/>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4978106" y="5431387"/>
            <a:ext cx="1774845" cy="1015663"/>
          </a:xfrm>
          <a:prstGeom prst="rect">
            <a:avLst/>
          </a:prstGeom>
          <a:noFill/>
        </p:spPr>
        <p:txBody>
          <a:bodyPr wrap="none" rtlCol="0">
            <a:spAutoFit/>
          </a:bodyPr>
          <a:lstStyle/>
          <a:p>
            <a:r>
              <a:rPr lang="en-US" altLang="ja-JP" sz="2000" b="1" dirty="0" smtClean="0">
                <a:latin typeface="メイリオ" panose="020B0604030504040204" pitchFamily="50" charset="-128"/>
                <a:ea typeface="メイリオ" panose="020B0604030504040204" pitchFamily="50" charset="-128"/>
              </a:rPr>
              <a:t>Books for </a:t>
            </a:r>
          </a:p>
          <a:p>
            <a:r>
              <a:rPr lang="ja-JP" altLang="en-US" sz="2000" b="1" dirty="0" smtClean="0">
                <a:latin typeface="メイリオ" panose="020B0604030504040204" pitchFamily="50" charset="-128"/>
                <a:ea typeface="メイリオ" panose="020B0604030504040204" pitchFamily="50" charset="-128"/>
              </a:rPr>
              <a:t>LS </a:t>
            </a:r>
            <a:r>
              <a:rPr lang="ja-JP" altLang="en-US" sz="2000" b="1" dirty="0">
                <a:latin typeface="メイリオ" panose="020B0604030504040204" pitchFamily="50" charset="-128"/>
                <a:ea typeface="メイリオ" panose="020B0604030504040204" pitchFamily="50" charset="-128"/>
              </a:rPr>
              <a:t>students</a:t>
            </a:r>
            <a:endParaRPr lang="en-US" altLang="ja-JP" sz="2000" b="1" dirty="0">
              <a:latin typeface="メイリオ" panose="020B0604030504040204" pitchFamily="50" charset="-128"/>
              <a:ea typeface="メイリオ" panose="020B0604030504040204" pitchFamily="50" charset="-128"/>
            </a:endParaRPr>
          </a:p>
          <a:p>
            <a:r>
              <a:rPr lang="ja-JP" altLang="en-US" sz="2000" b="1" dirty="0" smtClean="0">
                <a:latin typeface="メイリオ" panose="020B0604030504040204" pitchFamily="50" charset="-128"/>
                <a:ea typeface="メイリオ" panose="020B0604030504040204" pitchFamily="50" charset="-128"/>
              </a:rPr>
              <a:t>Corner</a:t>
            </a:r>
            <a:endParaRPr lang="ja-JP" altLang="en-US" sz="2000" b="1"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467544" y="1041586"/>
            <a:ext cx="6054949" cy="369332"/>
          </a:xfrm>
          <a:prstGeom prst="rect">
            <a:avLst/>
          </a:prstGeom>
          <a:noFill/>
        </p:spPr>
        <p:txBody>
          <a:bodyPr wrap="square" rtlCol="0">
            <a:spAutoFit/>
          </a:bodyPr>
          <a:lstStyle/>
          <a:p>
            <a:r>
              <a:rPr lang="en-US" altLang="ja-JP" b="1" dirty="0">
                <a:latin typeface="游ゴシック" panose="020B0400000000000000" pitchFamily="50" charset="-128"/>
                <a:ea typeface="游ゴシック" panose="020B0400000000000000" pitchFamily="50" charset="-128"/>
              </a:rPr>
              <a:t>OPAC's </a:t>
            </a:r>
            <a:r>
              <a:rPr lang="ja-JP" altLang="en-US" b="1" dirty="0">
                <a:latin typeface="游ゴシック" panose="020B0400000000000000" pitchFamily="50" charset="-128"/>
                <a:ea typeface="游ゴシック" panose="020B0400000000000000" pitchFamily="50" charset="-128"/>
              </a:rPr>
              <a:t>location display is </a:t>
            </a:r>
            <a:r>
              <a:rPr lang="ja-JP" altLang="en-US" b="1" dirty="0">
                <a:solidFill>
                  <a:srgbClr val="FF0000"/>
                </a:solidFill>
                <a:latin typeface="游ゴシック" panose="020B0400000000000000" pitchFamily="50" charset="-128"/>
                <a:ea typeface="游ゴシック" panose="020B0400000000000000" pitchFamily="50" charset="-128"/>
              </a:rPr>
              <a:t>"Law.Periodicals".</a:t>
            </a:r>
          </a:p>
        </p:txBody>
      </p:sp>
      <p:sp>
        <p:nvSpPr>
          <p:cNvPr id="15" name="左矢印吹き出し 14"/>
          <p:cNvSpPr/>
          <p:nvPr/>
        </p:nvSpPr>
        <p:spPr>
          <a:xfrm>
            <a:off x="1475656" y="5700406"/>
            <a:ext cx="3022263" cy="787934"/>
          </a:xfrm>
          <a:prstGeom prst="leftArrowCallout">
            <a:avLst>
              <a:gd name="adj1" fmla="val 28136"/>
              <a:gd name="adj2" fmla="val 28054"/>
              <a:gd name="adj3" fmla="val 58193"/>
              <a:gd name="adj4" fmla="val 77926"/>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9" name="テキスト ボックス 18"/>
          <p:cNvSpPr txBox="1"/>
          <p:nvPr/>
        </p:nvSpPr>
        <p:spPr>
          <a:xfrm>
            <a:off x="2239357" y="5703849"/>
            <a:ext cx="2299027" cy="830997"/>
          </a:xfrm>
          <a:prstGeom prst="rect">
            <a:avLst/>
          </a:prstGeom>
          <a:noFill/>
        </p:spPr>
        <p:txBody>
          <a:bodyPr wrap="none" rtlCol="0">
            <a:spAutoFit/>
          </a:bodyPr>
          <a:lstStyle/>
          <a:p>
            <a:pPr algn="ctr"/>
            <a:r>
              <a:rPr lang="ja-JP" altLang="en-US" sz="1600" dirty="0" smtClean="0">
                <a:latin typeface="游ゴシック" panose="020B0400000000000000" pitchFamily="50" charset="-128"/>
                <a:ea typeface="游ゴシック" panose="020B0400000000000000" pitchFamily="50" charset="-128"/>
              </a:rPr>
              <a:t>Newly arrived journals</a:t>
            </a:r>
            <a:endParaRPr lang="en-US" altLang="ja-JP" sz="1600" dirty="0">
              <a:latin typeface="游ゴシック" panose="020B0400000000000000" pitchFamily="50" charset="-128"/>
              <a:ea typeface="游ゴシック" panose="020B0400000000000000" pitchFamily="50" charset="-128"/>
            </a:endParaRPr>
          </a:p>
          <a:p>
            <a:pPr algn="ctr"/>
            <a:r>
              <a:rPr lang="ja-JP" altLang="en-US" sz="1600" dirty="0" smtClean="0">
                <a:latin typeface="游ゴシック" panose="020B0400000000000000" pitchFamily="50" charset="-128"/>
                <a:ea typeface="游ゴシック" panose="020B0400000000000000" pitchFamily="50" charset="-128"/>
              </a:rPr>
              <a:t>(at the back of the </a:t>
            </a:r>
            <a:endParaRPr lang="en-US" altLang="ja-JP" sz="1600" dirty="0" smtClean="0">
              <a:latin typeface="游ゴシック" panose="020B0400000000000000" pitchFamily="50" charset="-128"/>
              <a:ea typeface="游ゴシック" panose="020B0400000000000000" pitchFamily="50" charset="-128"/>
            </a:endParaRPr>
          </a:p>
          <a:p>
            <a:pPr algn="ctr"/>
            <a:r>
              <a:rPr lang="ja-JP" altLang="en-US" sz="1600" dirty="0" smtClean="0">
                <a:latin typeface="游ゴシック" panose="020B0400000000000000" pitchFamily="50" charset="-128"/>
                <a:ea typeface="游ゴシック" panose="020B0400000000000000" pitchFamily="50" charset="-128"/>
              </a:rPr>
              <a:t>Reading room)</a:t>
            </a:r>
            <a:endParaRPr lang="ja-JP" altLang="en-US" sz="1600" dirty="0">
              <a:latin typeface="游ゴシック" panose="020B0400000000000000" pitchFamily="50" charset="-128"/>
              <a:ea typeface="游ゴシック" panose="020B0400000000000000" pitchFamily="50" charset="-128"/>
            </a:endParaRPr>
          </a:p>
        </p:txBody>
      </p:sp>
      <p:sp>
        <p:nvSpPr>
          <p:cNvPr id="20" name="四角形吹き出し 19"/>
          <p:cNvSpPr/>
          <p:nvPr/>
        </p:nvSpPr>
        <p:spPr>
          <a:xfrm>
            <a:off x="3260063" y="2592852"/>
            <a:ext cx="2337326" cy="557240"/>
          </a:xfrm>
          <a:prstGeom prst="wedgeRectCallout">
            <a:avLst>
              <a:gd name="adj1" fmla="val -46380"/>
              <a:gd name="adj2" fmla="val -117708"/>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游ゴシック" panose="020B0400000000000000" pitchFamily="50" charset="-128"/>
                <a:ea typeface="游ゴシック" panose="020B0400000000000000" pitchFamily="50" charset="-128"/>
              </a:rPr>
              <a:t>Periodicals </a:t>
            </a:r>
            <a:r>
              <a:rPr lang="en-US" altLang="ja-JP" sz="1400" dirty="0" smtClean="0">
                <a:solidFill>
                  <a:schemeClr val="tx1"/>
                </a:solidFill>
                <a:latin typeface="游ゴシック" panose="020B0400000000000000" pitchFamily="50" charset="-128"/>
                <a:ea typeface="游ゴシック" panose="020B0400000000000000" pitchFamily="50" charset="-128"/>
              </a:rPr>
              <a:t>in Japanese</a:t>
            </a:r>
            <a:endParaRPr lang="en-US" altLang="ja-JP" sz="1400" dirty="0">
              <a:solidFill>
                <a:schemeClr val="tx1"/>
              </a:solidFill>
              <a:latin typeface="游ゴシック" panose="020B0400000000000000" pitchFamily="50" charset="-128"/>
              <a:ea typeface="游ゴシック" panose="020B0400000000000000" pitchFamily="50" charset="-128"/>
            </a:endParaRPr>
          </a:p>
          <a:p>
            <a:pPr algn="ctr"/>
            <a:r>
              <a:rPr lang="en-US" altLang="ja-JP" sz="1400" dirty="0">
                <a:solidFill>
                  <a:schemeClr val="tx1"/>
                </a:solidFill>
                <a:latin typeface="游ゴシック" panose="020B0400000000000000" pitchFamily="50" charset="-128"/>
                <a:ea typeface="游ゴシック" panose="020B0400000000000000" pitchFamily="50" charset="-128"/>
              </a:rPr>
              <a:t>(A</a:t>
            </a:r>
            <a:r>
              <a:rPr lang="ja-JP" altLang="en-US" sz="1400" dirty="0">
                <a:solidFill>
                  <a:schemeClr val="tx1"/>
                </a:solidFill>
                <a:latin typeface="游ゴシック" panose="020B0400000000000000" pitchFamily="50" charset="-128"/>
                <a:ea typeface="游ゴシック" panose="020B0400000000000000" pitchFamily="50" charset="-128"/>
              </a:rPr>
              <a:t>～</a:t>
            </a:r>
            <a:r>
              <a:rPr lang="en-US" altLang="ja-JP" sz="1400" dirty="0">
                <a:solidFill>
                  <a:schemeClr val="tx1"/>
                </a:solidFill>
                <a:latin typeface="游ゴシック" panose="020B0400000000000000" pitchFamily="50" charset="-128"/>
                <a:ea typeface="游ゴシック" panose="020B0400000000000000" pitchFamily="50" charset="-128"/>
              </a:rPr>
              <a:t>)</a:t>
            </a:r>
            <a:endParaRPr lang="ja-JP" altLang="en-US" sz="1400"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22996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9723"/>
            <a:ext cx="8579296" cy="1143000"/>
          </a:xfrm>
        </p:spPr>
        <p:txBody>
          <a:bodyPr>
            <a:normAutofit fontScale="90000"/>
          </a:bodyPr>
          <a:lstStyle/>
          <a:p>
            <a:pPr algn="l"/>
            <a:r>
              <a:rPr lang="ja-JP" altLang="en-US" dirty="0" smtClean="0">
                <a:latin typeface="游ゴシック Medium" panose="020B0500000000000000" pitchFamily="50" charset="-128"/>
                <a:ea typeface="游ゴシック Medium" panose="020B0500000000000000" pitchFamily="50" charset="-128"/>
              </a:rPr>
              <a:t>⑤</a:t>
            </a:r>
            <a:r>
              <a:rPr lang="en-US" altLang="ja-JP" dirty="0" smtClean="0">
                <a:latin typeface="游ゴシック Medium" panose="020B0500000000000000" pitchFamily="50" charset="-128"/>
                <a:ea typeface="游ゴシック Medium" panose="020B0500000000000000" pitchFamily="50" charset="-128"/>
              </a:rPr>
              <a:t>L6 floor: Books for </a:t>
            </a:r>
            <a:r>
              <a:rPr kumimoji="1" lang="ja-JP" altLang="en-US" dirty="0" smtClean="0">
                <a:latin typeface="游ゴシック Medium" panose="020B0500000000000000" pitchFamily="50" charset="-128"/>
                <a:ea typeface="游ゴシック Medium" panose="020B0500000000000000" pitchFamily="50" charset="-128"/>
              </a:rPr>
              <a:t>LS students</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5" name="コンテンツ プレースホルダー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3528" y="1628802"/>
            <a:ext cx="6056944" cy="4525963"/>
          </a:xfrm>
        </p:spPr>
      </p:pic>
      <p:sp>
        <p:nvSpPr>
          <p:cNvPr id="4" name="テキスト ボックス 3"/>
          <p:cNvSpPr txBox="1"/>
          <p:nvPr/>
        </p:nvSpPr>
        <p:spPr>
          <a:xfrm>
            <a:off x="458221" y="1121462"/>
            <a:ext cx="7142251" cy="369332"/>
          </a:xfrm>
          <a:prstGeom prst="rect">
            <a:avLst/>
          </a:prstGeom>
          <a:noFill/>
        </p:spPr>
        <p:txBody>
          <a:bodyPr wrap="square" rtlCol="0">
            <a:spAutoFit/>
          </a:bodyPr>
          <a:lstStyle/>
          <a:p>
            <a:r>
              <a:rPr lang="en-US" altLang="ja-JP" b="1" dirty="0">
                <a:latin typeface="游ゴシック" panose="020B0400000000000000" pitchFamily="50" charset="-128"/>
                <a:ea typeface="游ゴシック" panose="020B0400000000000000" pitchFamily="50" charset="-128"/>
              </a:rPr>
              <a:t>OPAC </a:t>
            </a:r>
            <a:r>
              <a:rPr lang="ja-JP" altLang="en-US" b="1" dirty="0">
                <a:latin typeface="游ゴシック" panose="020B0400000000000000" pitchFamily="50" charset="-128"/>
                <a:ea typeface="游ゴシック" panose="020B0400000000000000" pitchFamily="50" charset="-128"/>
              </a:rPr>
              <a:t>display of shelving location is </a:t>
            </a:r>
            <a:r>
              <a:rPr lang="ja-JP" altLang="en-US" b="1" dirty="0">
                <a:solidFill>
                  <a:srgbClr val="FF0000"/>
                </a:solidFill>
                <a:latin typeface="游ゴシック" panose="020B0400000000000000" pitchFamily="50" charset="-128"/>
                <a:ea typeface="游ゴシック" panose="020B0400000000000000" pitchFamily="50" charset="-128"/>
              </a:rPr>
              <a:t>"</a:t>
            </a:r>
            <a:r>
              <a:rPr lang="ja-JP" altLang="en-US" b="1" dirty="0" smtClean="0">
                <a:solidFill>
                  <a:srgbClr val="FF0000"/>
                </a:solidFill>
                <a:latin typeface="游ゴシック" panose="020B0400000000000000" pitchFamily="50" charset="-128"/>
                <a:ea typeface="游ゴシック" panose="020B0400000000000000" pitchFamily="50" charset="-128"/>
              </a:rPr>
              <a:t>Law</a:t>
            </a:r>
            <a:r>
              <a:rPr lang="en-US" altLang="ja-JP" b="1" dirty="0" smtClean="0">
                <a:solidFill>
                  <a:srgbClr val="FF0000"/>
                </a:solidFill>
                <a:latin typeface="游ゴシック" panose="020B0400000000000000" pitchFamily="50" charset="-128"/>
                <a:ea typeface="游ゴシック" panose="020B0400000000000000" pitchFamily="50" charset="-128"/>
              </a:rPr>
              <a:t>.LS</a:t>
            </a:r>
            <a:r>
              <a:rPr lang="ja-JP" altLang="en-US" b="1" dirty="0" smtClean="0">
                <a:solidFill>
                  <a:srgbClr val="FF0000"/>
                </a:solidFill>
                <a:latin typeface="游ゴシック" panose="020B0400000000000000" pitchFamily="50" charset="-128"/>
                <a:ea typeface="游ゴシック" panose="020B0400000000000000" pitchFamily="50" charset="-128"/>
              </a:rPr>
              <a:t>"</a:t>
            </a:r>
            <a:r>
              <a:rPr lang="ja-JP" altLang="en-US" b="1" dirty="0">
                <a:solidFill>
                  <a:srgbClr val="FF0000"/>
                </a:solidFill>
                <a:latin typeface="游ゴシック" panose="020B0400000000000000" pitchFamily="50" charset="-128"/>
                <a:ea typeface="游ゴシック" panose="020B0400000000000000" pitchFamily="50" charset="-128"/>
              </a:rPr>
              <a:t>.</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260304"/>
            <a:ext cx="1905000" cy="1905000"/>
          </a:xfrm>
          <a:prstGeom prst="rect">
            <a:avLst/>
          </a:prstGeom>
        </p:spPr>
      </p:pic>
      <p:sp>
        <p:nvSpPr>
          <p:cNvPr id="8" name="角丸四角形吹き出し 7"/>
          <p:cNvSpPr/>
          <p:nvPr/>
        </p:nvSpPr>
        <p:spPr>
          <a:xfrm>
            <a:off x="204890" y="3051918"/>
            <a:ext cx="3719038" cy="809130"/>
          </a:xfrm>
          <a:prstGeom prst="wedgeRoundRectCallout">
            <a:avLst>
              <a:gd name="adj1" fmla="val -28154"/>
              <a:gd name="adj2" fmla="val 9383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438916" y="3145419"/>
            <a:ext cx="3250986" cy="646331"/>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Only LS students can take materials </a:t>
            </a:r>
            <a:r>
              <a:rPr lang="ja-JP" altLang="en-US" dirty="0" smtClean="0">
                <a:latin typeface="游ゴシック" panose="020B0400000000000000" pitchFamily="50" charset="-128"/>
                <a:ea typeface="游ゴシック" panose="020B0400000000000000" pitchFamily="50" charset="-128"/>
              </a:rPr>
              <a:t>from </a:t>
            </a:r>
            <a:r>
              <a:rPr lang="ja-JP" altLang="en-US" dirty="0">
                <a:latin typeface="游ゴシック" panose="020B0400000000000000" pitchFamily="50" charset="-128"/>
                <a:ea typeface="游ゴシック" panose="020B0400000000000000" pitchFamily="50" charset="-128"/>
              </a:rPr>
              <a:t>this </a:t>
            </a:r>
            <a:r>
              <a:rPr lang="ja-JP" altLang="en-US" dirty="0" smtClean="0">
                <a:latin typeface="游ゴシック" panose="020B0400000000000000" pitchFamily="50" charset="-128"/>
                <a:ea typeface="游ゴシック" panose="020B0400000000000000" pitchFamily="50" charset="-128"/>
              </a:rPr>
              <a:t>section</a:t>
            </a:r>
            <a:r>
              <a:rPr lang="en-US" altLang="ja-JP" dirty="0" smtClean="0">
                <a:latin typeface="游ゴシック" panose="020B0400000000000000" pitchFamily="50" charset="-128"/>
                <a:ea typeface="游ゴシック" panose="020B0400000000000000" pitchFamily="50" charset="-128"/>
              </a:rPr>
              <a:t>.</a:t>
            </a:r>
            <a:r>
              <a:rPr lang="ja-JP" altLang="en-US" dirty="0" smtClean="0">
                <a:latin typeface="游ゴシック" panose="020B0400000000000000" pitchFamily="50" charset="-128"/>
                <a:ea typeface="游ゴシック" panose="020B0400000000000000" pitchFamily="50" charset="-128"/>
              </a:rPr>
              <a:t> </a:t>
            </a:r>
            <a:endParaRPr lang="en-US" altLang="ja-JP" dirty="0">
              <a:latin typeface="游ゴシック" panose="020B0400000000000000" pitchFamily="50" charset="-128"/>
              <a:ea typeface="游ゴシック" panose="020B0400000000000000" pitchFamily="50" charset="-128"/>
            </a:endParaRPr>
          </a:p>
        </p:txBody>
      </p:sp>
      <p:sp>
        <p:nvSpPr>
          <p:cNvPr id="10" name="下矢印吹き出し 9"/>
          <p:cNvSpPr/>
          <p:nvPr/>
        </p:nvSpPr>
        <p:spPr>
          <a:xfrm>
            <a:off x="2802632" y="5590243"/>
            <a:ext cx="3888432" cy="1084455"/>
          </a:xfrm>
          <a:prstGeom prst="downArrowCallout">
            <a:avLst>
              <a:gd name="adj1" fmla="val 25000"/>
              <a:gd name="adj2" fmla="val 25000"/>
              <a:gd name="adj3" fmla="val 25846"/>
              <a:gd name="adj4" fmla="val 6497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2862462" y="5754228"/>
            <a:ext cx="1980029" cy="400110"/>
          </a:xfrm>
          <a:prstGeom prst="rect">
            <a:avLst/>
          </a:prstGeom>
          <a:noFill/>
        </p:spPr>
        <p:txBody>
          <a:bodyPr wrap="none" rtlCol="0">
            <a:spAutoFit/>
          </a:bodyPr>
          <a:lstStyle/>
          <a:p>
            <a:r>
              <a:rPr lang="ja-JP" altLang="en-US" sz="2000" b="1" dirty="0">
                <a:latin typeface="メイリオ" panose="020B0604030504040204" pitchFamily="50" charset="-128"/>
                <a:ea typeface="メイリオ" panose="020B0604030504040204" pitchFamily="50" charset="-128"/>
              </a:rPr>
              <a:t>To the Library service desk.</a:t>
            </a:r>
          </a:p>
        </p:txBody>
      </p:sp>
      <p:sp>
        <p:nvSpPr>
          <p:cNvPr id="12" name="楕円 11"/>
          <p:cNvSpPr/>
          <p:nvPr/>
        </p:nvSpPr>
        <p:spPr>
          <a:xfrm>
            <a:off x="8095222" y="991267"/>
            <a:ext cx="586408" cy="57606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游ゴシック" panose="020B0400000000000000" pitchFamily="50" charset="-128"/>
                <a:ea typeface="游ゴシック" panose="020B0400000000000000" pitchFamily="50" charset="-128"/>
              </a:rPr>
              <a:t>法科</a:t>
            </a:r>
          </a:p>
        </p:txBody>
      </p:sp>
    </p:spTree>
    <p:extLst>
      <p:ext uri="{BB962C8B-B14F-4D97-AF65-F5344CB8AC3E}">
        <p14:creationId xmlns:p14="http://schemas.microsoft.com/office/powerpoint/2010/main" val="2577641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kumimoji="1" sz="1600" b="1" dirty="0" smtClean="0">
            <a:solidFill>
              <a:srgbClr val="FF0000"/>
            </a:solidFill>
            <a:latin typeface="游ゴシック Medium" panose="020B0500000000000000" pitchFamily="50" charset="-128"/>
            <a:ea typeface="游ゴシック Medium" panose="020B0500000000000000"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4D2872BCBA23C4BAAD1BF88D93FED03" ma:contentTypeVersion="7" ma:contentTypeDescription="新しいドキュメントを作成します。" ma:contentTypeScope="" ma:versionID="765e25c5cca5fc1e34eaba769477ad29">
  <xsd:schema xmlns:xsd="http://www.w3.org/2001/XMLSchema" xmlns:xs="http://www.w3.org/2001/XMLSchema" xmlns:p="http://schemas.microsoft.com/office/2006/metadata/properties" xmlns:ns3="f4fdc32f-7e05-408e-bb95-0f10c95c91bd" targetNamespace="http://schemas.microsoft.com/office/2006/metadata/properties" ma:root="true" ma:fieldsID="103b058bb413bf5ed42e8008a8a57314" ns3:_="">
    <xsd:import namespace="f4fdc32f-7e05-408e-bb95-0f10c95c91b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fdc32f-7e05-408e-bb95-0f10c95c91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2958ED-6223-47E6-ACB5-077A448C8B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fdc32f-7e05-408e-bb95-0f10c95c91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37926C-F12C-4AD3-AD39-EFB8CCFE9D01}">
  <ds:schemaRefs>
    <ds:schemaRef ds:uri="http://purl.org/dc/terms/"/>
    <ds:schemaRef ds:uri="http://schemas.microsoft.com/office/infopath/2007/PartnerControls"/>
    <ds:schemaRef ds:uri="http://www.w3.org/XML/1998/namespace"/>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f4fdc32f-7e05-408e-bb95-0f10c95c91bd"/>
    <ds:schemaRef ds:uri="http://purl.org/dc/dcmitype/"/>
  </ds:schemaRefs>
</ds:datastoreItem>
</file>

<file path=customXml/itemProps3.xml><?xml version="1.0" encoding="utf-8"?>
<ds:datastoreItem xmlns:ds="http://schemas.openxmlformats.org/officeDocument/2006/customXml" ds:itemID="{2A1A7AFD-2A3D-4B0B-B378-1360EAF7F0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2253</TotalTime>
  <Words>3108</Words>
  <Application>Microsoft Office PowerPoint</Application>
  <PresentationFormat>画面に合わせる (4:3)</PresentationFormat>
  <Paragraphs>350</Paragraphs>
  <Slides>20</Slides>
  <Notes>20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20</vt:i4>
      </vt:variant>
    </vt:vector>
  </HeadingPairs>
  <TitlesOfParts>
    <vt:vector size="31" baseType="lpstr">
      <vt:lpstr>ＭＳ Ｐゴシック</vt:lpstr>
      <vt:lpstr>メイリオ</vt:lpstr>
      <vt:lpstr>游ゴシック</vt:lpstr>
      <vt:lpstr>游ゴシック Medium</vt:lpstr>
      <vt:lpstr>游明朝 Demibold</vt:lpstr>
      <vt:lpstr>Arial</vt:lpstr>
      <vt:lpstr>Calibri</vt:lpstr>
      <vt:lpstr>Century</vt:lpstr>
      <vt:lpstr>Times New Roman</vt:lpstr>
      <vt:lpstr>Wingdings</vt:lpstr>
      <vt:lpstr>Office ​​テーマ</vt:lpstr>
      <vt:lpstr>Congratulations on your enrollment!</vt:lpstr>
      <vt:lpstr>What you can do in the our Library</vt:lpstr>
      <vt:lpstr>Route of Entry to the Library</vt:lpstr>
      <vt:lpstr>① L6 floor: Library service desk</vt:lpstr>
      <vt:lpstr>Entrance and Exit Procedures</vt:lpstr>
      <vt:lpstr>②L6 floor: Lockers for users</vt:lpstr>
      <vt:lpstr>③L6 floor: Reading room</vt:lpstr>
      <vt:lpstr>④L6 floor: Periodicals in Japanese</vt:lpstr>
      <vt:lpstr>⑤L6 floor: Books for LS students</vt:lpstr>
      <vt:lpstr>What we do at the Library service desk</vt:lpstr>
      <vt:lpstr>⑥L6 floor: Foreign law materials and Periodicals in Japanese (continued)</vt:lpstr>
      <vt:lpstr>⑦L6 floor: Copier for public expense</vt:lpstr>
      <vt:lpstr>PowerPoint プレゼンテーション</vt:lpstr>
      <vt:lpstr>L5 floor</vt:lpstr>
      <vt:lpstr>L4 floor</vt:lpstr>
      <vt:lpstr>L4 floor: stacks entrance</vt:lpstr>
      <vt:lpstr>How to use motorized stacks</vt:lpstr>
      <vt:lpstr>L1 floor: GraSPP students book corner</vt:lpstr>
      <vt:lpstr>Book Post</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may</dc:creator>
  <cp:keywords>, docId:69C2E5BFAEA1CFBB3EF37BE94C79A5B4</cp:keywords>
  <cp:lastModifiedBy>橘　風吉</cp:lastModifiedBy>
  <cp:revision>141</cp:revision>
  <cp:lastPrinted>2024-03-12T09:53:03Z</cp:lastPrinted>
  <dcterms:created xsi:type="dcterms:W3CDTF">2020-03-12T00:37:19Z</dcterms:created>
  <dcterms:modified xsi:type="dcterms:W3CDTF">2024-03-18T08:35:38Z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0x010100E4D2872BCBA23C4BAAD1BF88D93FED03</vt:lpwstr>
  </property>
</Properties>
</file>