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handoutMasterIdLst>
    <p:handoutMasterId r:id="rId26"/>
  </p:handoutMasterIdLst>
  <p:sldIdLst>
    <p:sldId id="277" r:id="rId5"/>
    <p:sldId id="270" r:id="rId6"/>
    <p:sldId id="269" r:id="rId7"/>
    <p:sldId id="257" r:id="rId8"/>
    <p:sldId id="276" r:id="rId9"/>
    <p:sldId id="258" r:id="rId10"/>
    <p:sldId id="259" r:id="rId11"/>
    <p:sldId id="260" r:id="rId12"/>
    <p:sldId id="261" r:id="rId13"/>
    <p:sldId id="262" r:id="rId14"/>
    <p:sldId id="263" r:id="rId15"/>
    <p:sldId id="288" r:id="rId16"/>
    <p:sldId id="271" r:id="rId17"/>
    <p:sldId id="264" r:id="rId18"/>
    <p:sldId id="265" r:id="rId19"/>
    <p:sldId id="266" r:id="rId20"/>
    <p:sldId id="267" r:id="rId21"/>
    <p:sldId id="311" r:id="rId22"/>
    <p:sldId id="268" r:id="rId23"/>
    <p:sldId id="272" r:id="rId24"/>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54" userDrawn="1">
          <p15:clr>
            <a:srgbClr val="A4A3A4"/>
          </p15:clr>
        </p15:guide>
        <p15:guide id="3" orient="horz" pos="3131" userDrawn="1">
          <p15:clr>
            <a:srgbClr val="A4A3A4"/>
          </p15:clr>
        </p15:guide>
        <p15:guide id="4"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CCFF99"/>
    <a:srgbClr val="FF0066"/>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D0963F-02A2-4BB2-9AF4-FFAA68126028}" v="36" dt="2022-03-15T06:21:41.788"/>
    <p1510:client id="{44959E57-4C54-33BF-0033-0D0C01D456E6}" v="18" dt="2022-03-15T06:52:01.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86" autoAdjust="0"/>
    <p:restoredTop sz="73796" autoAdjust="0"/>
  </p:normalViewPr>
  <p:slideViewPr>
    <p:cSldViewPr>
      <p:cViewPr varScale="1">
        <p:scale>
          <a:sx n="80" d="100"/>
          <a:sy n="80" d="100"/>
        </p:scale>
        <p:origin x="210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3486" y="-696"/>
      </p:cViewPr>
      <p:guideLst>
        <p:guide orient="horz" pos="2931"/>
        <p:guide pos="2154"/>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三谷　芽生子" userId="fb05febc-a287-4565-83dd-bfc8c48e9f98" providerId="ADAL" clId="{11D0963F-02A2-4BB2-9AF4-FFAA68126028}"/>
    <pc:docChg chg="modSld">
      <pc:chgData name="三谷　芽生子" userId="fb05febc-a287-4565-83dd-bfc8c48e9f98" providerId="ADAL" clId="{11D0963F-02A2-4BB2-9AF4-FFAA68126028}" dt="2022-03-15T06:21:41.787" v="278"/>
      <pc:docMkLst>
        <pc:docMk/>
      </pc:docMkLst>
      <pc:sldChg chg="modSp mod">
        <pc:chgData name="三谷　芽生子" userId="fb05febc-a287-4565-83dd-bfc8c48e9f98" providerId="ADAL" clId="{11D0963F-02A2-4BB2-9AF4-FFAA68126028}" dt="2022-03-15T06:21:41.787" v="278"/>
        <pc:sldMkLst>
          <pc:docMk/>
          <pc:sldMk cId="788481347" sldId="257"/>
        </pc:sldMkLst>
        <pc:spChg chg="mod">
          <ac:chgData name="三谷　芽生子" userId="fb05febc-a287-4565-83dd-bfc8c48e9f98" providerId="ADAL" clId="{11D0963F-02A2-4BB2-9AF4-FFAA68126028}" dt="2022-03-15T06:21:41.787" v="278"/>
          <ac:spMkLst>
            <pc:docMk/>
            <pc:sldMk cId="788481347" sldId="257"/>
            <ac:spMk id="10" creationId="{00000000-0000-0000-0000-000000000000}"/>
          </ac:spMkLst>
        </pc:spChg>
      </pc:sldChg>
      <pc:sldChg chg="modNotesTx">
        <pc:chgData name="三谷　芽生子" userId="fb05febc-a287-4565-83dd-bfc8c48e9f98" providerId="ADAL" clId="{11D0963F-02A2-4BB2-9AF4-FFAA68126028}" dt="2022-03-15T00:16:46.107" v="267" actId="20577"/>
        <pc:sldMkLst>
          <pc:docMk/>
          <pc:sldMk cId="2501535430" sldId="268"/>
        </pc:sldMkLst>
      </pc:sldChg>
      <pc:sldChg chg="modSp mod modNotesTx">
        <pc:chgData name="三谷　芽生子" userId="fb05febc-a287-4565-83dd-bfc8c48e9f98" providerId="ADAL" clId="{11D0963F-02A2-4BB2-9AF4-FFAA68126028}" dt="2022-03-15T00:04:01.017" v="58" actId="20577"/>
        <pc:sldMkLst>
          <pc:docMk/>
          <pc:sldMk cId="1963544362" sldId="269"/>
        </pc:sldMkLst>
        <pc:spChg chg="mod">
          <ac:chgData name="三谷　芽生子" userId="fb05febc-a287-4565-83dd-bfc8c48e9f98" providerId="ADAL" clId="{11D0963F-02A2-4BB2-9AF4-FFAA68126028}" dt="2022-03-15T00:01:08.579" v="12" actId="113"/>
          <ac:spMkLst>
            <pc:docMk/>
            <pc:sldMk cId="1963544362" sldId="269"/>
            <ac:spMk id="3" creationId="{73696B0B-37C9-4602-ABE5-999584D01197}"/>
          </ac:spMkLst>
        </pc:spChg>
      </pc:sldChg>
      <pc:sldChg chg="modNotesTx">
        <pc:chgData name="三谷　芽生子" userId="fb05febc-a287-4565-83dd-bfc8c48e9f98" providerId="ADAL" clId="{11D0963F-02A2-4BB2-9AF4-FFAA68126028}" dt="2022-03-15T00:16:28.215" v="256" actId="20577"/>
        <pc:sldMkLst>
          <pc:docMk/>
          <pc:sldMk cId="613241772" sldId="277"/>
        </pc:sldMkLst>
      </pc:sldChg>
    </pc:docChg>
  </pc:docChgLst>
  <pc:docChgLst>
    <pc:chgData name="三谷　芽生子" userId="S::2038070605@utac.u-tokyo.ac.jp::fb05febc-a287-4565-83dd-bfc8c48e9f98" providerId="AD" clId="Web-{44959E57-4C54-33BF-0033-0D0C01D456E6}"/>
    <pc:docChg chg="modSld">
      <pc:chgData name="三谷　芽生子" userId="S::2038070605@utac.u-tokyo.ac.jp::fb05febc-a287-4565-83dd-bfc8c48e9f98" providerId="AD" clId="Web-{44959E57-4C54-33BF-0033-0D0C01D456E6}" dt="2022-03-15T06:52:01.298" v="8" actId="20577"/>
      <pc:docMkLst>
        <pc:docMk/>
      </pc:docMkLst>
      <pc:sldChg chg="modSp">
        <pc:chgData name="三谷　芽生子" userId="S::2038070605@utac.u-tokyo.ac.jp::fb05febc-a287-4565-83dd-bfc8c48e9f98" providerId="AD" clId="Web-{44959E57-4C54-33BF-0033-0D0C01D456E6}" dt="2022-03-15T06:52:01.298" v="8" actId="20577"/>
        <pc:sldMkLst>
          <pc:docMk/>
          <pc:sldMk cId="1963544362" sldId="269"/>
        </pc:sldMkLst>
        <pc:spChg chg="mod">
          <ac:chgData name="三谷　芽生子" userId="S::2038070605@utac.u-tokyo.ac.jp::fb05febc-a287-4565-83dd-bfc8c48e9f98" providerId="AD" clId="Web-{44959E57-4C54-33BF-0033-0D0C01D456E6}" dt="2022-03-15T06:52:01.298" v="8" actId="20577"/>
          <ac:spMkLst>
            <pc:docMk/>
            <pc:sldMk cId="1963544362" sldId="269"/>
            <ac:spMk id="3" creationId="{73696B0B-37C9-4602-ABE5-999584D01197}"/>
          </ac:spMkLst>
        </pc:spChg>
      </pc:sldChg>
    </pc:docChg>
  </pc:docChgLst>
  <pc:docChgLst>
    <pc:chgData name="三谷　芽生子" userId="fb05febc-a287-4565-83dd-bfc8c48e9f98" providerId="ADAL" clId="{2C2AB278-E310-4216-9425-07DBDBEB220D}"/>
    <pc:docChg chg="modSld">
      <pc:chgData name="三谷　芽生子" userId="fb05febc-a287-4565-83dd-bfc8c48e9f98" providerId="ADAL" clId="{2C2AB278-E310-4216-9425-07DBDBEB220D}" dt="2021-03-09T00:57:58.406" v="27"/>
      <pc:docMkLst>
        <pc:docMk/>
      </pc:docMkLst>
      <pc:sldChg chg="modSp mod modNotesTx">
        <pc:chgData name="三谷　芽生子" userId="fb05febc-a287-4565-83dd-bfc8c48e9f98" providerId="ADAL" clId="{2C2AB278-E310-4216-9425-07DBDBEB220D}" dt="2021-03-09T00:57:58.406" v="27"/>
        <pc:sldMkLst>
          <pc:docMk/>
          <pc:sldMk cId="2501535430" sldId="268"/>
        </pc:sldMkLst>
        <pc:spChg chg="mod">
          <ac:chgData name="三谷　芽生子" userId="fb05febc-a287-4565-83dd-bfc8c48e9f98" providerId="ADAL" clId="{2C2AB278-E310-4216-9425-07DBDBEB220D}" dt="2021-03-09T00:57:58.406" v="27"/>
          <ac:spMkLst>
            <pc:docMk/>
            <pc:sldMk cId="2501535430" sldId="268"/>
            <ac:spMk id="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6967"/>
          </a:xfrm>
          <a:prstGeom prst="rect">
            <a:avLst/>
          </a:prstGeom>
        </p:spPr>
        <p:txBody>
          <a:bodyPr vert="horz" lIns="91440" tIns="45720" rIns="91440" bIns="45720" rtlCol="0"/>
          <a:lstStyle>
            <a:lvl1pPr algn="r">
              <a:defRPr sz="1200"/>
            </a:lvl1pPr>
          </a:lstStyle>
          <a:p>
            <a:fld id="{3ADEC511-FD08-438E-9CFE-D01AA91FD5EC}" type="datetimeFigureOut">
              <a:rPr kumimoji="1" lang="ja-JP" altLang="en-US" smtClean="0"/>
              <a:t>2024/3/6</a:t>
            </a:fld>
            <a:endParaRPr kumimoji="1" lang="ja-JP" altLang="en-US"/>
          </a:p>
        </p:txBody>
      </p:sp>
      <p:sp>
        <p:nvSpPr>
          <p:cNvPr id="4" name="フッター プレースホルダー 3"/>
          <p:cNvSpPr>
            <a:spLocks noGrp="1"/>
          </p:cNvSpPr>
          <p:nvPr>
            <p:ph type="ftr" sz="quarter" idx="2"/>
          </p:nvPr>
        </p:nvSpPr>
        <p:spPr>
          <a:xfrm>
            <a:off x="1"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6967"/>
          </a:xfrm>
          <a:prstGeom prst="rect">
            <a:avLst/>
          </a:prstGeom>
        </p:spPr>
        <p:txBody>
          <a:bodyPr vert="horz" lIns="91440" tIns="45720" rIns="91440" bIns="45720" rtlCol="0" anchor="b"/>
          <a:lstStyle>
            <a:lvl1pPr algn="r">
              <a:defRPr sz="1200"/>
            </a:lvl1pPr>
          </a:lstStyle>
          <a:p>
            <a:fld id="{4FFECAC7-47E3-46A8-B484-60571EFF855B}" type="slidenum">
              <a:rPr kumimoji="1" lang="ja-JP" altLang="en-US" smtClean="0"/>
              <a:t>‹#›</a:t>
            </a:fld>
            <a:endParaRPr kumimoji="1" lang="ja-JP" altLang="en-US"/>
          </a:p>
        </p:txBody>
      </p:sp>
    </p:spTree>
    <p:extLst>
      <p:ext uri="{BB962C8B-B14F-4D97-AF65-F5344CB8AC3E}">
        <p14:creationId xmlns:p14="http://schemas.microsoft.com/office/powerpoint/2010/main" val="39051937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5839" y="0"/>
            <a:ext cx="2949787" cy="496967"/>
          </a:xfrm>
          <a:prstGeom prst="rect">
            <a:avLst/>
          </a:prstGeom>
        </p:spPr>
        <p:txBody>
          <a:bodyPr vert="horz" lIns="91440" tIns="45720" rIns="91440" bIns="45720" rtlCol="0"/>
          <a:lstStyle>
            <a:lvl1pPr algn="r">
              <a:defRPr sz="1200"/>
            </a:lvl1pPr>
          </a:lstStyle>
          <a:p>
            <a:fld id="{55AD7934-1743-4106-8647-CE6B20F5FE23}" type="datetimeFigureOut">
              <a:rPr kumimoji="1" lang="ja-JP" altLang="en-US" smtClean="0"/>
              <a:t>2024/3/6</a:t>
            </a:fld>
            <a:endParaRPr kumimoji="1" lang="ja-JP" altLang="en-US" dirty="0"/>
          </a:p>
        </p:txBody>
      </p:sp>
      <p:sp>
        <p:nvSpPr>
          <p:cNvPr id="4" name="スライド イメージ プレースホルダー 3"/>
          <p:cNvSpPr>
            <a:spLocks noGrp="1" noRot="1" noChangeAspect="1"/>
          </p:cNvSpPr>
          <p:nvPr>
            <p:ph type="sldImg" idx="2"/>
          </p:nvPr>
        </p:nvSpPr>
        <p:spPr>
          <a:xfrm>
            <a:off x="147945" y="752826"/>
            <a:ext cx="6501698" cy="4960881"/>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81621" y="5973894"/>
            <a:ext cx="6634347" cy="3388263"/>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40" tIns="45720" rIns="91440" bIns="45720" rtlCol="0" anchor="b"/>
          <a:lstStyle>
            <a:lvl1pPr algn="r">
              <a:defRPr sz="1200"/>
            </a:lvl1pPr>
          </a:lstStyle>
          <a:p>
            <a:fld id="{D3055AB4-AA4A-4249-B915-E9F18B694B3B}" type="slidenum">
              <a:rPr kumimoji="1" lang="ja-JP" altLang="en-US" smtClean="0"/>
              <a:t>‹#›</a:t>
            </a:fld>
            <a:endParaRPr kumimoji="1" lang="ja-JP" altLang="en-US"/>
          </a:p>
        </p:txBody>
      </p:sp>
      <p:sp>
        <p:nvSpPr>
          <p:cNvPr id="9" name="フッター プレースホルダー 8"/>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Tree>
    <p:extLst>
      <p:ext uri="{BB962C8B-B14F-4D97-AF65-F5344CB8AC3E}">
        <p14:creationId xmlns:p14="http://schemas.microsoft.com/office/powerpoint/2010/main" val="126835958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175971" y="6121797"/>
            <a:ext cx="6487007" cy="3168352"/>
          </a:xfrm>
        </p:spPr>
        <p:txBody>
          <a:bodyPr/>
          <a:lstStyle/>
          <a:p>
            <a:r>
              <a:rPr kumimoji="1" lang="ja-JP" altLang="ja-JP" sz="1600" kern="1200" dirty="0">
                <a:solidFill>
                  <a:schemeClr val="tx1"/>
                </a:solidFill>
                <a:effectLst/>
              </a:rPr>
              <a:t>皆さ</a:t>
            </a:r>
            <a:r>
              <a:rPr kumimoji="1" lang="ja-JP" altLang="en-US" sz="1600" kern="1200" dirty="0">
                <a:solidFill>
                  <a:schemeClr val="tx1"/>
                </a:solidFill>
                <a:effectLst/>
              </a:rPr>
              <a:t>ま</a:t>
            </a:r>
            <a:r>
              <a:rPr kumimoji="1" lang="ja-JP" altLang="ja-JP" sz="1600" kern="1200" dirty="0">
                <a:solidFill>
                  <a:schemeClr val="tx1"/>
                </a:solidFill>
                <a:effectLst/>
              </a:rPr>
              <a:t>、ご入学おめでとうございます。これから法学部研究室図書室</a:t>
            </a:r>
            <a:r>
              <a:rPr kumimoji="1" lang="ja-JP" altLang="en-US" sz="1600" kern="1200" dirty="0">
                <a:solidFill>
                  <a:schemeClr val="tx1"/>
                </a:solidFill>
                <a:effectLst/>
              </a:rPr>
              <a:t>ライブラリー</a:t>
            </a:r>
            <a:r>
              <a:rPr kumimoji="1" lang="ja-JP" altLang="ja-JP" sz="1600" kern="1200" dirty="0">
                <a:solidFill>
                  <a:schemeClr val="tx1"/>
                </a:solidFill>
                <a:effectLst/>
              </a:rPr>
              <a:t>ツアーを始めます。</a:t>
            </a:r>
            <a:endParaRPr kumimoji="1" lang="ja-JP" altLang="en-US" sz="16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55AB4-AA4A-4249-B915-E9F18B694B3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9" name="スライド イメージ プレースホルダー 8"/>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490108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5976938"/>
            <a:ext cx="6642100" cy="346392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kern="1200" dirty="0" smtClean="0">
                <a:solidFill>
                  <a:schemeClr val="tx1"/>
                </a:solidFill>
                <a:effectLst/>
                <a:latin typeface="+mn-lt"/>
                <a:ea typeface="+mn-ea"/>
                <a:cs typeface="+mn-cs"/>
              </a:rPr>
              <a:t>カウンターでは以下のような</a:t>
            </a:r>
            <a:r>
              <a:rPr kumimoji="1" lang="ja-JP" altLang="ja-JP" sz="1400" kern="1200" dirty="0" smtClean="0">
                <a:solidFill>
                  <a:schemeClr val="tx1"/>
                </a:solidFill>
                <a:effectLst/>
                <a:latin typeface="+mn-lt"/>
                <a:ea typeface="+mn-ea"/>
                <a:cs typeface="+mn-cs"/>
              </a:rPr>
              <a:t>サービスを行っています。図書室の利用に関してわからないことがあったら、カウンターの職員にお尋ねください</a:t>
            </a:r>
            <a:r>
              <a:rPr kumimoji="1" lang="ja-JP" altLang="ja-JP"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smtClean="0">
                <a:solidFill>
                  <a:schemeClr val="tx1"/>
                </a:solidFill>
                <a:effectLst/>
                <a:latin typeface="+mn-lt"/>
                <a:ea typeface="+mn-ea"/>
                <a:cs typeface="+mn-cs"/>
              </a:rPr>
              <a:t>資料</a:t>
            </a:r>
            <a:r>
              <a:rPr kumimoji="1" lang="ja-JP" altLang="ja-JP" sz="1400" kern="1200" dirty="0" smtClean="0">
                <a:solidFill>
                  <a:schemeClr val="tx1"/>
                </a:solidFill>
                <a:effectLst/>
                <a:latin typeface="+mn-lt"/>
                <a:ea typeface="+mn-ea"/>
                <a:cs typeface="+mn-cs"/>
              </a:rPr>
              <a:t>の持ち出し</a:t>
            </a:r>
            <a:r>
              <a:rPr kumimoji="1" lang="ja-JP" altLang="ja-JP" sz="1400" kern="1200" dirty="0">
                <a:solidFill>
                  <a:schemeClr val="tx1"/>
                </a:solidFill>
                <a:effectLst/>
                <a:latin typeface="+mn-lt"/>
                <a:ea typeface="+mn-ea"/>
                <a:cs typeface="+mn-cs"/>
              </a:rPr>
              <a:t>や取り置きの</a:t>
            </a:r>
            <a:r>
              <a:rPr kumimoji="1" lang="ja-JP" altLang="ja-JP" sz="1400" kern="1200" dirty="0" smtClean="0">
                <a:solidFill>
                  <a:schemeClr val="tx1"/>
                </a:solidFill>
                <a:effectLst/>
                <a:latin typeface="+mn-lt"/>
                <a:ea typeface="+mn-ea"/>
                <a:cs typeface="+mn-cs"/>
              </a:rPr>
              <a:t>手続き</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smtClean="0">
                <a:solidFill>
                  <a:schemeClr val="tx1"/>
                </a:solidFill>
                <a:effectLst/>
                <a:latin typeface="+mn-lt"/>
                <a:ea typeface="+mn-ea"/>
                <a:cs typeface="+mn-cs"/>
              </a:rPr>
              <a:t>資料</a:t>
            </a:r>
            <a:r>
              <a:rPr kumimoji="1" lang="ja-JP" altLang="ja-JP" sz="1400" kern="1200" dirty="0">
                <a:solidFill>
                  <a:schemeClr val="tx1"/>
                </a:solidFill>
                <a:effectLst/>
                <a:latin typeface="+mn-lt"/>
                <a:ea typeface="+mn-ea"/>
                <a:cs typeface="+mn-cs"/>
              </a:rPr>
              <a:t>の探し方やデータベース関連の</a:t>
            </a:r>
            <a:r>
              <a:rPr kumimoji="1" lang="ja-JP" altLang="ja-JP" sz="1400" kern="1200" dirty="0" smtClean="0">
                <a:solidFill>
                  <a:schemeClr val="tx1"/>
                </a:solidFill>
                <a:effectLst/>
                <a:latin typeface="+mn-lt"/>
                <a:ea typeface="+mn-ea"/>
                <a:cs typeface="+mn-cs"/>
              </a:rPr>
              <a:t>案内</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kern="1200" dirty="0" err="1" smtClean="0">
                <a:solidFill>
                  <a:schemeClr val="tx1"/>
                </a:solidFill>
                <a:effectLst/>
                <a:latin typeface="+mn-lt"/>
                <a:ea typeface="+mn-ea"/>
                <a:cs typeface="+mn-cs"/>
              </a:rPr>
              <a:t>MyOPAC</a:t>
            </a:r>
            <a:r>
              <a:rPr kumimoji="1" lang="ja-JP" altLang="ja-JP" sz="1400" kern="1200" dirty="0" smtClean="0">
                <a:solidFill>
                  <a:schemeClr val="tx1"/>
                </a:solidFill>
                <a:effectLst/>
                <a:latin typeface="+mn-lt"/>
                <a:ea typeface="+mn-ea"/>
                <a:cs typeface="+mn-cs"/>
              </a:rPr>
              <a:t>で</a:t>
            </a:r>
            <a:r>
              <a:rPr kumimoji="1" lang="ja-JP" altLang="en-US" sz="1400" kern="1200" dirty="0" smtClean="0">
                <a:solidFill>
                  <a:schemeClr val="tx1"/>
                </a:solidFill>
                <a:effectLst/>
                <a:latin typeface="+mn-lt"/>
                <a:ea typeface="+mn-ea"/>
                <a:cs typeface="+mn-cs"/>
              </a:rPr>
              <a:t>取寄せを申し込んだ学内他館</a:t>
            </a:r>
            <a:r>
              <a:rPr kumimoji="1" lang="ja-JP" altLang="ja-JP" sz="1400" kern="1200" dirty="0" smtClean="0">
                <a:solidFill>
                  <a:schemeClr val="tx1"/>
                </a:solidFill>
                <a:effectLst/>
                <a:latin typeface="+mn-lt"/>
                <a:ea typeface="+mn-ea"/>
                <a:cs typeface="+mn-cs"/>
              </a:rPr>
              <a:t>図書</a:t>
            </a:r>
            <a:r>
              <a:rPr kumimoji="1" lang="ja-JP" altLang="en-US" sz="1400" kern="1200" dirty="0" smtClean="0">
                <a:solidFill>
                  <a:schemeClr val="tx1"/>
                </a:solidFill>
                <a:effectLst/>
                <a:latin typeface="+mn-lt"/>
                <a:ea typeface="+mn-ea"/>
                <a:cs typeface="+mn-cs"/>
              </a:rPr>
              <a:t>や</a:t>
            </a:r>
            <a:r>
              <a:rPr kumimoji="1" lang="ja-JP" altLang="ja-JP" sz="1400" kern="1200" dirty="0" smtClean="0">
                <a:solidFill>
                  <a:schemeClr val="tx1"/>
                </a:solidFill>
                <a:effectLst/>
                <a:latin typeface="+mn-lt"/>
                <a:ea typeface="+mn-ea"/>
                <a:cs typeface="+mn-cs"/>
              </a:rPr>
              <a:t>文献コピーの</a:t>
            </a:r>
            <a:r>
              <a:rPr kumimoji="1" lang="ja-JP" altLang="ja-JP" sz="1400" kern="1200" dirty="0" smtClean="0">
                <a:solidFill>
                  <a:schemeClr val="tx1"/>
                </a:solidFill>
                <a:effectLst/>
                <a:latin typeface="+mn-lt"/>
                <a:ea typeface="+mn-ea"/>
                <a:cs typeface="+mn-cs"/>
              </a:rPr>
              <a:t>受け取り</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smtClean="0">
                <a:solidFill>
                  <a:schemeClr val="tx1"/>
                </a:solidFill>
                <a:effectLst/>
                <a:latin typeface="+mn-lt"/>
                <a:ea typeface="+mn-ea"/>
                <a:cs typeface="+mn-cs"/>
              </a:rPr>
              <a:t>他</a:t>
            </a:r>
            <a:r>
              <a:rPr kumimoji="1" lang="ja-JP" altLang="ja-JP" sz="1400" kern="1200" dirty="0">
                <a:solidFill>
                  <a:schemeClr val="tx1"/>
                </a:solidFill>
                <a:effectLst/>
                <a:latin typeface="+mn-lt"/>
                <a:ea typeface="+mn-ea"/>
                <a:cs typeface="+mn-cs"/>
              </a:rPr>
              <a:t>大学の図書館へ行って直接資料を見たりしたいときの紹介状発行の</a:t>
            </a:r>
            <a:r>
              <a:rPr kumimoji="1" lang="ja-JP" altLang="ja-JP" sz="1400" kern="1200" dirty="0" smtClean="0">
                <a:solidFill>
                  <a:schemeClr val="tx1"/>
                </a:solidFill>
                <a:effectLst/>
                <a:latin typeface="+mn-lt"/>
                <a:ea typeface="+mn-ea"/>
                <a:cs typeface="+mn-cs"/>
              </a:rPr>
              <a:t>手続き</a:t>
            </a:r>
            <a:r>
              <a:rPr kumimoji="1" lang="ja-JP" altLang="en-US" sz="1400" kern="1200" dirty="0" smtClean="0">
                <a:solidFill>
                  <a:schemeClr val="tx1"/>
                </a:solidFill>
                <a:effectLst/>
                <a:latin typeface="+mn-lt"/>
                <a:ea typeface="+mn-ea"/>
                <a:cs typeface="+mn-cs"/>
              </a:rPr>
              <a:t> など</a:t>
            </a:r>
            <a:endParaRPr kumimoji="1" lang="en-US" altLang="ja-JP" sz="14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10</a:t>
            </a:fld>
            <a:endParaRPr kumimoji="1" lang="ja-JP" altLang="en-US"/>
          </a:p>
        </p:txBody>
      </p:sp>
      <p:sp>
        <p:nvSpPr>
          <p:cNvPr id="8" name="スライド イメージ プレースホルダー 7"/>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4180711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5976938"/>
            <a:ext cx="6642100" cy="3463925"/>
          </a:xfrm>
        </p:spPr>
        <p:txBody>
          <a:bodyPr/>
          <a:lstStyle/>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カウンターに向かって左手に進むと左側に外国法令判例資料室があります。主に欧米の法令や判例が配架されています</a:t>
            </a:r>
            <a:r>
              <a:rPr kumimoji="1" lang="ja-JP" altLang="ja-JP" sz="1400" kern="1200" dirty="0" smtClean="0">
                <a:solidFill>
                  <a:schemeClr val="tx1"/>
                </a:solidFill>
                <a:effectLst/>
                <a:latin typeface="+mn-lt"/>
                <a:ea typeface="+mn-ea"/>
                <a:cs typeface="+mn-cs"/>
              </a:rPr>
              <a:t>。</a:t>
            </a:r>
            <a:r>
              <a:rPr kumimoji="1" lang="ja-JP" altLang="en-US" sz="1400" kern="1200" dirty="0" smtClean="0">
                <a:solidFill>
                  <a:schemeClr val="tx1"/>
                </a:solidFill>
                <a:effectLst/>
                <a:latin typeface="+mn-lt"/>
                <a:ea typeface="+mn-ea"/>
                <a:cs typeface="+mn-cs"/>
              </a:rPr>
              <a:t>禁帯出資料のため館内でご利用ください。</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右側</a:t>
            </a:r>
            <a:r>
              <a:rPr kumimoji="1" lang="ja-JP" altLang="ja-JP" sz="1400" kern="1200" dirty="0" smtClean="0">
                <a:solidFill>
                  <a:schemeClr val="tx1"/>
                </a:solidFill>
                <a:effectLst/>
                <a:latin typeface="+mn-lt"/>
                <a:ea typeface="+mn-ea"/>
                <a:cs typeface="+mn-cs"/>
              </a:rPr>
              <a:t>と</a:t>
            </a:r>
            <a:r>
              <a:rPr kumimoji="1" lang="ja-JP" altLang="en-US" sz="1400" kern="1200" dirty="0" smtClean="0">
                <a:solidFill>
                  <a:schemeClr val="tx1"/>
                </a:solidFill>
                <a:effectLst/>
                <a:latin typeface="+mn-lt"/>
                <a:ea typeface="+mn-ea"/>
                <a:cs typeface="+mn-cs"/>
              </a:rPr>
              <a:t>通路の</a:t>
            </a:r>
            <a:r>
              <a:rPr kumimoji="1" lang="ja-JP" altLang="ja-JP" sz="1400" kern="1200" dirty="0" smtClean="0">
                <a:solidFill>
                  <a:schemeClr val="tx1"/>
                </a:solidFill>
                <a:effectLst/>
                <a:latin typeface="+mn-lt"/>
                <a:ea typeface="+mn-ea"/>
                <a:cs typeface="+mn-cs"/>
              </a:rPr>
              <a:t>奥には</a:t>
            </a:r>
            <a:r>
              <a:rPr kumimoji="1" lang="ja-JP" altLang="en-US" sz="1400" kern="1200" dirty="0" smtClean="0">
                <a:solidFill>
                  <a:schemeClr val="tx1"/>
                </a:solidFill>
                <a:effectLst/>
                <a:latin typeface="+mn-lt"/>
                <a:ea typeface="+mn-ea"/>
                <a:cs typeface="+mn-cs"/>
              </a:rPr>
              <a:t>、日本語雑誌</a:t>
            </a:r>
            <a:r>
              <a:rPr kumimoji="1" lang="ja-JP" altLang="ja-JP" sz="1400" kern="1200" dirty="0" smtClean="0">
                <a:solidFill>
                  <a:schemeClr val="tx1"/>
                </a:solidFill>
                <a:effectLst/>
                <a:latin typeface="+mn-lt"/>
                <a:ea typeface="+mn-ea"/>
                <a:cs typeface="+mn-cs"/>
              </a:rPr>
              <a:t>タイトル</a:t>
            </a:r>
            <a:r>
              <a:rPr kumimoji="1" lang="ja-JP" altLang="ja-JP" sz="1400" kern="1200" dirty="0">
                <a:solidFill>
                  <a:schemeClr val="tx1"/>
                </a:solidFill>
                <a:effectLst/>
                <a:latin typeface="+mn-lt"/>
                <a:ea typeface="+mn-ea"/>
                <a:cs typeface="+mn-cs"/>
              </a:rPr>
              <a:t>Ｋの途中から</a:t>
            </a:r>
            <a:r>
              <a:rPr kumimoji="1" lang="en-US" altLang="ja-JP" sz="1400" kern="1200" dirty="0" err="1">
                <a:solidFill>
                  <a:schemeClr val="tx1"/>
                </a:solidFill>
                <a:effectLst/>
                <a:latin typeface="+mn-lt"/>
                <a:ea typeface="+mn-ea"/>
                <a:cs typeface="+mn-cs"/>
              </a:rPr>
              <a:t>Tn</a:t>
            </a:r>
            <a:r>
              <a:rPr kumimoji="1" lang="ja-JP" altLang="ja-JP" sz="1400" kern="1200" dirty="0" err="1" smtClean="0">
                <a:solidFill>
                  <a:schemeClr val="tx1"/>
                </a:solidFill>
                <a:effectLst/>
                <a:latin typeface="+mn-lt"/>
                <a:ea typeface="+mn-ea"/>
                <a:cs typeface="+mn-cs"/>
              </a:rPr>
              <a:t>まで</a:t>
            </a:r>
            <a:r>
              <a:rPr kumimoji="1" lang="ja-JP" altLang="en-US" sz="1400" kern="1200" dirty="0" err="1" smtClean="0">
                <a:solidFill>
                  <a:schemeClr val="tx1"/>
                </a:solidFill>
                <a:effectLst/>
                <a:latin typeface="+mn-lt"/>
                <a:ea typeface="+mn-ea"/>
                <a:cs typeface="+mn-cs"/>
              </a:rPr>
              <a:t>が</a:t>
            </a:r>
            <a:r>
              <a:rPr kumimoji="1" lang="ja-JP" altLang="en-US" sz="1400" kern="1200" dirty="0" smtClean="0">
                <a:solidFill>
                  <a:schemeClr val="tx1"/>
                </a:solidFill>
                <a:effectLst/>
                <a:latin typeface="+mn-lt"/>
                <a:ea typeface="+mn-ea"/>
                <a:cs typeface="+mn-cs"/>
              </a:rPr>
              <a:t>並んでいます</a:t>
            </a:r>
            <a:r>
              <a:rPr kumimoji="1" lang="ja-JP" altLang="ja-JP" sz="1400" kern="1200" dirty="0" smtClean="0">
                <a:solidFill>
                  <a:schemeClr val="tx1"/>
                </a:solidFill>
                <a:effectLst/>
                <a:latin typeface="+mn-lt"/>
                <a:ea typeface="+mn-ea"/>
                <a:cs typeface="+mn-cs"/>
              </a:rPr>
              <a:t>。</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11</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449889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6049789"/>
            <a:ext cx="6642100" cy="3463925"/>
          </a:xfrm>
        </p:spPr>
        <p:txBody>
          <a:bodyPr/>
          <a:lstStyle/>
          <a:p>
            <a:r>
              <a:rPr kumimoji="1" lang="ja-JP" altLang="en-US" sz="1400" b="0" kern="1200" dirty="0" smtClean="0">
                <a:solidFill>
                  <a:schemeClr val="tx1"/>
                </a:solidFill>
                <a:effectLst/>
                <a:latin typeface="+mn-lt"/>
                <a:ea typeface="+mn-ea"/>
                <a:cs typeface="+mn-cs"/>
              </a:rPr>
              <a:t>（総合法政向け）</a:t>
            </a:r>
          </a:p>
          <a:p>
            <a:pPr marL="171450" indent="-171450">
              <a:buFont typeface="Arial" panose="020B0604020202020204" pitchFamily="34" charset="0"/>
              <a:buChar char="•"/>
            </a:pPr>
            <a:r>
              <a:rPr kumimoji="1" lang="ja-JP" altLang="en-US" sz="1400" b="0" kern="1200" dirty="0" smtClean="0">
                <a:solidFill>
                  <a:schemeClr val="tx1"/>
                </a:solidFill>
                <a:effectLst/>
                <a:latin typeface="+mn-lt"/>
                <a:ea typeface="+mn-ea"/>
                <a:cs typeface="+mn-cs"/>
              </a:rPr>
              <a:t>研究室総務チームから配布されているコピーカードを利用できるコピー機（公費用）があります。</a:t>
            </a:r>
            <a:endParaRPr kumimoji="1" lang="en-US" altLang="ja-JP" sz="14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b="0" kern="1200" dirty="0" smtClean="0">
                <a:solidFill>
                  <a:schemeClr val="tx1"/>
                </a:solidFill>
                <a:effectLst/>
                <a:latin typeface="+mn-lt"/>
                <a:ea typeface="+mn-ea"/>
                <a:cs typeface="+mn-cs"/>
              </a:rPr>
              <a:t>図書や雑誌をコピーできる範囲は著作権法で定められていますので、コピーを取る前に文献複写申込書に記入して、資料と一緒にカウンターに持ってきてください。</a:t>
            </a:r>
            <a:endParaRPr kumimoji="1" lang="en-US" altLang="ja-JP" sz="14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b="0" kern="1200" dirty="0" smtClean="0">
                <a:solidFill>
                  <a:schemeClr val="tx1"/>
                </a:solidFill>
                <a:effectLst/>
                <a:latin typeface="+mn-lt"/>
                <a:ea typeface="+mn-ea"/>
                <a:cs typeface="+mn-cs"/>
              </a:rPr>
              <a:t>公費用コピー機のカードを使い切った後は、私費用コピー機をご利用ください。</a:t>
            </a:r>
            <a:endParaRPr kumimoji="1" lang="en-US" altLang="ja-JP" sz="1400" b="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b="0" kern="1200" dirty="0" smtClean="0">
                <a:solidFill>
                  <a:schemeClr val="tx1"/>
                </a:solidFill>
                <a:effectLst/>
                <a:latin typeface="+mn-lt"/>
                <a:ea typeface="+mn-ea"/>
                <a:cs typeface="+mn-cs"/>
              </a:rPr>
              <a:t>カードの取り忘れにご注意ください。</a:t>
            </a:r>
          </a:p>
        </p:txBody>
      </p:sp>
      <p:sp>
        <p:nvSpPr>
          <p:cNvPr id="4" name="スライド番号プレースホルダー 3"/>
          <p:cNvSpPr>
            <a:spLocks noGrp="1"/>
          </p:cNvSpPr>
          <p:nvPr>
            <p:ph type="sldNum" sz="quarter" idx="5"/>
          </p:nvPr>
        </p:nvSpPr>
        <p:spPr/>
        <p:txBody>
          <a:bodyPr/>
          <a:lstStyle/>
          <a:p>
            <a:fld id="{D3055AB4-AA4A-4249-B915-E9F18B694B3B}" type="slidenum">
              <a:rPr lang="ja-JP" altLang="en-US" smtClean="0"/>
              <a:pPr/>
              <a:t>12</a:t>
            </a:fld>
            <a:endParaRPr lang="ja-JP" altLang="en-US"/>
          </a:p>
        </p:txBody>
      </p:sp>
      <p:sp>
        <p:nvSpPr>
          <p:cNvPr id="10" name="スライド イメージ プレースホルダー 9"/>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442941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4879" y="5998626"/>
            <a:ext cx="6642100" cy="3463925"/>
          </a:xfrm>
        </p:spPr>
        <p:txBody>
          <a:bodyPr/>
          <a:lstStyle/>
          <a:p>
            <a:pPr marL="171450" indent="-171450">
              <a:buFont typeface="Arial" panose="020B0604020202020204" pitchFamily="34" charset="0"/>
              <a:buChar char="•"/>
            </a:pPr>
            <a:r>
              <a:rPr kumimoji="1" lang="ja-JP" altLang="en-US" sz="1400" dirty="0" smtClean="0"/>
              <a:t>ここまでご案内してきた</a:t>
            </a:r>
            <a:r>
              <a:rPr kumimoji="1" lang="en-US" altLang="ja-JP" sz="1400" dirty="0" smtClean="0"/>
              <a:t>L6</a:t>
            </a:r>
            <a:r>
              <a:rPr kumimoji="1" lang="ja-JP" altLang="en-US" sz="1400" dirty="0" smtClean="0"/>
              <a:t>階のフロアマップです。</a:t>
            </a:r>
            <a:endParaRPr kumimoji="1" lang="en-US" altLang="ja-JP" sz="1400" dirty="0" smtClean="0"/>
          </a:p>
          <a:p>
            <a:pPr marL="171450" indent="-171450">
              <a:buFont typeface="Arial" panose="020B0604020202020204" pitchFamily="34" charset="0"/>
              <a:buChar char="•"/>
            </a:pPr>
            <a:r>
              <a:rPr kumimoji="1" lang="ja-JP" altLang="en-US" sz="1400" dirty="0" smtClean="0"/>
              <a:t>図書室の下の階には、図書室内の階段もしくはエレベーターで移動します。</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13</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3782508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41665" y="5997510"/>
            <a:ext cx="6642100" cy="3463925"/>
          </a:xfrm>
        </p:spPr>
        <p:txBody>
          <a:bodyPr/>
          <a:lstStyle/>
          <a:p>
            <a:pPr marL="171450" indent="-171450">
              <a:buFont typeface="Arial" panose="020B0604020202020204" pitchFamily="34" charset="0"/>
              <a:buChar char="•"/>
            </a:pPr>
            <a:r>
              <a:rPr kumimoji="1" lang="en-US" altLang="ja-JP" sz="1400" kern="1200" dirty="0">
                <a:solidFill>
                  <a:schemeClr val="tx1"/>
                </a:solidFill>
                <a:effectLst/>
                <a:latin typeface="+mn-lt"/>
                <a:ea typeface="+mn-ea"/>
                <a:cs typeface="+mn-cs"/>
              </a:rPr>
              <a:t>L5</a:t>
            </a:r>
            <a:r>
              <a:rPr kumimoji="1" lang="ja-JP" altLang="ja-JP" sz="1400" kern="1200" dirty="0">
                <a:solidFill>
                  <a:schemeClr val="tx1"/>
                </a:solidFill>
                <a:effectLst/>
                <a:latin typeface="+mn-lt"/>
                <a:ea typeface="+mn-ea"/>
                <a:cs typeface="+mn-cs"/>
              </a:rPr>
              <a:t>階には、日本語雑誌の</a:t>
            </a:r>
            <a:r>
              <a:rPr kumimoji="1" lang="ja-JP" altLang="ja-JP" sz="1400" kern="1200" dirty="0" smtClean="0">
                <a:solidFill>
                  <a:schemeClr val="tx1"/>
                </a:solidFill>
                <a:effectLst/>
                <a:latin typeface="+mn-lt"/>
                <a:ea typeface="+mn-ea"/>
                <a:cs typeface="+mn-cs"/>
              </a:rPr>
              <a:t>タイトル</a:t>
            </a:r>
            <a:r>
              <a:rPr kumimoji="1" lang="en-US" altLang="ja-JP" sz="1400" kern="1200" dirty="0" smtClean="0">
                <a:solidFill>
                  <a:schemeClr val="tx1"/>
                </a:solidFill>
                <a:effectLst/>
                <a:latin typeface="+mn-lt"/>
                <a:ea typeface="+mn-ea"/>
                <a:cs typeface="+mn-cs"/>
              </a:rPr>
              <a:t>To</a:t>
            </a:r>
            <a:r>
              <a:rPr kumimoji="1" lang="ja-JP" altLang="en-US" sz="1400" kern="1200" dirty="0" smtClean="0">
                <a:solidFill>
                  <a:schemeClr val="tx1"/>
                </a:solidFill>
                <a:effectLst/>
                <a:latin typeface="+mn-lt"/>
                <a:ea typeface="+mn-ea"/>
                <a:cs typeface="+mn-cs"/>
              </a:rPr>
              <a:t>以降</a:t>
            </a:r>
            <a:r>
              <a:rPr kumimoji="1" lang="ja-JP" altLang="ja-JP" sz="1400" kern="1200" dirty="0" smtClean="0">
                <a:solidFill>
                  <a:schemeClr val="tx1"/>
                </a:solidFill>
                <a:effectLst/>
                <a:latin typeface="+mn-lt"/>
                <a:ea typeface="+mn-ea"/>
                <a:cs typeface="+mn-cs"/>
              </a:rPr>
              <a:t>と</a:t>
            </a:r>
            <a:r>
              <a:rPr kumimoji="1" lang="en-US" altLang="ja-JP" sz="1400" kern="1200" dirty="0">
                <a:solidFill>
                  <a:schemeClr val="tx1"/>
                </a:solidFill>
                <a:effectLst/>
                <a:latin typeface="+mn-lt"/>
                <a:ea typeface="+mn-ea"/>
                <a:cs typeface="+mn-cs"/>
              </a:rPr>
              <a:t>1975</a:t>
            </a:r>
            <a:r>
              <a:rPr kumimoji="1" lang="ja-JP" altLang="ja-JP" sz="1400" kern="1200" dirty="0">
                <a:solidFill>
                  <a:schemeClr val="tx1"/>
                </a:solidFill>
                <a:effectLst/>
                <a:latin typeface="+mn-lt"/>
                <a:ea typeface="+mn-ea"/>
                <a:cs typeface="+mn-cs"/>
              </a:rPr>
              <a:t>年以降に発行された外国語雑誌がタイトルのアルファベット順に並べてあります。</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400" kern="1200" dirty="0">
                <a:solidFill>
                  <a:schemeClr val="tx1"/>
                </a:solidFill>
                <a:effectLst/>
                <a:latin typeface="+mn-lt"/>
                <a:ea typeface="+mn-ea"/>
                <a:cs typeface="+mn-cs"/>
              </a:rPr>
              <a:t>1974</a:t>
            </a:r>
            <a:r>
              <a:rPr kumimoji="1" lang="ja-JP" altLang="ja-JP" sz="1400" kern="1200" dirty="0">
                <a:solidFill>
                  <a:schemeClr val="tx1"/>
                </a:solidFill>
                <a:effectLst/>
                <a:latin typeface="+mn-lt"/>
                <a:ea typeface="+mn-ea"/>
                <a:cs typeface="+mn-cs"/>
              </a:rPr>
              <a:t>年以前の外国語雑誌は</a:t>
            </a:r>
            <a:r>
              <a:rPr kumimoji="1" lang="en-US" altLang="ja-JP" sz="1400" kern="1200" dirty="0">
                <a:solidFill>
                  <a:schemeClr val="tx1"/>
                </a:solidFill>
                <a:effectLst/>
                <a:latin typeface="+mn-lt"/>
                <a:ea typeface="+mn-ea"/>
                <a:cs typeface="+mn-cs"/>
              </a:rPr>
              <a:t>L1</a:t>
            </a:r>
            <a:r>
              <a:rPr kumimoji="1" lang="ja-JP" altLang="ja-JP" sz="1400" kern="1200" dirty="0">
                <a:solidFill>
                  <a:schemeClr val="tx1"/>
                </a:solidFill>
                <a:effectLst/>
                <a:latin typeface="+mn-lt"/>
                <a:ea typeface="+mn-ea"/>
                <a:cs typeface="+mn-cs"/>
              </a:rPr>
              <a:t>階書庫にあります。</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14</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175332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6049789"/>
            <a:ext cx="6642100" cy="3463925"/>
          </a:xfrm>
        </p:spPr>
        <p:txBody>
          <a:bodyPr/>
          <a:lstStyle/>
          <a:p>
            <a:pPr marL="171450" indent="-171450">
              <a:buFont typeface="Arial" panose="020B0604020202020204" pitchFamily="34" charset="0"/>
              <a:buChar char="•"/>
            </a:pPr>
            <a:r>
              <a:rPr kumimoji="1" lang="en-US" altLang="ja-JP" sz="1400" kern="1200" dirty="0">
                <a:solidFill>
                  <a:schemeClr val="tx1"/>
                </a:solidFill>
                <a:effectLst/>
                <a:latin typeface="+mn-lt"/>
                <a:ea typeface="+mn-ea"/>
                <a:cs typeface="+mn-cs"/>
              </a:rPr>
              <a:t>L4</a:t>
            </a:r>
            <a:r>
              <a:rPr kumimoji="1" lang="ja-JP" altLang="ja-JP" sz="1400" kern="1200" dirty="0">
                <a:solidFill>
                  <a:schemeClr val="tx1"/>
                </a:solidFill>
                <a:effectLst/>
                <a:latin typeface="+mn-lt"/>
                <a:ea typeface="+mn-ea"/>
                <a:cs typeface="+mn-cs"/>
              </a:rPr>
              <a:t>階の右側には、判例室・参考資料室があります。判例室・参考資料室には、日本の判例類と参考図書があります。奥にはプリペイドカード式</a:t>
            </a:r>
            <a:r>
              <a:rPr kumimoji="1" lang="ja-JP" altLang="ja-JP" sz="1400" kern="1200" dirty="0" smtClean="0">
                <a:solidFill>
                  <a:schemeClr val="tx1"/>
                </a:solidFill>
                <a:effectLst/>
                <a:latin typeface="+mn-lt"/>
                <a:ea typeface="+mn-ea"/>
                <a:cs typeface="+mn-cs"/>
              </a:rPr>
              <a:t>コピー機</a:t>
            </a:r>
            <a:r>
              <a:rPr kumimoji="1" lang="ja-JP" altLang="en-US" sz="1400" kern="1200" dirty="0" smtClean="0">
                <a:solidFill>
                  <a:schemeClr val="tx1"/>
                </a:solidFill>
                <a:effectLst/>
                <a:latin typeface="+mn-lt"/>
                <a:ea typeface="+mn-ea"/>
                <a:cs typeface="+mn-cs"/>
              </a:rPr>
              <a:t>（私費用）が</a:t>
            </a:r>
            <a:r>
              <a:rPr kumimoji="1" lang="en-US" altLang="ja-JP" sz="1400" kern="1200" dirty="0" smtClean="0">
                <a:solidFill>
                  <a:schemeClr val="tx1"/>
                </a:solidFill>
                <a:effectLst/>
                <a:latin typeface="+mn-lt"/>
                <a:ea typeface="+mn-ea"/>
                <a:cs typeface="+mn-cs"/>
              </a:rPr>
              <a:t>1</a:t>
            </a:r>
            <a:r>
              <a:rPr kumimoji="1" lang="ja-JP" altLang="en-US" sz="1400" kern="1200" dirty="0" smtClean="0">
                <a:solidFill>
                  <a:schemeClr val="tx1"/>
                </a:solidFill>
                <a:effectLst/>
                <a:latin typeface="+mn-lt"/>
                <a:ea typeface="+mn-ea"/>
                <a:cs typeface="+mn-cs"/>
              </a:rPr>
              <a:t>台</a:t>
            </a:r>
            <a:r>
              <a:rPr kumimoji="1" lang="ja-JP" altLang="ja-JP" sz="1400" kern="1200" dirty="0" smtClean="0">
                <a:solidFill>
                  <a:schemeClr val="tx1"/>
                </a:solidFill>
                <a:effectLst/>
                <a:latin typeface="+mn-lt"/>
                <a:ea typeface="+mn-ea"/>
                <a:cs typeface="+mn-cs"/>
              </a:rPr>
              <a:t>あります</a:t>
            </a:r>
            <a:r>
              <a:rPr kumimoji="1" lang="ja-JP" altLang="ja-JP" sz="1400" kern="1200" dirty="0">
                <a:solidFill>
                  <a:schemeClr val="tx1"/>
                </a:solidFill>
                <a:effectLst/>
                <a:latin typeface="+mn-lt"/>
                <a:ea typeface="+mn-ea"/>
                <a:cs typeface="+mn-cs"/>
              </a:rPr>
              <a:t>。</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左側の目録カードコーナーの奥に、共同利用端末とプリンタ</a:t>
            </a:r>
            <a:r>
              <a:rPr kumimoji="1" lang="ja-JP" altLang="en-US" sz="1400" kern="1200" dirty="0">
                <a:solidFill>
                  <a:schemeClr val="tx1"/>
                </a:solidFill>
                <a:effectLst/>
                <a:latin typeface="+mn-lt"/>
                <a:ea typeface="+mn-ea"/>
                <a:cs typeface="+mn-cs"/>
              </a:rPr>
              <a:t>が</a:t>
            </a:r>
            <a:r>
              <a:rPr kumimoji="1" lang="ja-JP" altLang="ja-JP" sz="1400" kern="1200" dirty="0">
                <a:solidFill>
                  <a:schemeClr val="tx1"/>
                </a:solidFill>
                <a:effectLst/>
                <a:latin typeface="+mn-lt"/>
                <a:ea typeface="+mn-ea"/>
                <a:cs typeface="+mn-cs"/>
              </a:rPr>
              <a:t>設置されています。</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自習室</a:t>
            </a:r>
            <a:r>
              <a:rPr lang="ja-JP" altLang="en-US" sz="1400" dirty="0" smtClean="0"/>
              <a:t>や</a:t>
            </a:r>
            <a:r>
              <a:rPr lang="ja-JP" altLang="en-US" sz="1400" dirty="0" smtClean="0">
                <a:latin typeface="游ゴシック" panose="020B0400000000000000" pitchFamily="50" charset="-128"/>
              </a:rPr>
              <a:t>共同作業室</a:t>
            </a:r>
            <a:r>
              <a:rPr kumimoji="1" lang="ja-JP" altLang="en-US" sz="1400" kern="1200" dirty="0" smtClean="0">
                <a:solidFill>
                  <a:schemeClr val="tx1"/>
                </a:solidFill>
                <a:effectLst/>
                <a:latin typeface="+mn-lt"/>
                <a:ea typeface="+mn-ea"/>
                <a:cs typeface="+mn-cs"/>
              </a:rPr>
              <a:t>にある</a:t>
            </a:r>
            <a:r>
              <a:rPr kumimoji="1" lang="ja-JP" altLang="ja-JP" sz="1400" kern="1200" dirty="0" smtClean="0">
                <a:solidFill>
                  <a:schemeClr val="tx1"/>
                </a:solidFill>
                <a:effectLst/>
                <a:latin typeface="+mn-lt"/>
                <a:ea typeface="+mn-ea"/>
                <a:cs typeface="+mn-cs"/>
              </a:rPr>
              <a:t>端末</a:t>
            </a:r>
            <a:r>
              <a:rPr kumimoji="1" lang="ja-JP" altLang="en-US" sz="1400" kern="1200" dirty="0" smtClean="0">
                <a:solidFill>
                  <a:schemeClr val="tx1"/>
                </a:solidFill>
                <a:effectLst/>
                <a:latin typeface="+mn-lt"/>
                <a:ea typeface="+mn-ea"/>
                <a:cs typeface="+mn-cs"/>
              </a:rPr>
              <a:t>と</a:t>
            </a:r>
            <a:r>
              <a:rPr kumimoji="1" lang="ja-JP" altLang="ja-JP" sz="1400" kern="1200" dirty="0" smtClean="0">
                <a:solidFill>
                  <a:schemeClr val="tx1"/>
                </a:solidFill>
                <a:effectLst/>
                <a:latin typeface="+mn-lt"/>
                <a:ea typeface="+mn-ea"/>
                <a:cs typeface="+mn-cs"/>
              </a:rPr>
              <a:t>同様</a:t>
            </a:r>
            <a:r>
              <a:rPr kumimoji="1" lang="ja-JP" altLang="en-US" sz="1400" kern="1200" dirty="0" smtClean="0">
                <a:solidFill>
                  <a:schemeClr val="tx1"/>
                </a:solidFill>
                <a:effectLst/>
                <a:latin typeface="+mn-lt"/>
                <a:ea typeface="+mn-ea"/>
                <a:cs typeface="+mn-cs"/>
              </a:rPr>
              <a:t>に</a:t>
            </a:r>
            <a:r>
              <a:rPr kumimoji="1" lang="ja-JP" altLang="ja-JP" sz="1400" kern="1200" dirty="0" smtClean="0">
                <a:solidFill>
                  <a:schemeClr val="tx1"/>
                </a:solidFill>
                <a:effectLst/>
                <a:latin typeface="+mn-lt"/>
                <a:ea typeface="+mn-ea"/>
                <a:cs typeface="+mn-cs"/>
              </a:rPr>
              <a:t>ログイン</a:t>
            </a:r>
            <a:r>
              <a:rPr kumimoji="1" lang="ja-JP" altLang="en-US" sz="1400" kern="1200" dirty="0" smtClean="0">
                <a:solidFill>
                  <a:schemeClr val="tx1"/>
                </a:solidFill>
                <a:effectLst/>
                <a:latin typeface="+mn-lt"/>
                <a:ea typeface="+mn-ea"/>
                <a:cs typeface="+mn-cs"/>
              </a:rPr>
              <a:t>を</a:t>
            </a:r>
            <a:r>
              <a:rPr kumimoji="1" lang="ja-JP" altLang="ja-JP" sz="1400" kern="1200" dirty="0" smtClean="0">
                <a:solidFill>
                  <a:schemeClr val="tx1"/>
                </a:solidFill>
                <a:effectLst/>
                <a:latin typeface="+mn-lt"/>
                <a:ea typeface="+mn-ea"/>
                <a:cs typeface="+mn-cs"/>
              </a:rPr>
              <a:t>し</a:t>
            </a:r>
            <a:r>
              <a:rPr kumimoji="1" lang="ja-JP" altLang="en-US" sz="1400" kern="1200" dirty="0" smtClean="0">
                <a:solidFill>
                  <a:schemeClr val="tx1"/>
                </a:solidFill>
                <a:effectLst/>
                <a:latin typeface="+mn-lt"/>
                <a:ea typeface="+mn-ea"/>
                <a:cs typeface="+mn-cs"/>
              </a:rPr>
              <a:t>て</a:t>
            </a:r>
            <a:r>
              <a:rPr kumimoji="1" lang="ja-JP" altLang="ja-JP" sz="1400" kern="1200" dirty="0" smtClean="0">
                <a:solidFill>
                  <a:schemeClr val="tx1"/>
                </a:solidFill>
                <a:effectLst/>
                <a:latin typeface="+mn-lt"/>
                <a:ea typeface="+mn-ea"/>
                <a:cs typeface="+mn-cs"/>
              </a:rPr>
              <a:t>データベース</a:t>
            </a:r>
            <a:r>
              <a:rPr kumimoji="1" lang="ja-JP" altLang="ja-JP" sz="1400" kern="1200" dirty="0">
                <a:solidFill>
                  <a:schemeClr val="tx1"/>
                </a:solidFill>
                <a:effectLst/>
                <a:latin typeface="+mn-lt"/>
                <a:ea typeface="+mn-ea"/>
                <a:cs typeface="+mn-cs"/>
              </a:rPr>
              <a:t>の検索や閲覧ができます</a:t>
            </a:r>
            <a:r>
              <a:rPr kumimoji="1" lang="ja-JP" altLang="ja-JP"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プリンタ</a:t>
            </a:r>
            <a:r>
              <a:rPr kumimoji="1" lang="ja-JP" altLang="ja-JP" sz="1400" kern="1200" dirty="0">
                <a:solidFill>
                  <a:schemeClr val="tx1"/>
                </a:solidFill>
                <a:effectLst/>
                <a:latin typeface="+mn-lt"/>
                <a:ea typeface="+mn-ea"/>
                <a:cs typeface="+mn-cs"/>
              </a:rPr>
              <a:t>はプリペイドカードだけでなく、</a:t>
            </a:r>
            <a:r>
              <a:rPr kumimoji="1" lang="en-US" altLang="ja-JP" sz="1400" kern="1200" dirty="0">
                <a:solidFill>
                  <a:schemeClr val="tx1"/>
                </a:solidFill>
                <a:effectLst/>
                <a:latin typeface="+mn-lt"/>
                <a:ea typeface="+mn-ea"/>
                <a:cs typeface="+mn-cs"/>
              </a:rPr>
              <a:t>SUICA</a:t>
            </a:r>
            <a:r>
              <a:rPr kumimoji="1" lang="ja-JP" altLang="ja-JP" sz="1400" kern="1200" dirty="0" err="1">
                <a:solidFill>
                  <a:schemeClr val="tx1"/>
                </a:solidFill>
                <a:effectLst/>
                <a:latin typeface="+mn-lt"/>
                <a:ea typeface="+mn-ea"/>
                <a:cs typeface="+mn-cs"/>
              </a:rPr>
              <a:t>、</a:t>
            </a:r>
            <a:r>
              <a:rPr kumimoji="1" lang="en-US" altLang="ja-JP" sz="1400" kern="1200" dirty="0">
                <a:solidFill>
                  <a:schemeClr val="tx1"/>
                </a:solidFill>
                <a:effectLst/>
                <a:latin typeface="+mn-lt"/>
                <a:ea typeface="+mn-ea"/>
                <a:cs typeface="+mn-cs"/>
              </a:rPr>
              <a:t>PASMO</a:t>
            </a:r>
            <a:r>
              <a:rPr kumimoji="1" lang="ja-JP" altLang="ja-JP" sz="1400" kern="1200" dirty="0">
                <a:solidFill>
                  <a:schemeClr val="tx1"/>
                </a:solidFill>
                <a:effectLst/>
                <a:latin typeface="+mn-lt"/>
                <a:ea typeface="+mn-ea"/>
                <a:cs typeface="+mn-cs"/>
              </a:rPr>
              <a:t>などの交通系電子マネーでの支払いも可能です。</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なお、プリペイドカードや</a:t>
            </a:r>
            <a:r>
              <a:rPr kumimoji="1" lang="en-US" altLang="ja-JP" sz="1400" kern="1200" dirty="0">
                <a:solidFill>
                  <a:schemeClr val="tx1"/>
                </a:solidFill>
                <a:effectLst/>
                <a:latin typeface="+mn-lt"/>
                <a:ea typeface="+mn-ea"/>
                <a:cs typeface="+mn-cs"/>
              </a:rPr>
              <a:t>IC</a:t>
            </a:r>
            <a:r>
              <a:rPr kumimoji="1" lang="ja-JP" altLang="ja-JP" sz="1400" kern="1200" dirty="0">
                <a:solidFill>
                  <a:schemeClr val="tx1"/>
                </a:solidFill>
                <a:effectLst/>
                <a:latin typeface="+mn-lt"/>
                <a:ea typeface="+mn-ea"/>
                <a:cs typeface="+mn-cs"/>
              </a:rPr>
              <a:t>カードの取り出しは、必ず画面の指示に従ってください。手で引き抜くことはエラーの原因となります。</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15</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518643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0" y="6121797"/>
            <a:ext cx="6642100" cy="3463925"/>
          </a:xfrm>
        </p:spPr>
        <p:txBody>
          <a:bodyPr/>
          <a:lstStyle/>
          <a:p>
            <a:pPr marL="171450" indent="-171450">
              <a:buFont typeface="Arial" panose="020B0604020202020204" pitchFamily="34" charset="0"/>
              <a:buChar char="•"/>
            </a:pPr>
            <a:r>
              <a:rPr kumimoji="1" lang="en-US" altLang="ja-JP" sz="1400" kern="1200" dirty="0">
                <a:solidFill>
                  <a:schemeClr val="tx1"/>
                </a:solidFill>
                <a:effectLst/>
                <a:latin typeface="+mn-lt"/>
                <a:ea typeface="+mn-ea"/>
                <a:cs typeface="+mn-cs"/>
              </a:rPr>
              <a:t>L4</a:t>
            </a:r>
            <a:r>
              <a:rPr kumimoji="1" lang="ja-JP" altLang="ja-JP" sz="1400" kern="1200" dirty="0">
                <a:solidFill>
                  <a:schemeClr val="tx1"/>
                </a:solidFill>
                <a:effectLst/>
                <a:latin typeface="+mn-lt"/>
                <a:ea typeface="+mn-ea"/>
                <a:cs typeface="+mn-cs"/>
              </a:rPr>
              <a:t>階から</a:t>
            </a:r>
            <a:r>
              <a:rPr kumimoji="1" lang="en-US" altLang="ja-JP" sz="1400" kern="1200" dirty="0">
                <a:solidFill>
                  <a:schemeClr val="tx1"/>
                </a:solidFill>
                <a:effectLst/>
                <a:latin typeface="+mn-lt"/>
                <a:ea typeface="+mn-ea"/>
                <a:cs typeface="+mn-cs"/>
              </a:rPr>
              <a:t>L1</a:t>
            </a:r>
            <a:r>
              <a:rPr kumimoji="1" lang="ja-JP" altLang="ja-JP" sz="1400" kern="1200" dirty="0" smtClean="0">
                <a:solidFill>
                  <a:schemeClr val="tx1"/>
                </a:solidFill>
                <a:effectLst/>
                <a:latin typeface="+mn-lt"/>
                <a:ea typeface="+mn-ea"/>
                <a:cs typeface="+mn-cs"/>
              </a:rPr>
              <a:t>階</a:t>
            </a:r>
            <a:r>
              <a:rPr kumimoji="1" lang="ja-JP" altLang="en-US" sz="1400" kern="1200" dirty="0" smtClean="0">
                <a:solidFill>
                  <a:schemeClr val="tx1"/>
                </a:solidFill>
                <a:effectLst/>
                <a:latin typeface="+mn-lt"/>
                <a:ea typeface="+mn-ea"/>
                <a:cs typeface="+mn-cs"/>
              </a:rPr>
              <a:t>には、閉架式の</a:t>
            </a:r>
            <a:r>
              <a:rPr kumimoji="1" lang="ja-JP" altLang="ja-JP" sz="1400" kern="1200" dirty="0" smtClean="0">
                <a:solidFill>
                  <a:schemeClr val="tx1"/>
                </a:solidFill>
                <a:effectLst/>
                <a:latin typeface="+mn-lt"/>
                <a:ea typeface="+mn-ea"/>
                <a:cs typeface="+mn-cs"/>
              </a:rPr>
              <a:t>書庫</a:t>
            </a:r>
            <a:r>
              <a:rPr kumimoji="1" lang="ja-JP" altLang="ja-JP" sz="1400" kern="1200" dirty="0">
                <a:solidFill>
                  <a:schemeClr val="tx1"/>
                </a:solidFill>
                <a:effectLst/>
                <a:latin typeface="+mn-lt"/>
                <a:ea typeface="+mn-ea"/>
                <a:cs typeface="+mn-cs"/>
              </a:rPr>
              <a:t>があります</a:t>
            </a:r>
            <a:r>
              <a:rPr kumimoji="1" lang="ja-JP" altLang="ja-JP" sz="1400" kern="1200" dirty="0" smtClean="0">
                <a:solidFill>
                  <a:schemeClr val="tx1"/>
                </a:solidFill>
                <a:effectLst/>
                <a:latin typeface="+mn-lt"/>
                <a:ea typeface="+mn-ea"/>
                <a:cs typeface="+mn-cs"/>
              </a:rPr>
              <a:t>。</a:t>
            </a:r>
            <a:r>
              <a:rPr kumimoji="1" lang="ja-JP" altLang="en-US" sz="1400" kern="1200" dirty="0" smtClean="0">
                <a:solidFill>
                  <a:schemeClr val="tx1"/>
                </a:solidFill>
                <a:effectLst/>
                <a:latin typeface="+mn-lt"/>
                <a:ea typeface="+mn-ea"/>
                <a:cs typeface="+mn-cs"/>
              </a:rPr>
              <a:t>鍵がかかっていますので、</a:t>
            </a:r>
            <a:r>
              <a:rPr kumimoji="1" lang="ja-JP" altLang="ja-JP" sz="1400" kern="1200" dirty="0" smtClean="0">
                <a:solidFill>
                  <a:schemeClr val="tx1"/>
                </a:solidFill>
                <a:effectLst/>
                <a:latin typeface="+mn-lt"/>
                <a:ea typeface="+mn-ea"/>
                <a:cs typeface="+mn-cs"/>
              </a:rPr>
              <a:t>書庫に入る</a:t>
            </a:r>
            <a:r>
              <a:rPr kumimoji="1" lang="ja-JP" altLang="ja-JP" sz="1400" kern="1200" dirty="0">
                <a:solidFill>
                  <a:schemeClr val="tx1"/>
                </a:solidFill>
                <a:effectLst/>
                <a:latin typeface="+mn-lt"/>
                <a:ea typeface="+mn-ea"/>
                <a:cs typeface="+mn-cs"/>
              </a:rPr>
              <a:t>ときは、カードリーダに学生証を</a:t>
            </a:r>
            <a:r>
              <a:rPr kumimoji="1" lang="ja-JP" altLang="ja-JP" sz="1400" kern="1200" dirty="0" smtClean="0">
                <a:solidFill>
                  <a:schemeClr val="tx1"/>
                </a:solidFill>
                <a:effectLst/>
                <a:latin typeface="+mn-lt"/>
                <a:ea typeface="+mn-ea"/>
                <a:cs typeface="+mn-cs"/>
              </a:rPr>
              <a:t>当てて</a:t>
            </a:r>
            <a:r>
              <a:rPr kumimoji="1" lang="ja-JP" altLang="en-US" sz="1400" kern="1200" dirty="0" smtClean="0">
                <a:solidFill>
                  <a:schemeClr val="tx1"/>
                </a:solidFill>
                <a:effectLst/>
                <a:latin typeface="+mn-lt"/>
                <a:ea typeface="+mn-ea"/>
                <a:cs typeface="+mn-cs"/>
              </a:rPr>
              <a:t>開錠して</a:t>
            </a:r>
            <a:r>
              <a:rPr kumimoji="1" lang="ja-JP" altLang="ja-JP" sz="1400" kern="1200" dirty="0" smtClean="0">
                <a:solidFill>
                  <a:schemeClr val="tx1"/>
                </a:solidFill>
                <a:effectLst/>
                <a:latin typeface="+mn-lt"/>
                <a:ea typeface="+mn-ea"/>
                <a:cs typeface="+mn-cs"/>
              </a:rPr>
              <a:t>ください。</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書庫</a:t>
            </a:r>
            <a:r>
              <a:rPr kumimoji="1" lang="ja-JP" altLang="ja-JP" sz="1400" kern="1200" dirty="0">
                <a:solidFill>
                  <a:schemeClr val="tx1"/>
                </a:solidFill>
                <a:effectLst/>
                <a:latin typeface="+mn-lt"/>
                <a:ea typeface="+mn-ea"/>
                <a:cs typeface="+mn-cs"/>
              </a:rPr>
              <a:t>から出るときは、サムターンを</a:t>
            </a:r>
            <a:r>
              <a:rPr kumimoji="1" lang="ja-JP" altLang="ja-JP" sz="1400" kern="1200" dirty="0" smtClean="0">
                <a:solidFill>
                  <a:schemeClr val="tx1"/>
                </a:solidFill>
                <a:effectLst/>
                <a:latin typeface="+mn-lt"/>
                <a:ea typeface="+mn-ea"/>
                <a:cs typeface="+mn-cs"/>
              </a:rPr>
              <a:t>回して</a:t>
            </a:r>
            <a:r>
              <a:rPr kumimoji="1" lang="ja-JP" altLang="en-US" sz="1400" kern="1200" dirty="0" smtClean="0">
                <a:solidFill>
                  <a:schemeClr val="tx1"/>
                </a:solidFill>
                <a:effectLst/>
                <a:latin typeface="+mn-lt"/>
                <a:ea typeface="+mn-ea"/>
                <a:cs typeface="+mn-cs"/>
              </a:rPr>
              <a:t>から</a:t>
            </a:r>
            <a:r>
              <a:rPr kumimoji="1" lang="ja-JP" altLang="ja-JP" sz="1400" kern="1200" dirty="0" smtClean="0">
                <a:solidFill>
                  <a:schemeClr val="tx1"/>
                </a:solidFill>
                <a:effectLst/>
                <a:latin typeface="+mn-lt"/>
                <a:ea typeface="+mn-ea"/>
                <a:cs typeface="+mn-cs"/>
              </a:rPr>
              <a:t>ドア</a:t>
            </a:r>
            <a:r>
              <a:rPr kumimoji="1" lang="ja-JP" altLang="ja-JP" sz="1400" kern="1200" dirty="0">
                <a:solidFill>
                  <a:schemeClr val="tx1"/>
                </a:solidFill>
                <a:effectLst/>
                <a:latin typeface="+mn-lt"/>
                <a:ea typeface="+mn-ea"/>
                <a:cs typeface="+mn-cs"/>
              </a:rPr>
              <a:t>を開けてください。</a:t>
            </a:r>
          </a:p>
          <a:p>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16</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227137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6403" y="6121797"/>
            <a:ext cx="6642100" cy="3463925"/>
          </a:xfrm>
        </p:spPr>
        <p:txBody>
          <a:bodyPr/>
          <a:lstStyle/>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図書は集密書庫に配架されています。</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400" kern="1200" dirty="0">
                <a:solidFill>
                  <a:schemeClr val="tx1"/>
                </a:solidFill>
                <a:effectLst/>
                <a:latin typeface="+mn-lt"/>
                <a:ea typeface="+mn-ea"/>
                <a:cs typeface="+mn-cs"/>
              </a:rPr>
              <a:t>OPAC</a:t>
            </a:r>
            <a:r>
              <a:rPr kumimoji="1" lang="ja-JP" altLang="ja-JP" sz="1400" kern="1200" dirty="0">
                <a:solidFill>
                  <a:schemeClr val="tx1"/>
                </a:solidFill>
                <a:effectLst/>
                <a:latin typeface="+mn-lt"/>
                <a:ea typeface="+mn-ea"/>
                <a:cs typeface="+mn-cs"/>
              </a:rPr>
              <a:t>で検索した時に、</a:t>
            </a:r>
            <a:r>
              <a:rPr kumimoji="1" lang="ja-JP" altLang="en-US" sz="1400" kern="1200" dirty="0">
                <a:solidFill>
                  <a:schemeClr val="tx1"/>
                </a:solidFill>
                <a:effectLst/>
                <a:latin typeface="+mn-lt"/>
                <a:ea typeface="+mn-ea"/>
                <a:cs typeface="+mn-cs"/>
              </a:rPr>
              <a:t>配架場所</a:t>
            </a:r>
            <a:r>
              <a:rPr kumimoji="1" lang="ja-JP" altLang="ja-JP" sz="1400" kern="1200" dirty="0">
                <a:solidFill>
                  <a:schemeClr val="tx1"/>
                </a:solidFill>
                <a:effectLst/>
                <a:latin typeface="+mn-lt"/>
                <a:ea typeface="+mn-ea"/>
                <a:cs typeface="+mn-cs"/>
              </a:rPr>
              <a:t>が「法・図」と表示されます。</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各書架に図書の請求記号が表示してありますので、利用したい図書が配架されている書架を開けて取り出してください</a:t>
            </a:r>
            <a:r>
              <a:rPr kumimoji="1" lang="ja-JP" altLang="ja-JP"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0" indent="0">
              <a:buFont typeface="Arial" panose="020B0604020202020204" pitchFamily="34" charset="0"/>
              <a:buNone/>
            </a:pPr>
            <a:endParaRPr kumimoji="1" lang="en-US" altLang="ja-JP" sz="1400" kern="1200" dirty="0" smtClean="0">
              <a:solidFill>
                <a:schemeClr val="tx1"/>
              </a:solidFill>
              <a:effectLst/>
              <a:latin typeface="+mn-lt"/>
              <a:ea typeface="+mn-ea"/>
              <a:cs typeface="+mn-cs"/>
            </a:endParaRPr>
          </a:p>
          <a:p>
            <a:pPr marL="0" indent="0">
              <a:buFont typeface="Arial" panose="020B0604020202020204" pitchFamily="34" charset="0"/>
              <a:buNone/>
            </a:pPr>
            <a:r>
              <a:rPr kumimoji="1" lang="ja-JP" altLang="en-US" sz="1400" kern="1200" dirty="0" smtClean="0">
                <a:solidFill>
                  <a:schemeClr val="tx1"/>
                </a:solidFill>
                <a:effectLst/>
                <a:latin typeface="+mn-lt"/>
                <a:ea typeface="+mn-ea"/>
                <a:cs typeface="+mn-cs"/>
              </a:rPr>
              <a:t>（法科大学院・公共政策大学院向け）</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書庫</a:t>
            </a:r>
            <a:r>
              <a:rPr kumimoji="1" lang="ja-JP" altLang="en-US" sz="1400" kern="1200" dirty="0" smtClean="0">
                <a:solidFill>
                  <a:schemeClr val="tx1"/>
                </a:solidFill>
                <a:effectLst/>
                <a:latin typeface="+mn-lt"/>
                <a:ea typeface="+mn-ea"/>
                <a:cs typeface="+mn-cs"/>
              </a:rPr>
              <a:t>内</a:t>
            </a:r>
            <a:r>
              <a:rPr kumimoji="1" lang="ja-JP" altLang="ja-JP" sz="1400" kern="1200" dirty="0" smtClean="0">
                <a:solidFill>
                  <a:schemeClr val="tx1"/>
                </a:solidFill>
                <a:effectLst/>
                <a:latin typeface="+mn-lt"/>
                <a:ea typeface="+mn-ea"/>
                <a:cs typeface="+mn-cs"/>
              </a:rPr>
              <a:t>の</a:t>
            </a:r>
            <a:r>
              <a:rPr kumimoji="1" lang="ja-JP" altLang="ja-JP" sz="1400" kern="1200" dirty="0">
                <a:solidFill>
                  <a:schemeClr val="tx1"/>
                </a:solidFill>
                <a:effectLst/>
                <a:latin typeface="+mn-lt"/>
                <a:ea typeface="+mn-ea"/>
                <a:cs typeface="+mn-cs"/>
              </a:rPr>
              <a:t>資料も当日内なら自習室まで持ち出すことができます。</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図書</a:t>
            </a:r>
            <a:r>
              <a:rPr kumimoji="1" lang="ja-JP" altLang="ja-JP" sz="1400" kern="1200" dirty="0">
                <a:solidFill>
                  <a:schemeClr val="tx1"/>
                </a:solidFill>
                <a:effectLst/>
                <a:latin typeface="+mn-lt"/>
                <a:ea typeface="+mn-ea"/>
                <a:cs typeface="+mn-cs"/>
              </a:rPr>
              <a:t>室内で連続</a:t>
            </a:r>
            <a:r>
              <a:rPr kumimoji="1" lang="ja-JP" altLang="ja-JP" sz="1400" kern="1200" dirty="0" smtClean="0">
                <a:solidFill>
                  <a:schemeClr val="tx1"/>
                </a:solidFill>
                <a:effectLst/>
                <a:latin typeface="+mn-lt"/>
                <a:ea typeface="+mn-ea"/>
                <a:cs typeface="+mn-cs"/>
              </a:rPr>
              <a:t>して</a:t>
            </a:r>
            <a:r>
              <a:rPr kumimoji="1" lang="ja-JP" altLang="en-US" sz="1400" kern="1200" dirty="0" smtClean="0">
                <a:solidFill>
                  <a:schemeClr val="tx1"/>
                </a:solidFill>
                <a:effectLst/>
                <a:latin typeface="+mn-lt"/>
                <a:ea typeface="+mn-ea"/>
                <a:cs typeface="+mn-cs"/>
              </a:rPr>
              <a:t>利用したい</a:t>
            </a:r>
            <a:r>
              <a:rPr kumimoji="1" lang="ja-JP" altLang="ja-JP" sz="1400" kern="1200" dirty="0" smtClean="0">
                <a:solidFill>
                  <a:schemeClr val="tx1"/>
                </a:solidFill>
                <a:effectLst/>
                <a:latin typeface="+mn-lt"/>
                <a:ea typeface="+mn-ea"/>
                <a:cs typeface="+mn-cs"/>
              </a:rPr>
              <a:t>とき</a:t>
            </a:r>
            <a:r>
              <a:rPr kumimoji="1" lang="ja-JP" altLang="ja-JP" sz="1400" kern="1200" dirty="0">
                <a:solidFill>
                  <a:schemeClr val="tx1"/>
                </a:solidFill>
                <a:effectLst/>
                <a:latin typeface="+mn-lt"/>
                <a:ea typeface="+mn-ea"/>
                <a:cs typeface="+mn-cs"/>
              </a:rPr>
              <a:t>は、</a:t>
            </a:r>
            <a:r>
              <a:rPr kumimoji="1" lang="en-US" altLang="ja-JP" sz="1400" kern="1200" dirty="0">
                <a:solidFill>
                  <a:schemeClr val="tx1"/>
                </a:solidFill>
                <a:effectLst/>
                <a:latin typeface="+mn-lt"/>
                <a:ea typeface="+mn-ea"/>
                <a:cs typeface="+mn-cs"/>
              </a:rPr>
              <a:t>2</a:t>
            </a:r>
            <a:r>
              <a:rPr kumimoji="1" lang="ja-JP" altLang="ja-JP" sz="1400" kern="1200" dirty="0">
                <a:solidFill>
                  <a:schemeClr val="tx1"/>
                </a:solidFill>
                <a:effectLst/>
                <a:latin typeface="+mn-lt"/>
                <a:ea typeface="+mn-ea"/>
                <a:cs typeface="+mn-cs"/>
              </a:rPr>
              <a:t>週間</a:t>
            </a:r>
            <a:r>
              <a:rPr kumimoji="1" lang="en-US" altLang="ja-JP" sz="1400" kern="1200" dirty="0">
                <a:solidFill>
                  <a:schemeClr val="tx1"/>
                </a:solidFill>
                <a:effectLst/>
                <a:latin typeface="+mn-lt"/>
                <a:ea typeface="+mn-ea"/>
                <a:cs typeface="+mn-cs"/>
              </a:rPr>
              <a:t>15</a:t>
            </a:r>
            <a:r>
              <a:rPr kumimoji="1" lang="ja-JP" altLang="ja-JP" sz="1400" kern="1200" dirty="0">
                <a:solidFill>
                  <a:schemeClr val="tx1"/>
                </a:solidFill>
                <a:effectLst/>
                <a:latin typeface="+mn-lt"/>
                <a:ea typeface="+mn-ea"/>
                <a:cs typeface="+mn-cs"/>
              </a:rPr>
              <a:t>冊までカウンター横の書架に取り置いておくことができます。</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17</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222140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6121797"/>
            <a:ext cx="6642100" cy="3463925"/>
          </a:xfrm>
        </p:spPr>
        <p:txBody>
          <a:bodyPr/>
          <a:lstStyle/>
          <a:p>
            <a:pPr marL="171450" indent="-171450">
              <a:buFont typeface="Arial" panose="020B0604020202020204" pitchFamily="34" charset="0"/>
              <a:buChar char="•"/>
            </a:pPr>
            <a:r>
              <a:rPr lang="en-US" altLang="ja-JP" sz="1400" dirty="0"/>
              <a:t>L1</a:t>
            </a:r>
            <a:r>
              <a:rPr lang="ja-JP" altLang="en-US" sz="1400" dirty="0"/>
              <a:t>書庫に入って左手に「公共政策大学院図書コーナー」があります。</a:t>
            </a:r>
            <a:endParaRPr lang="en-US" altLang="ja-JP" sz="1400" dirty="0"/>
          </a:p>
          <a:p>
            <a:pPr marL="171450" indent="-171450">
              <a:buFont typeface="Arial" panose="020B0604020202020204" pitchFamily="34" charset="0"/>
              <a:buChar char="•"/>
            </a:pPr>
            <a:r>
              <a:rPr lang="ja-JP" altLang="en-US" sz="1400" dirty="0"/>
              <a:t>こちらに並んでいる図書は、</a:t>
            </a:r>
            <a:r>
              <a:rPr lang="en-US" altLang="ja-JP" sz="1400" dirty="0"/>
              <a:t>OPAC</a:t>
            </a:r>
            <a:r>
              <a:rPr lang="ja-JP" altLang="ja-JP" sz="1400" dirty="0"/>
              <a:t>で検索した時に</a:t>
            </a:r>
            <a:r>
              <a:rPr lang="ja-JP" altLang="en-US" sz="1400" dirty="0"/>
              <a:t>配架場所が</a:t>
            </a:r>
            <a:r>
              <a:rPr lang="ja-JP" altLang="ja-JP" sz="1400" dirty="0" smtClean="0"/>
              <a:t>「</a:t>
            </a:r>
            <a:r>
              <a:rPr lang="ja-JP" altLang="en-US" sz="1400" dirty="0" smtClean="0"/>
              <a:t>公共・法図</a:t>
            </a:r>
            <a:r>
              <a:rPr lang="ja-JP" altLang="ja-JP" sz="1400" dirty="0" smtClean="0"/>
              <a:t>」</a:t>
            </a:r>
            <a:r>
              <a:rPr lang="ja-JP" altLang="ja-JP" sz="1400" dirty="0"/>
              <a:t>と表示されます。</a:t>
            </a:r>
            <a:endParaRPr lang="en-US" altLang="ja-JP" sz="1400" dirty="0"/>
          </a:p>
          <a:p>
            <a:pPr marL="0" indent="0">
              <a:buFont typeface="Arial" panose="020B0604020202020204" pitchFamily="34" charset="0"/>
              <a:buNone/>
            </a:pPr>
            <a:endParaRPr lang="en-US" altLang="ja-JP" sz="1400" dirty="0" smtClean="0"/>
          </a:p>
          <a:p>
            <a:pPr marL="0" indent="0">
              <a:buFont typeface="Arial" panose="020B0604020202020204" pitchFamily="34" charset="0"/>
              <a:buNone/>
            </a:pPr>
            <a:r>
              <a:rPr kumimoji="1" lang="ja-JP" altLang="en-US" sz="1400" kern="1200" dirty="0" smtClean="0">
                <a:solidFill>
                  <a:schemeClr val="tx1"/>
                </a:solidFill>
                <a:effectLst/>
                <a:latin typeface="+mn-lt"/>
                <a:ea typeface="+mn-ea"/>
                <a:cs typeface="+mn-cs"/>
              </a:rPr>
              <a:t>（</a:t>
            </a:r>
            <a:r>
              <a:rPr lang="ja-JP" altLang="en-US" sz="1400" dirty="0" smtClean="0"/>
              <a:t>公共政策大学院向け</a:t>
            </a:r>
            <a:r>
              <a:rPr kumimoji="1" lang="ja-JP" altLang="en-US"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こちらのコーナーの資料は、</a:t>
            </a:r>
            <a:r>
              <a:rPr lang="ja-JP" altLang="en-US" sz="1400" dirty="0" smtClean="0"/>
              <a:t>公共政策大学院</a:t>
            </a:r>
            <a:r>
              <a:rPr kumimoji="1" lang="ja-JP" altLang="en-US" sz="1400" kern="1200" dirty="0" smtClean="0">
                <a:solidFill>
                  <a:schemeClr val="tx1"/>
                </a:solidFill>
                <a:effectLst/>
                <a:latin typeface="+mn-lt"/>
                <a:ea typeface="+mn-ea"/>
                <a:cs typeface="+mn-cs"/>
              </a:rPr>
              <a:t>生に限り、</a:t>
            </a:r>
            <a:r>
              <a:rPr kumimoji="1" lang="ja-JP" altLang="ja-JP" sz="1400" kern="1200" dirty="0" smtClean="0">
                <a:solidFill>
                  <a:schemeClr val="tx1"/>
                </a:solidFill>
                <a:effectLst/>
                <a:latin typeface="+mn-lt"/>
                <a:ea typeface="+mn-ea"/>
                <a:cs typeface="+mn-cs"/>
              </a:rPr>
              <a:t>自習室まで</a:t>
            </a:r>
            <a:r>
              <a:rPr kumimoji="1" lang="ja-JP" altLang="en-US" sz="1400" kern="1200" dirty="0" smtClean="0">
                <a:solidFill>
                  <a:schemeClr val="tx1"/>
                </a:solidFill>
                <a:effectLst/>
                <a:latin typeface="+mn-lt"/>
                <a:ea typeface="+mn-ea"/>
                <a:cs typeface="+mn-cs"/>
              </a:rPr>
              <a:t>の当日</a:t>
            </a:r>
            <a:r>
              <a:rPr kumimoji="1" lang="ja-JP" altLang="ja-JP" sz="1400" kern="1200" dirty="0" smtClean="0">
                <a:solidFill>
                  <a:schemeClr val="tx1"/>
                </a:solidFill>
                <a:effectLst/>
                <a:latin typeface="+mn-lt"/>
                <a:ea typeface="+mn-ea"/>
                <a:cs typeface="+mn-cs"/>
              </a:rPr>
              <a:t>持ち出</a:t>
            </a:r>
            <a:r>
              <a:rPr kumimoji="1" lang="ja-JP" altLang="en-US" sz="1400" kern="1200" dirty="0" smtClean="0">
                <a:solidFill>
                  <a:schemeClr val="tx1"/>
                </a:solidFill>
                <a:effectLst/>
                <a:latin typeface="+mn-lt"/>
                <a:ea typeface="+mn-ea"/>
                <a:cs typeface="+mn-cs"/>
              </a:rPr>
              <a:t>し</a:t>
            </a:r>
            <a:r>
              <a:rPr kumimoji="1" lang="ja-JP" altLang="ja-JP" sz="1400" kern="1200" dirty="0" smtClean="0">
                <a:solidFill>
                  <a:schemeClr val="tx1"/>
                </a:solidFill>
                <a:effectLst/>
                <a:latin typeface="+mn-lt"/>
                <a:ea typeface="+mn-ea"/>
                <a:cs typeface="+mn-cs"/>
              </a:rPr>
              <a:t>ができます。</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図書室内で連続して</a:t>
            </a:r>
            <a:r>
              <a:rPr kumimoji="1" lang="ja-JP" altLang="en-US" sz="1400" kern="1200" dirty="0" smtClean="0">
                <a:solidFill>
                  <a:schemeClr val="tx1"/>
                </a:solidFill>
                <a:effectLst/>
                <a:latin typeface="+mn-lt"/>
                <a:ea typeface="+mn-ea"/>
                <a:cs typeface="+mn-cs"/>
              </a:rPr>
              <a:t>利用したい</a:t>
            </a:r>
            <a:r>
              <a:rPr kumimoji="1" lang="ja-JP" altLang="ja-JP" sz="1400" kern="1200" dirty="0" smtClean="0">
                <a:solidFill>
                  <a:schemeClr val="tx1"/>
                </a:solidFill>
                <a:effectLst/>
                <a:latin typeface="+mn-lt"/>
                <a:ea typeface="+mn-ea"/>
                <a:cs typeface="+mn-cs"/>
              </a:rPr>
              <a:t>ときは、</a:t>
            </a:r>
            <a:r>
              <a:rPr kumimoji="1" lang="en-US" altLang="ja-JP" sz="1400" kern="1200" dirty="0" smtClean="0">
                <a:solidFill>
                  <a:schemeClr val="tx1"/>
                </a:solidFill>
                <a:effectLst/>
                <a:latin typeface="+mn-lt"/>
                <a:ea typeface="+mn-ea"/>
                <a:cs typeface="+mn-cs"/>
              </a:rPr>
              <a:t>2</a:t>
            </a:r>
            <a:r>
              <a:rPr kumimoji="1" lang="ja-JP" altLang="ja-JP" sz="1400" kern="1200" dirty="0" smtClean="0">
                <a:solidFill>
                  <a:schemeClr val="tx1"/>
                </a:solidFill>
                <a:effectLst/>
                <a:latin typeface="+mn-lt"/>
                <a:ea typeface="+mn-ea"/>
                <a:cs typeface="+mn-cs"/>
              </a:rPr>
              <a:t>週間</a:t>
            </a:r>
            <a:r>
              <a:rPr kumimoji="1" lang="en-US" altLang="ja-JP" sz="1400" kern="1200" dirty="0" smtClean="0">
                <a:solidFill>
                  <a:schemeClr val="tx1"/>
                </a:solidFill>
                <a:effectLst/>
                <a:latin typeface="+mn-lt"/>
                <a:ea typeface="+mn-ea"/>
                <a:cs typeface="+mn-cs"/>
              </a:rPr>
              <a:t>15</a:t>
            </a:r>
            <a:r>
              <a:rPr kumimoji="1" lang="ja-JP" altLang="ja-JP" sz="1400" kern="1200" dirty="0" smtClean="0">
                <a:solidFill>
                  <a:schemeClr val="tx1"/>
                </a:solidFill>
                <a:effectLst/>
                <a:latin typeface="+mn-lt"/>
                <a:ea typeface="+mn-ea"/>
                <a:cs typeface="+mn-cs"/>
              </a:rPr>
              <a:t>冊までカウンター横の書架に取り置いておくことができます。</a:t>
            </a:r>
            <a:endParaRPr kumimoji="1" lang="en-US" altLang="ja-JP" sz="1400" kern="1200" dirty="0" smtClean="0">
              <a:solidFill>
                <a:schemeClr val="tx1"/>
              </a:solidFill>
              <a:effectLst/>
              <a:latin typeface="+mn-lt"/>
              <a:ea typeface="+mn-ea"/>
              <a:cs typeface="+mn-cs"/>
            </a:endParaRPr>
          </a:p>
          <a:p>
            <a:pPr marL="0" indent="0">
              <a:buFont typeface="Arial" panose="020B0604020202020204" pitchFamily="34" charset="0"/>
              <a:buNone/>
            </a:pPr>
            <a:endParaRPr lang="en-US" altLang="ja-JP" sz="1400" dirty="0" smtClean="0"/>
          </a:p>
          <a:p>
            <a:pPr marL="0" indent="0">
              <a:buFont typeface="Arial" panose="020B0604020202020204" pitchFamily="34" charset="0"/>
              <a:buNone/>
            </a:pPr>
            <a:r>
              <a:rPr lang="ja-JP" altLang="en-US" sz="1400" dirty="0" smtClean="0"/>
              <a:t>（総合法政・</a:t>
            </a:r>
            <a:r>
              <a:rPr kumimoji="1" lang="ja-JP" altLang="en-US" sz="1400" kern="1200" dirty="0" smtClean="0">
                <a:solidFill>
                  <a:schemeClr val="tx1"/>
                </a:solidFill>
                <a:effectLst/>
                <a:latin typeface="+mn-lt"/>
                <a:ea typeface="+mn-ea"/>
                <a:cs typeface="+mn-cs"/>
              </a:rPr>
              <a:t>法科大学院向け</a:t>
            </a:r>
            <a:r>
              <a:rPr lang="ja-JP" altLang="en-US" sz="1400" dirty="0" smtClean="0"/>
              <a:t>）</a:t>
            </a:r>
            <a:endParaRPr lang="en-US" altLang="ja-JP" sz="1400" dirty="0" smtClean="0"/>
          </a:p>
          <a:p>
            <a:pPr marL="171450" indent="-171450">
              <a:buFont typeface="Arial" panose="020B0604020202020204" pitchFamily="34" charset="0"/>
              <a:buChar char="•"/>
            </a:pPr>
            <a:r>
              <a:rPr lang="ja-JP" altLang="en-US" sz="1400" dirty="0" smtClean="0"/>
              <a:t>こちらのコーナーの図書は、公共政策大学院生以外の皆様は、閲覧・著作権法の範囲内での複写のみ可能です。</a:t>
            </a:r>
            <a:endParaRPr lang="en-US" altLang="ja-JP" sz="1400" dirty="0" smtClean="0"/>
          </a:p>
          <a:p>
            <a:pPr marL="171450" indent="-171450">
              <a:buFont typeface="Arial" panose="020B0604020202020204" pitchFamily="34" charset="0"/>
              <a:buChar char="•"/>
            </a:pPr>
            <a:r>
              <a:rPr lang="ja-JP" altLang="en-US" sz="1400" dirty="0" smtClean="0"/>
              <a:t>研究室・自習室までの持ち出しはできません。</a:t>
            </a:r>
            <a:endParaRPr lang="en-US" altLang="ja-JP" sz="1400" dirty="0" smtClean="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18</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285318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0" y="6121797"/>
            <a:ext cx="6642100" cy="3463925"/>
          </a:xfrm>
        </p:spPr>
        <p:txBody>
          <a:bodyPr/>
          <a:lstStyle/>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法</a:t>
            </a:r>
            <a:r>
              <a:rPr kumimoji="1" lang="ja-JP" altLang="en-US" sz="1400" kern="1200" dirty="0" smtClean="0">
                <a:solidFill>
                  <a:schemeClr val="tx1"/>
                </a:solidFill>
                <a:effectLst/>
                <a:latin typeface="+mn-lt"/>
                <a:ea typeface="+mn-ea"/>
                <a:cs typeface="+mn-cs"/>
              </a:rPr>
              <a:t>学部</a:t>
            </a:r>
            <a:r>
              <a:rPr kumimoji="1" lang="en-US" altLang="ja-JP" sz="1400" kern="1200" dirty="0" smtClean="0">
                <a:solidFill>
                  <a:schemeClr val="tx1"/>
                </a:solidFill>
                <a:effectLst/>
                <a:latin typeface="+mn-lt"/>
                <a:ea typeface="+mn-ea"/>
                <a:cs typeface="+mn-cs"/>
              </a:rPr>
              <a:t>3</a:t>
            </a:r>
            <a:r>
              <a:rPr kumimoji="1" lang="ja-JP" altLang="en-US" sz="1400" kern="1200" dirty="0">
                <a:solidFill>
                  <a:schemeClr val="tx1"/>
                </a:solidFill>
                <a:effectLst/>
                <a:latin typeface="+mn-lt"/>
                <a:ea typeface="+mn-ea"/>
                <a:cs typeface="+mn-cs"/>
              </a:rPr>
              <a:t>号館</a:t>
            </a:r>
            <a:r>
              <a:rPr kumimoji="1" lang="en-US" altLang="ja-JP" sz="1400" kern="1200" dirty="0">
                <a:solidFill>
                  <a:schemeClr val="tx1"/>
                </a:solidFill>
                <a:effectLst/>
                <a:latin typeface="+mn-lt"/>
                <a:ea typeface="+mn-ea"/>
                <a:cs typeface="+mn-cs"/>
              </a:rPr>
              <a:t>1</a:t>
            </a:r>
            <a:r>
              <a:rPr kumimoji="1" lang="ja-JP" altLang="en-US" sz="1400" kern="1200" dirty="0">
                <a:solidFill>
                  <a:schemeClr val="tx1"/>
                </a:solidFill>
                <a:effectLst/>
                <a:latin typeface="+mn-lt"/>
                <a:ea typeface="+mn-ea"/>
                <a:cs typeface="+mn-cs"/>
              </a:rPr>
              <a:t>階</a:t>
            </a:r>
            <a:r>
              <a:rPr kumimoji="1" lang="ja-JP" altLang="ja-JP" sz="1400" kern="1200" dirty="0">
                <a:solidFill>
                  <a:schemeClr val="tx1"/>
                </a:solidFill>
                <a:effectLst/>
                <a:latin typeface="+mn-lt"/>
                <a:ea typeface="+mn-ea"/>
                <a:cs typeface="+mn-cs"/>
              </a:rPr>
              <a:t>ラウンジの向い側にブックポスト</a:t>
            </a:r>
            <a:r>
              <a:rPr kumimoji="1" lang="ja-JP" altLang="en-US" sz="1400" kern="1200" dirty="0">
                <a:solidFill>
                  <a:schemeClr val="tx1"/>
                </a:solidFill>
                <a:effectLst/>
                <a:latin typeface="+mn-lt"/>
                <a:ea typeface="+mn-ea"/>
                <a:cs typeface="+mn-cs"/>
              </a:rPr>
              <a:t>を設置しており、こちらに</a:t>
            </a:r>
            <a:r>
              <a:rPr kumimoji="1" lang="ja-JP" altLang="ja-JP" sz="1400" kern="1200" dirty="0">
                <a:solidFill>
                  <a:schemeClr val="tx1"/>
                </a:solidFill>
                <a:effectLst/>
                <a:latin typeface="+mn-lt"/>
                <a:ea typeface="+mn-ea"/>
                <a:cs typeface="+mn-cs"/>
              </a:rPr>
              <a:t>資料の返却ができます</a:t>
            </a:r>
            <a:r>
              <a:rPr kumimoji="1" lang="ja-JP" altLang="ja-JP"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kern="1200" dirty="0" smtClean="0">
                <a:solidFill>
                  <a:schemeClr val="tx1"/>
                </a:solidFill>
                <a:effectLst/>
                <a:latin typeface="+mn-lt"/>
                <a:ea typeface="+mn-ea"/>
                <a:cs typeface="+mn-cs"/>
              </a:rPr>
              <a:t>資料の破損防止のために設置している、梱包材や輪ゴムをご利用ください。</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kern="1200" dirty="0">
                <a:solidFill>
                  <a:schemeClr val="tx1"/>
                </a:solidFill>
                <a:effectLst/>
                <a:latin typeface="+mn-lt"/>
                <a:ea typeface="+mn-ea"/>
                <a:cs typeface="+mn-cs"/>
              </a:rPr>
              <a:t>ただし、</a:t>
            </a:r>
            <a:r>
              <a:rPr lang="ja-JP" altLang="en-US" sz="1400" dirty="0"/>
              <a:t>貸出時にブックポスト不可と指示があった資料（劣化している資料）</a:t>
            </a:r>
            <a:r>
              <a:rPr kumimoji="1" lang="ja-JP" altLang="ja-JP" sz="1400" kern="1200" dirty="0">
                <a:solidFill>
                  <a:schemeClr val="tx1"/>
                </a:solidFill>
                <a:effectLst/>
                <a:latin typeface="+mn-lt"/>
                <a:ea typeface="+mn-ea"/>
                <a:cs typeface="+mn-cs"/>
              </a:rPr>
              <a:t>や他大学の資料はカウンターに返却してください。</a:t>
            </a:r>
          </a:p>
          <a:p>
            <a:endParaRPr kumimoji="1" lang="en-US" altLang="ja-JP" sz="14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19</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33231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7787" y="6121797"/>
            <a:ext cx="6642100" cy="3463925"/>
          </a:xfrm>
        </p:spPr>
        <p:txBody>
          <a:bodyPr/>
          <a:lstStyle/>
          <a:p>
            <a:pPr marL="171450" indent="-171450">
              <a:buFont typeface="Arial" panose="020B0604020202020204" pitchFamily="34" charset="0"/>
              <a:buChar char="•"/>
            </a:pPr>
            <a:r>
              <a:rPr kumimoji="1" lang="ja-JP" altLang="en-US" sz="1400" dirty="0" smtClean="0"/>
              <a:t>総合法政専攻の皆さまは、当室所蔵資料の閲覧、複写、当日貸出、研究室までの持ち出しが可能です。</a:t>
            </a:r>
            <a:endParaRPr kumimoji="1" lang="en-US" altLang="ja-JP" sz="1400" dirty="0" smtClean="0"/>
          </a:p>
          <a:p>
            <a:pPr marL="171450" indent="-171450">
              <a:buFont typeface="Arial" panose="020B0604020202020204" pitchFamily="34" charset="0"/>
              <a:buChar char="•"/>
            </a:pPr>
            <a:r>
              <a:rPr kumimoji="1" lang="ja-JP" altLang="en-US" sz="1400" dirty="0" smtClean="0"/>
              <a:t>法科</a:t>
            </a:r>
            <a:r>
              <a:rPr kumimoji="1" lang="ja-JP" altLang="en-US" sz="1400" dirty="0"/>
              <a:t>大学</a:t>
            </a:r>
            <a:r>
              <a:rPr kumimoji="1" lang="ja-JP" altLang="en-US" sz="1400" dirty="0" smtClean="0"/>
              <a:t>院生、公共政策大学院生の皆さまは</a:t>
            </a:r>
            <a:r>
              <a:rPr kumimoji="1" lang="ja-JP" altLang="en-US" sz="1400" dirty="0"/>
              <a:t>、当室所蔵資料の閲覧、複写</a:t>
            </a:r>
            <a:r>
              <a:rPr kumimoji="1" lang="ja-JP" altLang="en-US" sz="1400" dirty="0" smtClean="0"/>
              <a:t>、自習室までの当日持ち出し、</a:t>
            </a:r>
            <a:r>
              <a:rPr kumimoji="1" lang="ja-JP" altLang="en-US" sz="1400" dirty="0"/>
              <a:t>図書室内の専用棚への取り置きが可能です。</a:t>
            </a:r>
            <a:endParaRPr kumimoji="1" lang="en-US" altLang="ja-JP" sz="1400" dirty="0"/>
          </a:p>
          <a:p>
            <a:pPr marL="171450" indent="-171450">
              <a:buFont typeface="Arial" panose="020B0604020202020204" pitchFamily="34" charset="0"/>
              <a:buChar char="•"/>
            </a:pPr>
            <a:r>
              <a:rPr kumimoji="1" lang="ja-JP" altLang="en-US" sz="1400" dirty="0"/>
              <a:t>書庫（閉架エリア）に入ることができますので、ご自身で本をお探しいただけます。</a:t>
            </a:r>
            <a:endParaRPr kumimoji="1" lang="en-US" altLang="ja-JP" sz="1400" dirty="0"/>
          </a:p>
          <a:p>
            <a:pPr marL="171450" indent="-171450">
              <a:buFont typeface="Arial" panose="020B0604020202020204" pitchFamily="34" charset="0"/>
              <a:buChar char="•"/>
            </a:pPr>
            <a:r>
              <a:rPr kumimoji="1" lang="ja-JP" altLang="en-US" sz="1400" dirty="0" smtClean="0"/>
              <a:t>他館</a:t>
            </a:r>
            <a:r>
              <a:rPr kumimoji="1" lang="ja-JP" altLang="en-US" sz="1400" dirty="0"/>
              <a:t>からの図書や文献複写物の取り寄せ</a:t>
            </a:r>
            <a:r>
              <a:rPr kumimoji="1" lang="ja-JP" altLang="en-US" sz="1400" dirty="0" smtClean="0"/>
              <a:t>もできます。</a:t>
            </a:r>
            <a:endParaRPr kumimoji="1" lang="en-US" altLang="ja-JP" sz="1400" dirty="0" smtClean="0"/>
          </a:p>
          <a:p>
            <a:pPr marL="171450" indent="-171450">
              <a:buFont typeface="Arial" panose="020B0604020202020204" pitchFamily="34" charset="0"/>
              <a:buChar char="•"/>
            </a:pPr>
            <a:endParaRPr kumimoji="1" lang="en-US" altLang="ja-JP" sz="1400" dirty="0" smtClean="0"/>
          </a:p>
          <a:p>
            <a:pPr marL="285750" marR="0" lvl="0" indent="-285750" algn="l" defTabSz="914400" rtl="0" eaLnBrk="1" fontAlgn="auto" latinLnBrk="0" hangingPunct="1">
              <a:lnSpc>
                <a:spcPct val="100000"/>
              </a:lnSpc>
              <a:spcBef>
                <a:spcPts val="0"/>
              </a:spcBef>
              <a:spcAft>
                <a:spcPts val="0"/>
              </a:spcAft>
              <a:buClrTx/>
              <a:buSzPct val="90000"/>
              <a:buFont typeface="游ゴシック" panose="020B0400000000000000" pitchFamily="50" charset="-128"/>
              <a:buChar char="※"/>
              <a:tabLst/>
              <a:defRPr/>
            </a:pPr>
            <a:r>
              <a:rPr kumimoji="1" lang="ja-JP" altLang="ja-JP" sz="1400" kern="1200" dirty="0" smtClean="0">
                <a:solidFill>
                  <a:schemeClr val="tx1"/>
                </a:solidFill>
                <a:effectLst/>
                <a:latin typeface="+mn-lt"/>
                <a:ea typeface="+mn-ea"/>
                <a:cs typeface="+mn-cs"/>
              </a:rPr>
              <a:t>法学部研究室図書室では、資料の紛失を防ぎ、他のより多くの利用者と共同で利用するため</a:t>
            </a:r>
            <a:r>
              <a:rPr kumimoji="1" lang="ja-JP" altLang="en-US" sz="1400" kern="1200" dirty="0" smtClean="0">
                <a:solidFill>
                  <a:schemeClr val="tx1"/>
                </a:solidFill>
                <a:effectLst/>
                <a:latin typeface="+mn-lt"/>
                <a:ea typeface="+mn-ea"/>
                <a:cs typeface="+mn-cs"/>
              </a:rPr>
              <a:t>、</a:t>
            </a:r>
            <a:r>
              <a:rPr kumimoji="1" lang="ja-JP" altLang="ja-JP" sz="1400" kern="1200" dirty="0" smtClean="0">
                <a:solidFill>
                  <a:schemeClr val="tx1"/>
                </a:solidFill>
                <a:effectLst/>
                <a:latin typeface="+mn-lt"/>
                <a:ea typeface="+mn-ea"/>
                <a:cs typeface="+mn-cs"/>
              </a:rPr>
              <a:t>貸出し</a:t>
            </a:r>
            <a:r>
              <a:rPr kumimoji="1" lang="ja-JP" altLang="en-US" sz="1400" kern="1200" dirty="0" smtClean="0">
                <a:solidFill>
                  <a:schemeClr val="tx1"/>
                </a:solidFill>
                <a:effectLst/>
                <a:latin typeface="+mn-lt"/>
                <a:ea typeface="+mn-ea"/>
                <a:cs typeface="+mn-cs"/>
              </a:rPr>
              <a:t>は研究室・自習室までとしています</a:t>
            </a:r>
            <a:r>
              <a:rPr kumimoji="1" lang="ja-JP" altLang="ja-JP" sz="1400" kern="1200" dirty="0" smtClean="0">
                <a:solidFill>
                  <a:schemeClr val="tx1"/>
                </a:solidFill>
                <a:effectLst/>
                <a:latin typeface="+mn-lt"/>
                <a:ea typeface="+mn-ea"/>
                <a:cs typeface="+mn-cs"/>
              </a:rPr>
              <a:t>。</a:t>
            </a:r>
            <a:r>
              <a:rPr kumimoji="1" lang="ja-JP" altLang="en-US" sz="1400" kern="1200" dirty="0" smtClean="0">
                <a:solidFill>
                  <a:schemeClr val="tx1"/>
                </a:solidFill>
                <a:effectLst/>
                <a:latin typeface="+mn-lt"/>
                <a:ea typeface="+mn-ea"/>
                <a:cs typeface="+mn-cs"/>
              </a:rPr>
              <a:t>自宅への持ち帰りはできませんのでご了承ください。</a:t>
            </a:r>
            <a:endParaRPr lang="ja-JP" altLang="en-US" sz="1400" dirty="0" smtClean="0"/>
          </a:p>
          <a:p>
            <a:pPr marL="0" indent="0">
              <a:buFont typeface="Arial" panose="020B0604020202020204" pitchFamily="34" charset="0"/>
              <a:buNone/>
            </a:pPr>
            <a:endParaRPr kumimoji="1" lang="ja-JP" altLang="en-US" sz="1400" dirty="0" smtClean="0"/>
          </a:p>
          <a:p>
            <a:pPr marL="171450" indent="-171450">
              <a:buFont typeface="Arial" panose="020B0604020202020204" pitchFamily="34" charset="0"/>
              <a:buChar char="•"/>
            </a:pPr>
            <a:endParaRPr kumimoji="1" lang="en-US" altLang="ja-JP" sz="1400" dirty="0" smtClean="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2</a:t>
            </a:fld>
            <a:endParaRPr kumimoji="1" lang="ja-JP" altLang="en-US"/>
          </a:p>
        </p:txBody>
      </p:sp>
      <p:sp>
        <p:nvSpPr>
          <p:cNvPr id="7" name="スライド イメージ プレースホルダー 6"/>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5383157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6121797"/>
            <a:ext cx="6642100" cy="3463925"/>
          </a:xfrm>
        </p:spPr>
        <p:txBody>
          <a:bodyPr/>
          <a:lstStyle/>
          <a:p>
            <a:pPr marL="171450" indent="-171450">
              <a:buFont typeface="Arial" panose="020B0604020202020204" pitchFamily="34" charset="0"/>
              <a:buChar char="•"/>
            </a:pPr>
            <a:r>
              <a:rPr kumimoji="1" lang="ja-JP" altLang="en-US" sz="1400" dirty="0" smtClean="0"/>
              <a:t>東京大学の図書館で所蔵している資料の検索は東京大学</a:t>
            </a:r>
            <a:r>
              <a:rPr kumimoji="1" lang="en-US" altLang="ja-JP" sz="1400" dirty="0" smtClean="0"/>
              <a:t>OPAC</a:t>
            </a:r>
            <a:r>
              <a:rPr kumimoji="1" lang="ja-JP" altLang="en-US" sz="1400" dirty="0" smtClean="0"/>
              <a:t>で検索することができます。</a:t>
            </a:r>
            <a:endParaRPr kumimoji="1" lang="en-US" altLang="ja-JP" sz="1400" dirty="0" smtClean="0"/>
          </a:p>
          <a:p>
            <a:pPr marL="171450" indent="-171450">
              <a:buFont typeface="Arial" panose="020B0604020202020204" pitchFamily="34" charset="0"/>
              <a:buChar char="•"/>
            </a:pPr>
            <a:r>
              <a:rPr kumimoji="1" lang="ja-JP" altLang="en-US" sz="1400" dirty="0" smtClean="0"/>
              <a:t>今回のツアーでも「</a:t>
            </a:r>
            <a:r>
              <a:rPr kumimoji="1" lang="en-US" altLang="ja-JP" sz="1400" dirty="0" smtClean="0"/>
              <a:t>OPAC</a:t>
            </a:r>
            <a:r>
              <a:rPr kumimoji="1" lang="ja-JP" altLang="en-US" sz="1400" dirty="0" smtClean="0"/>
              <a:t>の配架場所」をご案内していますが、探している資料が図書室内のどこに並べてあるかは、「配架場所」と「請求記号」（分類番号）を確認すれば見つけることができます。</a:t>
            </a:r>
            <a:endParaRPr kumimoji="1" lang="en-US" altLang="ja-JP" sz="1400" dirty="0" smtClean="0"/>
          </a:p>
          <a:p>
            <a:pPr marL="171450" indent="-171450">
              <a:buFont typeface="Arial" panose="020B0604020202020204" pitchFamily="34" charset="0"/>
              <a:buChar char="•"/>
            </a:pPr>
            <a:r>
              <a:rPr kumimoji="1" lang="ja-JP" altLang="en-US" sz="1400" dirty="0" smtClean="0"/>
              <a:t>探している本が見つからない場合は、カウンターにご相談ください</a:t>
            </a:r>
            <a:endParaRPr kumimoji="1" lang="en-US" altLang="ja-JP" sz="1400" dirty="0" smtClean="0"/>
          </a:p>
          <a:p>
            <a:pPr marL="171450" indent="-171450">
              <a:buFont typeface="Arial" panose="020B0604020202020204" pitchFamily="34" charset="0"/>
              <a:buChar char="•"/>
            </a:pPr>
            <a:endParaRPr kumimoji="1" lang="en-US" altLang="ja-JP" sz="1400" dirty="0" smtClean="0"/>
          </a:p>
          <a:p>
            <a:r>
              <a:rPr kumimoji="1" lang="ja-JP" altLang="ja-JP" sz="1400" kern="1200" dirty="0" smtClean="0">
                <a:solidFill>
                  <a:schemeClr val="tx1"/>
                </a:solidFill>
                <a:effectLst/>
                <a:latin typeface="+mn-lt"/>
                <a:ea typeface="+mn-ea"/>
                <a:cs typeface="+mn-cs"/>
              </a:rPr>
              <a:t>以上で</a:t>
            </a:r>
            <a:r>
              <a:rPr kumimoji="1" lang="ja-JP" altLang="en-US" sz="1400" kern="1200" dirty="0" smtClean="0">
                <a:solidFill>
                  <a:schemeClr val="tx1"/>
                </a:solidFill>
                <a:effectLst/>
                <a:latin typeface="+mn-lt"/>
                <a:ea typeface="+mn-ea"/>
                <a:cs typeface="+mn-cs"/>
              </a:rPr>
              <a:t>ライブラリー</a:t>
            </a:r>
            <a:r>
              <a:rPr kumimoji="1" lang="ja-JP" altLang="ja-JP" sz="1400" kern="1200" dirty="0" smtClean="0">
                <a:solidFill>
                  <a:schemeClr val="tx1"/>
                </a:solidFill>
                <a:effectLst/>
                <a:latin typeface="+mn-lt"/>
                <a:ea typeface="+mn-ea"/>
                <a:cs typeface="+mn-cs"/>
              </a:rPr>
              <a:t>ツアーは終了です。ありがとうございました。</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20</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96519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5976938"/>
            <a:ext cx="6642100" cy="3463925"/>
          </a:xfrm>
        </p:spPr>
        <p:txBody>
          <a:bodyPr/>
          <a:lstStyle/>
          <a:p>
            <a:pPr marL="171450" indent="-171450">
              <a:buFont typeface="Arial" panose="020B0604020202020204" pitchFamily="34" charset="0"/>
              <a:buChar char="•"/>
            </a:pPr>
            <a:r>
              <a:rPr kumimoji="1" lang="ja-JP" altLang="en-US" sz="1400" kern="1200" dirty="0" smtClean="0">
                <a:solidFill>
                  <a:schemeClr val="tx1"/>
                </a:solidFill>
                <a:effectLst/>
                <a:latin typeface="+mn-lt"/>
                <a:ea typeface="+mn-ea"/>
                <a:cs typeface="+mn-cs"/>
              </a:rPr>
              <a:t>図書室は法学部</a:t>
            </a:r>
            <a:r>
              <a:rPr kumimoji="1" lang="en-US" altLang="ja-JP" sz="1400" kern="1200" dirty="0" smtClean="0">
                <a:solidFill>
                  <a:schemeClr val="tx1"/>
                </a:solidFill>
                <a:effectLst/>
                <a:latin typeface="+mn-lt"/>
                <a:ea typeface="+mn-ea"/>
                <a:cs typeface="+mn-cs"/>
              </a:rPr>
              <a:t>3</a:t>
            </a:r>
            <a:r>
              <a:rPr kumimoji="1" lang="ja-JP" altLang="en-US" sz="1400" kern="1200" dirty="0" smtClean="0">
                <a:solidFill>
                  <a:schemeClr val="tx1"/>
                </a:solidFill>
                <a:effectLst/>
                <a:latin typeface="+mn-lt"/>
                <a:ea typeface="+mn-ea"/>
                <a:cs typeface="+mn-cs"/>
              </a:rPr>
              <a:t>号館（法</a:t>
            </a:r>
            <a:r>
              <a:rPr kumimoji="1" lang="en-US" altLang="ja-JP" sz="1400" kern="1200" dirty="0" smtClean="0">
                <a:solidFill>
                  <a:schemeClr val="tx1"/>
                </a:solidFill>
                <a:effectLst/>
                <a:latin typeface="+mn-lt"/>
                <a:ea typeface="+mn-ea"/>
                <a:cs typeface="+mn-cs"/>
              </a:rPr>
              <a:t>3</a:t>
            </a:r>
            <a:r>
              <a:rPr kumimoji="1" lang="ja-JP" altLang="en-US" sz="1400" kern="1200" dirty="0" smtClean="0">
                <a:solidFill>
                  <a:schemeClr val="tx1"/>
                </a:solidFill>
                <a:effectLst/>
                <a:latin typeface="+mn-lt"/>
                <a:ea typeface="+mn-ea"/>
                <a:cs typeface="+mn-cs"/>
              </a:rPr>
              <a:t>号館）</a:t>
            </a:r>
            <a:r>
              <a:rPr kumimoji="1" lang="en-US" altLang="ja-JP" sz="1400" kern="1200" dirty="0" smtClean="0">
                <a:solidFill>
                  <a:schemeClr val="tx1"/>
                </a:solidFill>
                <a:effectLst/>
                <a:latin typeface="+mn-lt"/>
                <a:ea typeface="+mn-ea"/>
                <a:cs typeface="+mn-cs"/>
              </a:rPr>
              <a:t>4</a:t>
            </a:r>
            <a:r>
              <a:rPr kumimoji="1" lang="ja-JP" altLang="en-US" sz="1400" kern="1200" dirty="0" smtClean="0">
                <a:solidFill>
                  <a:schemeClr val="tx1"/>
                </a:solidFill>
                <a:effectLst/>
                <a:latin typeface="+mn-lt"/>
                <a:ea typeface="+mn-ea"/>
                <a:cs typeface="+mn-cs"/>
              </a:rPr>
              <a:t>階に入口があります。</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smtClean="0">
                <a:solidFill>
                  <a:schemeClr val="tx1"/>
                </a:solidFill>
                <a:effectLst/>
                <a:latin typeface="+mn-lt"/>
                <a:ea typeface="+mn-ea"/>
                <a:cs typeface="+mn-cs"/>
              </a:rPr>
              <a:t>平日の</a:t>
            </a:r>
            <a:r>
              <a:rPr kumimoji="1" lang="en-US" altLang="ja-JP" sz="1400" kern="1200" dirty="0" smtClean="0">
                <a:solidFill>
                  <a:schemeClr val="tx1"/>
                </a:solidFill>
                <a:effectLst/>
                <a:latin typeface="+mn-lt"/>
                <a:ea typeface="+mn-ea"/>
                <a:cs typeface="+mn-cs"/>
              </a:rPr>
              <a:t>9</a:t>
            </a:r>
            <a:r>
              <a:rPr kumimoji="1" lang="ja-JP" altLang="ja-JP" sz="1400" kern="1200" dirty="0" smtClean="0">
                <a:solidFill>
                  <a:schemeClr val="tx1"/>
                </a:solidFill>
                <a:effectLst/>
                <a:latin typeface="+mn-lt"/>
                <a:ea typeface="+mn-ea"/>
                <a:cs typeface="+mn-cs"/>
              </a:rPr>
              <a:t>時～</a:t>
            </a:r>
            <a:r>
              <a:rPr kumimoji="1" lang="en-US" altLang="ja-JP" sz="1400" kern="1200" dirty="0" smtClean="0">
                <a:solidFill>
                  <a:schemeClr val="tx1"/>
                </a:solidFill>
                <a:effectLst/>
                <a:latin typeface="+mn-lt"/>
                <a:ea typeface="+mn-ea"/>
                <a:cs typeface="+mn-cs"/>
              </a:rPr>
              <a:t>17</a:t>
            </a:r>
            <a:r>
              <a:rPr kumimoji="1" lang="ja-JP" altLang="ja-JP" sz="1400" kern="1200" dirty="0" smtClean="0">
                <a:solidFill>
                  <a:schemeClr val="tx1"/>
                </a:solidFill>
                <a:effectLst/>
                <a:latin typeface="+mn-lt"/>
                <a:ea typeface="+mn-ea"/>
                <a:cs typeface="+mn-cs"/>
              </a:rPr>
              <a:t>時は法</a:t>
            </a:r>
            <a:r>
              <a:rPr kumimoji="1" lang="en-US" altLang="ja-JP" sz="1400" kern="1200" dirty="0" smtClean="0">
                <a:solidFill>
                  <a:schemeClr val="tx1"/>
                </a:solidFill>
                <a:effectLst/>
                <a:latin typeface="+mn-lt"/>
                <a:ea typeface="+mn-ea"/>
                <a:cs typeface="+mn-cs"/>
              </a:rPr>
              <a:t>3</a:t>
            </a:r>
            <a:r>
              <a:rPr kumimoji="1" lang="ja-JP" altLang="ja-JP" sz="1400" kern="1200" dirty="0" smtClean="0">
                <a:solidFill>
                  <a:schemeClr val="tx1"/>
                </a:solidFill>
                <a:effectLst/>
                <a:latin typeface="+mn-lt"/>
                <a:ea typeface="+mn-ea"/>
                <a:cs typeface="+mn-cs"/>
              </a:rPr>
              <a:t>号館正面玄関から</a:t>
            </a:r>
            <a:r>
              <a:rPr kumimoji="1" lang="ja-JP" altLang="en-US" sz="1400" kern="1200" dirty="0" smtClean="0">
                <a:solidFill>
                  <a:schemeClr val="tx1"/>
                </a:solidFill>
                <a:effectLst/>
                <a:latin typeface="+mn-lt"/>
                <a:ea typeface="+mn-ea"/>
                <a:cs typeface="+mn-cs"/>
              </a:rPr>
              <a:t>入って、</a:t>
            </a:r>
            <a:r>
              <a:rPr kumimoji="1" lang="en-US" altLang="ja-JP" sz="1400" kern="1200" dirty="0" smtClean="0">
                <a:solidFill>
                  <a:schemeClr val="tx1"/>
                </a:solidFill>
                <a:effectLst/>
                <a:latin typeface="+mn-lt"/>
                <a:ea typeface="+mn-ea"/>
                <a:cs typeface="+mn-cs"/>
              </a:rPr>
              <a:t>4</a:t>
            </a:r>
            <a:r>
              <a:rPr kumimoji="1" lang="ja-JP" altLang="ja-JP" sz="1400" kern="1200" dirty="0" smtClean="0">
                <a:solidFill>
                  <a:schemeClr val="tx1"/>
                </a:solidFill>
                <a:effectLst/>
                <a:latin typeface="+mn-lt"/>
                <a:ea typeface="+mn-ea"/>
                <a:cs typeface="+mn-cs"/>
              </a:rPr>
              <a:t>階に上ることができます。</a:t>
            </a:r>
            <a:r>
              <a:rPr kumimoji="1" lang="ja-JP" altLang="en-US" sz="1400" kern="1200" dirty="0" smtClean="0">
                <a:solidFill>
                  <a:schemeClr val="tx1"/>
                </a:solidFill>
                <a:effectLst/>
                <a:latin typeface="+mn-lt"/>
                <a:ea typeface="+mn-ea"/>
                <a:cs typeface="+mn-cs"/>
              </a:rPr>
              <a:t>夜間・土曜日は法学部</a:t>
            </a:r>
            <a:r>
              <a:rPr kumimoji="1" lang="en-US" altLang="ja-JP" sz="1400" kern="1200" dirty="0" smtClean="0">
                <a:solidFill>
                  <a:schemeClr val="tx1"/>
                </a:solidFill>
                <a:effectLst/>
                <a:latin typeface="+mn-lt"/>
                <a:ea typeface="+mn-ea"/>
                <a:cs typeface="+mn-cs"/>
              </a:rPr>
              <a:t>4</a:t>
            </a:r>
            <a:r>
              <a:rPr kumimoji="1" lang="ja-JP" altLang="en-US" sz="1400" kern="1200" dirty="0" smtClean="0">
                <a:solidFill>
                  <a:schemeClr val="tx1"/>
                </a:solidFill>
                <a:effectLst/>
                <a:latin typeface="+mn-lt"/>
                <a:ea typeface="+mn-ea"/>
                <a:cs typeface="+mn-cs"/>
              </a:rPr>
              <a:t>号館（法</a:t>
            </a:r>
            <a:r>
              <a:rPr kumimoji="1" lang="en-US" altLang="ja-JP" sz="1400" kern="1200" dirty="0" smtClean="0">
                <a:solidFill>
                  <a:schemeClr val="tx1"/>
                </a:solidFill>
                <a:effectLst/>
                <a:latin typeface="+mn-lt"/>
                <a:ea typeface="+mn-ea"/>
                <a:cs typeface="+mn-cs"/>
              </a:rPr>
              <a:t>4</a:t>
            </a:r>
            <a:r>
              <a:rPr kumimoji="1" lang="ja-JP" altLang="en-US" sz="1400" kern="1200" dirty="0" smtClean="0">
                <a:solidFill>
                  <a:schemeClr val="tx1"/>
                </a:solidFill>
                <a:effectLst/>
                <a:latin typeface="+mn-lt"/>
                <a:ea typeface="+mn-ea"/>
                <a:cs typeface="+mn-cs"/>
              </a:rPr>
              <a:t>号館）から入館できます。</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kern="1200" dirty="0" smtClean="0">
                <a:solidFill>
                  <a:schemeClr val="tx1"/>
                </a:solidFill>
                <a:effectLst/>
                <a:latin typeface="+mn-lt"/>
                <a:ea typeface="+mn-ea"/>
                <a:cs typeface="+mn-cs"/>
              </a:rPr>
              <a:t>法</a:t>
            </a:r>
            <a:r>
              <a:rPr kumimoji="1" lang="en-US" altLang="ja-JP" sz="1400" kern="1200" dirty="0" smtClean="0">
                <a:solidFill>
                  <a:schemeClr val="tx1"/>
                </a:solidFill>
                <a:effectLst/>
                <a:latin typeface="+mn-lt"/>
                <a:ea typeface="+mn-ea"/>
                <a:cs typeface="+mn-cs"/>
              </a:rPr>
              <a:t>4</a:t>
            </a:r>
            <a:r>
              <a:rPr kumimoji="1" lang="ja-JP" altLang="en-US" sz="1400" kern="1200" dirty="0" smtClean="0">
                <a:solidFill>
                  <a:schemeClr val="tx1"/>
                </a:solidFill>
                <a:effectLst/>
                <a:latin typeface="+mn-lt"/>
                <a:ea typeface="+mn-ea"/>
                <a:cs typeface="+mn-cs"/>
              </a:rPr>
              <a:t>号館入口から</a:t>
            </a:r>
            <a:r>
              <a:rPr kumimoji="1" lang="ja-JP" altLang="ja-JP" sz="1400" kern="1200" dirty="0" smtClean="0">
                <a:solidFill>
                  <a:schemeClr val="tx1"/>
                </a:solidFill>
                <a:effectLst/>
                <a:latin typeface="+mn-lt"/>
                <a:ea typeface="+mn-ea"/>
                <a:cs typeface="+mn-cs"/>
              </a:rPr>
              <a:t>図書室へ行くには、入口で学生証をカードリーダーにタッチして入館し、右手の階段から</a:t>
            </a:r>
            <a:r>
              <a:rPr kumimoji="1" lang="en-US" altLang="ja-JP" sz="1400" kern="1200" dirty="0" smtClean="0">
                <a:solidFill>
                  <a:schemeClr val="tx1"/>
                </a:solidFill>
                <a:effectLst/>
                <a:latin typeface="+mn-lt"/>
                <a:ea typeface="+mn-ea"/>
                <a:cs typeface="+mn-cs"/>
              </a:rPr>
              <a:t>4</a:t>
            </a:r>
            <a:r>
              <a:rPr kumimoji="1" lang="ja-JP" altLang="ja-JP" sz="1400" kern="1200" dirty="0" smtClean="0">
                <a:solidFill>
                  <a:schemeClr val="tx1"/>
                </a:solidFill>
                <a:effectLst/>
                <a:latin typeface="+mn-lt"/>
                <a:ea typeface="+mn-ea"/>
                <a:cs typeface="+mn-cs"/>
              </a:rPr>
              <a:t>階</a:t>
            </a:r>
            <a:r>
              <a:rPr kumimoji="1" lang="ja-JP" altLang="en-US" sz="1400" kern="1200" dirty="0" smtClean="0">
                <a:solidFill>
                  <a:schemeClr val="tx1"/>
                </a:solidFill>
                <a:effectLst/>
                <a:latin typeface="+mn-lt"/>
                <a:ea typeface="+mn-ea"/>
                <a:cs typeface="+mn-cs"/>
              </a:rPr>
              <a:t>まで</a:t>
            </a:r>
            <a:r>
              <a:rPr kumimoji="1" lang="ja-JP" altLang="ja-JP" sz="1400" kern="1200" dirty="0" smtClean="0">
                <a:solidFill>
                  <a:schemeClr val="tx1"/>
                </a:solidFill>
                <a:effectLst/>
                <a:latin typeface="+mn-lt"/>
                <a:ea typeface="+mn-ea"/>
                <a:cs typeface="+mn-cs"/>
              </a:rPr>
              <a:t>上ってください。</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en-US" altLang="ja-JP" sz="1400" kern="1200" dirty="0" smtClean="0">
                <a:solidFill>
                  <a:schemeClr val="tx1"/>
                </a:solidFill>
                <a:effectLst/>
                <a:latin typeface="+mn-lt"/>
                <a:ea typeface="+mn-ea"/>
                <a:cs typeface="+mn-cs"/>
              </a:rPr>
              <a:t>4</a:t>
            </a:r>
            <a:r>
              <a:rPr kumimoji="1" lang="ja-JP" altLang="ja-JP" sz="1400" kern="1200" dirty="0">
                <a:solidFill>
                  <a:schemeClr val="tx1"/>
                </a:solidFill>
                <a:effectLst/>
                <a:latin typeface="+mn-lt"/>
                <a:ea typeface="+mn-ea"/>
                <a:cs typeface="+mn-cs"/>
              </a:rPr>
              <a:t>階</a:t>
            </a:r>
            <a:r>
              <a:rPr kumimoji="1" lang="ja-JP" altLang="ja-JP" sz="1400" kern="1200" dirty="0" smtClean="0">
                <a:solidFill>
                  <a:schemeClr val="tx1"/>
                </a:solidFill>
                <a:effectLst/>
                <a:latin typeface="+mn-lt"/>
                <a:ea typeface="+mn-ea"/>
                <a:cs typeface="+mn-cs"/>
              </a:rPr>
              <a:t>に</a:t>
            </a:r>
            <a:r>
              <a:rPr kumimoji="1" lang="ja-JP" altLang="en-US" sz="1400" kern="1200" dirty="0" smtClean="0">
                <a:solidFill>
                  <a:schemeClr val="tx1"/>
                </a:solidFill>
                <a:effectLst/>
                <a:latin typeface="+mn-lt"/>
                <a:ea typeface="+mn-ea"/>
                <a:cs typeface="+mn-cs"/>
              </a:rPr>
              <a:t>は、</a:t>
            </a:r>
            <a:r>
              <a:rPr kumimoji="1" lang="ja-JP" altLang="ja-JP" sz="1400" kern="1200" dirty="0" smtClean="0">
                <a:solidFill>
                  <a:schemeClr val="tx1"/>
                </a:solidFill>
                <a:effectLst/>
                <a:latin typeface="+mn-lt"/>
                <a:ea typeface="+mn-ea"/>
                <a:cs typeface="+mn-cs"/>
              </a:rPr>
              <a:t>法</a:t>
            </a:r>
            <a:r>
              <a:rPr kumimoji="1" lang="en-US" altLang="ja-JP" sz="1400" kern="1200" dirty="0" smtClean="0">
                <a:solidFill>
                  <a:schemeClr val="tx1"/>
                </a:solidFill>
                <a:effectLst/>
                <a:latin typeface="+mn-lt"/>
                <a:ea typeface="+mn-ea"/>
                <a:cs typeface="+mn-cs"/>
              </a:rPr>
              <a:t>3</a:t>
            </a:r>
            <a:r>
              <a:rPr kumimoji="1" lang="ja-JP" altLang="ja-JP" sz="1400" kern="1200" dirty="0">
                <a:solidFill>
                  <a:schemeClr val="tx1"/>
                </a:solidFill>
                <a:effectLst/>
                <a:latin typeface="+mn-lt"/>
                <a:ea typeface="+mn-ea"/>
                <a:cs typeface="+mn-cs"/>
              </a:rPr>
              <a:t>号館への連絡</a:t>
            </a:r>
            <a:r>
              <a:rPr kumimoji="1" lang="ja-JP" altLang="ja-JP" sz="1400" kern="1200" dirty="0" smtClean="0">
                <a:solidFill>
                  <a:schemeClr val="tx1"/>
                </a:solidFill>
                <a:effectLst/>
                <a:latin typeface="+mn-lt"/>
                <a:ea typeface="+mn-ea"/>
                <a:cs typeface="+mn-cs"/>
              </a:rPr>
              <a:t>通路</a:t>
            </a:r>
            <a:r>
              <a:rPr kumimoji="1" lang="ja-JP" altLang="en-US" sz="1400" kern="1200" dirty="0" smtClean="0">
                <a:solidFill>
                  <a:schemeClr val="tx1"/>
                </a:solidFill>
                <a:effectLst/>
                <a:latin typeface="+mn-lt"/>
                <a:ea typeface="+mn-ea"/>
                <a:cs typeface="+mn-cs"/>
              </a:rPr>
              <a:t>がありますので</a:t>
            </a:r>
            <a:r>
              <a:rPr kumimoji="1" lang="ja-JP" altLang="ja-JP" sz="1400" kern="1200" dirty="0" smtClean="0">
                <a:solidFill>
                  <a:schemeClr val="tx1"/>
                </a:solidFill>
                <a:effectLst/>
                <a:latin typeface="+mn-lt"/>
                <a:ea typeface="+mn-ea"/>
                <a:cs typeface="+mn-cs"/>
              </a:rPr>
              <a:t>、</a:t>
            </a:r>
            <a:r>
              <a:rPr kumimoji="1" lang="ja-JP" altLang="en-US" sz="1400" kern="1200" dirty="0">
                <a:solidFill>
                  <a:schemeClr val="tx1"/>
                </a:solidFill>
                <a:effectLst/>
                <a:latin typeface="+mn-lt"/>
                <a:ea typeface="+mn-ea"/>
                <a:cs typeface="+mn-cs"/>
              </a:rPr>
              <a:t>法</a:t>
            </a:r>
            <a:r>
              <a:rPr kumimoji="1" lang="en-US" altLang="ja-JP" sz="1400" kern="1200" dirty="0">
                <a:solidFill>
                  <a:schemeClr val="tx1"/>
                </a:solidFill>
                <a:effectLst/>
                <a:latin typeface="+mn-lt"/>
                <a:ea typeface="+mn-ea"/>
                <a:cs typeface="+mn-cs"/>
              </a:rPr>
              <a:t>3</a:t>
            </a:r>
            <a:r>
              <a:rPr kumimoji="1" lang="ja-JP" altLang="ja-JP" sz="1400" kern="1200" dirty="0" smtClean="0">
                <a:solidFill>
                  <a:schemeClr val="tx1"/>
                </a:solidFill>
                <a:effectLst/>
                <a:latin typeface="+mn-lt"/>
                <a:ea typeface="+mn-ea"/>
                <a:cs typeface="+mn-cs"/>
              </a:rPr>
              <a:t>号館</a:t>
            </a:r>
            <a:r>
              <a:rPr kumimoji="1" lang="ja-JP" altLang="en-US" sz="1400" kern="1200" dirty="0" smtClean="0">
                <a:solidFill>
                  <a:schemeClr val="tx1"/>
                </a:solidFill>
                <a:effectLst/>
                <a:latin typeface="+mn-lt"/>
                <a:ea typeface="+mn-ea"/>
                <a:cs typeface="+mn-cs"/>
              </a:rPr>
              <a:t>に入り</a:t>
            </a:r>
            <a:r>
              <a:rPr kumimoji="1" lang="ja-JP" altLang="ja-JP" sz="1400" kern="1200" dirty="0" smtClean="0">
                <a:solidFill>
                  <a:schemeClr val="tx1"/>
                </a:solidFill>
                <a:effectLst/>
                <a:latin typeface="+mn-lt"/>
                <a:ea typeface="+mn-ea"/>
                <a:cs typeface="+mn-cs"/>
              </a:rPr>
              <a:t>長い</a:t>
            </a:r>
            <a:r>
              <a:rPr kumimoji="1" lang="ja-JP" altLang="en-US" sz="1400" kern="1200" dirty="0">
                <a:solidFill>
                  <a:schemeClr val="tx1"/>
                </a:solidFill>
                <a:effectLst/>
                <a:latin typeface="+mn-lt"/>
                <a:ea typeface="+mn-ea"/>
                <a:cs typeface="+mn-cs"/>
              </a:rPr>
              <a:t>廊下</a:t>
            </a:r>
            <a:r>
              <a:rPr kumimoji="1" lang="ja-JP" altLang="ja-JP" sz="1400" kern="1200" dirty="0">
                <a:solidFill>
                  <a:schemeClr val="tx1"/>
                </a:solidFill>
                <a:effectLst/>
                <a:latin typeface="+mn-lt"/>
                <a:ea typeface="+mn-ea"/>
                <a:cs typeface="+mn-cs"/>
              </a:rPr>
              <a:t>の突き当りを左に曲がると図書室入口があります。</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kern="1200" dirty="0" smtClean="0">
                <a:solidFill>
                  <a:schemeClr val="tx1"/>
                </a:solidFill>
                <a:effectLst/>
                <a:latin typeface="+mn-lt"/>
                <a:ea typeface="+mn-ea"/>
                <a:cs typeface="+mn-cs"/>
              </a:rPr>
              <a:t>法</a:t>
            </a:r>
            <a:r>
              <a:rPr kumimoji="1" lang="en-US" altLang="ja-JP" sz="1400" kern="1200" dirty="0">
                <a:solidFill>
                  <a:schemeClr val="tx1"/>
                </a:solidFill>
                <a:effectLst/>
                <a:latin typeface="+mn-lt"/>
                <a:ea typeface="+mn-ea"/>
                <a:cs typeface="+mn-cs"/>
              </a:rPr>
              <a:t>3</a:t>
            </a:r>
            <a:r>
              <a:rPr kumimoji="1" lang="ja-JP" altLang="ja-JP" sz="1400" kern="1200" dirty="0">
                <a:solidFill>
                  <a:schemeClr val="tx1"/>
                </a:solidFill>
                <a:effectLst/>
                <a:latin typeface="+mn-lt"/>
                <a:ea typeface="+mn-ea"/>
                <a:cs typeface="+mn-cs"/>
              </a:rPr>
              <a:t>号館・</a:t>
            </a:r>
            <a:r>
              <a:rPr kumimoji="1" lang="ja-JP" altLang="en-US" sz="1400" kern="1200" dirty="0">
                <a:solidFill>
                  <a:schemeClr val="tx1"/>
                </a:solidFill>
                <a:effectLst/>
                <a:latin typeface="+mn-lt"/>
                <a:ea typeface="+mn-ea"/>
                <a:cs typeface="+mn-cs"/>
              </a:rPr>
              <a:t>法</a:t>
            </a:r>
            <a:r>
              <a:rPr kumimoji="1" lang="en-US" altLang="ja-JP" sz="1400" kern="1200" dirty="0">
                <a:solidFill>
                  <a:schemeClr val="tx1"/>
                </a:solidFill>
                <a:effectLst/>
                <a:latin typeface="+mn-lt"/>
                <a:ea typeface="+mn-ea"/>
                <a:cs typeface="+mn-cs"/>
              </a:rPr>
              <a:t>4</a:t>
            </a:r>
            <a:r>
              <a:rPr kumimoji="1" lang="ja-JP" altLang="ja-JP" sz="1400" kern="1200" dirty="0">
                <a:solidFill>
                  <a:schemeClr val="tx1"/>
                </a:solidFill>
                <a:effectLst/>
                <a:latin typeface="+mn-lt"/>
                <a:ea typeface="+mn-ea"/>
                <a:cs typeface="+mn-cs"/>
              </a:rPr>
              <a:t>号館は研究室のある建物なので、静粛</a:t>
            </a:r>
            <a:r>
              <a:rPr kumimoji="1" lang="ja-JP" altLang="ja-JP" sz="1400" kern="1200" dirty="0" smtClean="0">
                <a:solidFill>
                  <a:schemeClr val="tx1"/>
                </a:solidFill>
                <a:effectLst/>
                <a:latin typeface="+mn-lt"/>
                <a:ea typeface="+mn-ea"/>
                <a:cs typeface="+mn-cs"/>
              </a:rPr>
              <a:t>に</a:t>
            </a:r>
            <a:r>
              <a:rPr kumimoji="1" lang="ja-JP" altLang="en-US" sz="1400" kern="1200" dirty="0" smtClean="0">
                <a:solidFill>
                  <a:schemeClr val="tx1"/>
                </a:solidFill>
                <a:effectLst/>
                <a:latin typeface="+mn-lt"/>
                <a:ea typeface="+mn-ea"/>
                <a:cs typeface="+mn-cs"/>
              </a:rPr>
              <a:t>願います。</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kern="1200" dirty="0" smtClean="0">
                <a:solidFill>
                  <a:schemeClr val="tx1"/>
                </a:solidFill>
                <a:effectLst/>
                <a:latin typeface="+mn-lt"/>
                <a:ea typeface="+mn-ea"/>
                <a:cs typeface="+mn-cs"/>
              </a:rPr>
              <a:t>また、</a:t>
            </a:r>
            <a:r>
              <a:rPr kumimoji="1" lang="ja-JP" altLang="ja-JP" sz="1400" kern="1200" dirty="0" smtClean="0">
                <a:solidFill>
                  <a:schemeClr val="tx1"/>
                </a:solidFill>
                <a:effectLst/>
                <a:latin typeface="+mn-lt"/>
                <a:ea typeface="+mn-ea"/>
                <a:cs typeface="+mn-cs"/>
              </a:rPr>
              <a:t>セルフツアー</a:t>
            </a:r>
            <a:r>
              <a:rPr kumimoji="1" lang="ja-JP" altLang="ja-JP" sz="1400" kern="1200" dirty="0">
                <a:solidFill>
                  <a:schemeClr val="tx1"/>
                </a:solidFill>
                <a:effectLst/>
                <a:latin typeface="+mn-lt"/>
                <a:ea typeface="+mn-ea"/>
                <a:cs typeface="+mn-cs"/>
              </a:rPr>
              <a:t>を</a:t>
            </a:r>
            <a:r>
              <a:rPr kumimoji="1" lang="ja-JP" altLang="ja-JP" sz="1400" kern="1200" dirty="0" smtClean="0">
                <a:solidFill>
                  <a:schemeClr val="tx1"/>
                </a:solidFill>
                <a:effectLst/>
                <a:latin typeface="+mn-lt"/>
                <a:ea typeface="+mn-ea"/>
                <a:cs typeface="+mn-cs"/>
              </a:rPr>
              <a:t>する</a:t>
            </a:r>
            <a:r>
              <a:rPr kumimoji="1" lang="ja-JP" altLang="en-US" sz="1400" kern="1200" dirty="0" smtClean="0">
                <a:solidFill>
                  <a:schemeClr val="tx1"/>
                </a:solidFill>
                <a:effectLst/>
                <a:latin typeface="+mn-lt"/>
                <a:ea typeface="+mn-ea"/>
                <a:cs typeface="+mn-cs"/>
              </a:rPr>
              <a:t>際の</a:t>
            </a:r>
            <a:r>
              <a:rPr kumimoji="1" lang="ja-JP" altLang="ja-JP" sz="1400" kern="1200" dirty="0" smtClean="0">
                <a:solidFill>
                  <a:schemeClr val="tx1"/>
                </a:solidFill>
                <a:effectLst/>
                <a:latin typeface="+mn-lt"/>
                <a:ea typeface="+mn-ea"/>
                <a:cs typeface="+mn-cs"/>
              </a:rPr>
              <a:t>歩き</a:t>
            </a:r>
            <a:r>
              <a:rPr kumimoji="1" lang="ja-JP" altLang="ja-JP" sz="1400" kern="1200" dirty="0">
                <a:solidFill>
                  <a:schemeClr val="tx1"/>
                </a:solidFill>
                <a:effectLst/>
                <a:latin typeface="+mn-lt"/>
                <a:ea typeface="+mn-ea"/>
                <a:cs typeface="+mn-cs"/>
              </a:rPr>
              <a:t>スマホ</a:t>
            </a:r>
            <a:r>
              <a:rPr kumimoji="1" lang="ja-JP" altLang="ja-JP" sz="1400" kern="1200" dirty="0" smtClean="0">
                <a:solidFill>
                  <a:schemeClr val="tx1"/>
                </a:solidFill>
                <a:effectLst/>
                <a:latin typeface="+mn-lt"/>
                <a:ea typeface="+mn-ea"/>
                <a:cs typeface="+mn-cs"/>
              </a:rPr>
              <a:t>は</a:t>
            </a:r>
            <a:r>
              <a:rPr kumimoji="1" lang="ja-JP" altLang="en-US" sz="1400" kern="1200" dirty="0" smtClean="0">
                <a:solidFill>
                  <a:schemeClr val="tx1"/>
                </a:solidFill>
                <a:effectLst/>
                <a:latin typeface="+mn-lt"/>
                <a:ea typeface="+mn-ea"/>
                <a:cs typeface="+mn-cs"/>
              </a:rPr>
              <a:t>危険ですので</a:t>
            </a:r>
            <a:r>
              <a:rPr kumimoji="1" lang="ja-JP" altLang="ja-JP" sz="1400" kern="1200" dirty="0" smtClean="0">
                <a:solidFill>
                  <a:schemeClr val="tx1"/>
                </a:solidFill>
                <a:effectLst/>
                <a:latin typeface="+mn-lt"/>
                <a:ea typeface="+mn-ea"/>
                <a:cs typeface="+mn-cs"/>
              </a:rPr>
              <a:t>絶対</a:t>
            </a:r>
            <a:r>
              <a:rPr kumimoji="1" lang="ja-JP" altLang="ja-JP" sz="1400" kern="1200" dirty="0">
                <a:solidFill>
                  <a:schemeClr val="tx1"/>
                </a:solidFill>
                <a:effectLst/>
                <a:latin typeface="+mn-lt"/>
                <a:ea typeface="+mn-ea"/>
                <a:cs typeface="+mn-cs"/>
              </a:rPr>
              <a:t>にしないでください</a:t>
            </a:r>
            <a:r>
              <a:rPr kumimoji="1" lang="ja-JP" altLang="ja-JP" sz="1400" kern="1200" dirty="0" smtClean="0">
                <a:solidFill>
                  <a:schemeClr val="tx1"/>
                </a:solidFill>
                <a:effectLst/>
                <a:latin typeface="+mn-lt"/>
                <a:ea typeface="+mn-ea"/>
                <a:cs typeface="+mn-cs"/>
              </a:rPr>
              <a:t>。</a:t>
            </a:r>
            <a:endParaRPr kumimoji="1" lang="en-US" altLang="ja-JP" sz="14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3</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333245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435" y="6049789"/>
            <a:ext cx="6642100" cy="3463925"/>
          </a:xfrm>
        </p:spPr>
        <p:txBody>
          <a:bodyPr/>
          <a:lstStyle/>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こちらが法学部研究室図書室のカウンターです。図書室に入る際は、必ず学生証</a:t>
            </a:r>
            <a:r>
              <a:rPr kumimoji="1" lang="ja-JP" altLang="ja-JP" sz="1400" kern="1200" dirty="0" smtClean="0">
                <a:solidFill>
                  <a:schemeClr val="tx1"/>
                </a:solidFill>
                <a:effectLst/>
                <a:latin typeface="+mn-lt"/>
                <a:ea typeface="+mn-ea"/>
                <a:cs typeface="+mn-cs"/>
              </a:rPr>
              <a:t>を</a:t>
            </a:r>
            <a:r>
              <a:rPr kumimoji="1" lang="ja-JP" altLang="en-US" sz="1400" kern="1200" dirty="0" smtClean="0">
                <a:solidFill>
                  <a:schemeClr val="tx1"/>
                </a:solidFill>
                <a:effectLst/>
                <a:latin typeface="+mn-lt"/>
                <a:ea typeface="+mn-ea"/>
                <a:cs typeface="+mn-cs"/>
              </a:rPr>
              <a:t>提示の上、入室手続きをお願い</a:t>
            </a:r>
            <a:r>
              <a:rPr kumimoji="1" lang="ja-JP" altLang="en-US" sz="1400" kern="1200" dirty="0">
                <a:solidFill>
                  <a:schemeClr val="tx1"/>
                </a:solidFill>
                <a:effectLst/>
                <a:latin typeface="+mn-lt"/>
                <a:ea typeface="+mn-ea"/>
                <a:cs typeface="+mn-cs"/>
              </a:rPr>
              <a:t>します。</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smtClean="0">
                <a:solidFill>
                  <a:schemeClr val="tx1"/>
                </a:solidFill>
                <a:effectLst/>
                <a:latin typeface="+mn-lt"/>
                <a:ea typeface="+mn-ea"/>
                <a:cs typeface="+mn-cs"/>
              </a:rPr>
              <a:t>図書室入口</a:t>
            </a:r>
            <a:r>
              <a:rPr kumimoji="1" lang="ja-JP" altLang="en-US" sz="1400" kern="1200" dirty="0" smtClean="0">
                <a:solidFill>
                  <a:schemeClr val="tx1"/>
                </a:solidFill>
                <a:effectLst/>
                <a:latin typeface="+mn-lt"/>
                <a:ea typeface="+mn-ea"/>
                <a:cs typeface="+mn-cs"/>
              </a:rPr>
              <a:t>は、</a:t>
            </a:r>
            <a:r>
              <a:rPr kumimoji="1" lang="ja-JP" altLang="ja-JP" sz="1400" kern="1200" dirty="0" smtClean="0">
                <a:solidFill>
                  <a:schemeClr val="tx1"/>
                </a:solidFill>
                <a:effectLst/>
                <a:latin typeface="+mn-lt"/>
                <a:ea typeface="+mn-ea"/>
                <a:cs typeface="+mn-cs"/>
              </a:rPr>
              <a:t>法</a:t>
            </a:r>
            <a:r>
              <a:rPr kumimoji="1" lang="en-US" altLang="ja-JP" sz="1400" kern="1200" dirty="0">
                <a:solidFill>
                  <a:schemeClr val="tx1"/>
                </a:solidFill>
                <a:effectLst/>
                <a:latin typeface="+mn-lt"/>
                <a:ea typeface="+mn-ea"/>
                <a:cs typeface="+mn-cs"/>
              </a:rPr>
              <a:t>3</a:t>
            </a:r>
            <a:r>
              <a:rPr kumimoji="1" lang="ja-JP" altLang="ja-JP" sz="1400" kern="1200" dirty="0">
                <a:solidFill>
                  <a:schemeClr val="tx1"/>
                </a:solidFill>
                <a:effectLst/>
                <a:latin typeface="+mn-lt"/>
                <a:ea typeface="+mn-ea"/>
                <a:cs typeface="+mn-cs"/>
              </a:rPr>
              <a:t>号館の</a:t>
            </a:r>
            <a:r>
              <a:rPr kumimoji="1" lang="en-US" altLang="ja-JP" sz="1400" kern="1200" dirty="0">
                <a:solidFill>
                  <a:schemeClr val="tx1"/>
                </a:solidFill>
                <a:effectLst/>
                <a:latin typeface="+mn-lt"/>
                <a:ea typeface="+mn-ea"/>
                <a:cs typeface="+mn-cs"/>
              </a:rPr>
              <a:t>4</a:t>
            </a:r>
            <a:r>
              <a:rPr kumimoji="1" lang="ja-JP" altLang="ja-JP" sz="1400" kern="1200" dirty="0">
                <a:solidFill>
                  <a:schemeClr val="tx1"/>
                </a:solidFill>
                <a:effectLst/>
                <a:latin typeface="+mn-lt"/>
                <a:ea typeface="+mn-ea"/>
                <a:cs typeface="+mn-cs"/>
              </a:rPr>
              <a:t>階</a:t>
            </a:r>
            <a:r>
              <a:rPr kumimoji="1" lang="ja-JP" altLang="ja-JP" sz="1400" kern="1200" dirty="0" smtClean="0">
                <a:solidFill>
                  <a:schemeClr val="tx1"/>
                </a:solidFill>
                <a:effectLst/>
                <a:latin typeface="+mn-lt"/>
                <a:ea typeface="+mn-ea"/>
                <a:cs typeface="+mn-cs"/>
              </a:rPr>
              <a:t>にあります</a:t>
            </a:r>
            <a:r>
              <a:rPr kumimoji="1" lang="ja-JP" altLang="ja-JP" sz="1400" kern="1200" dirty="0">
                <a:solidFill>
                  <a:schemeClr val="tx1"/>
                </a:solidFill>
                <a:effectLst/>
                <a:latin typeface="+mn-lt"/>
                <a:ea typeface="+mn-ea"/>
                <a:cs typeface="+mn-cs"/>
              </a:rPr>
              <a:t>が、図書室エリアでは</a:t>
            </a:r>
            <a:r>
              <a:rPr kumimoji="1" lang="en-US" altLang="ja-JP" sz="1400" kern="1200" dirty="0">
                <a:solidFill>
                  <a:schemeClr val="tx1"/>
                </a:solidFill>
                <a:effectLst/>
                <a:latin typeface="+mn-lt"/>
                <a:ea typeface="+mn-ea"/>
                <a:cs typeface="+mn-cs"/>
              </a:rPr>
              <a:t>L6</a:t>
            </a:r>
            <a:r>
              <a:rPr kumimoji="1" lang="ja-JP" altLang="ja-JP" sz="1400" kern="1200" dirty="0">
                <a:solidFill>
                  <a:schemeClr val="tx1"/>
                </a:solidFill>
                <a:effectLst/>
                <a:latin typeface="+mn-lt"/>
                <a:ea typeface="+mn-ea"/>
                <a:cs typeface="+mn-cs"/>
              </a:rPr>
              <a:t>階と呼びます。図書室は</a:t>
            </a:r>
            <a:r>
              <a:rPr kumimoji="1" lang="en-US" altLang="ja-JP" sz="1400" kern="1200" dirty="0">
                <a:solidFill>
                  <a:schemeClr val="tx1"/>
                </a:solidFill>
                <a:effectLst/>
                <a:latin typeface="+mn-lt"/>
                <a:ea typeface="+mn-ea"/>
                <a:cs typeface="+mn-cs"/>
              </a:rPr>
              <a:t>L6</a:t>
            </a:r>
            <a:r>
              <a:rPr kumimoji="1" lang="ja-JP" altLang="ja-JP" sz="1400" kern="1200" dirty="0">
                <a:solidFill>
                  <a:schemeClr val="tx1"/>
                </a:solidFill>
                <a:effectLst/>
                <a:latin typeface="+mn-lt"/>
                <a:ea typeface="+mn-ea"/>
                <a:cs typeface="+mn-cs"/>
              </a:rPr>
              <a:t>階から</a:t>
            </a:r>
            <a:r>
              <a:rPr kumimoji="1" lang="en-US" altLang="ja-JP" sz="1400" kern="1200" dirty="0">
                <a:solidFill>
                  <a:schemeClr val="tx1"/>
                </a:solidFill>
                <a:effectLst/>
                <a:latin typeface="+mn-lt"/>
                <a:ea typeface="+mn-ea"/>
                <a:cs typeface="+mn-cs"/>
              </a:rPr>
              <a:t>L1</a:t>
            </a:r>
            <a:r>
              <a:rPr kumimoji="1" lang="ja-JP" altLang="ja-JP" sz="1400" kern="1200" dirty="0">
                <a:solidFill>
                  <a:schemeClr val="tx1"/>
                </a:solidFill>
                <a:effectLst/>
                <a:latin typeface="+mn-lt"/>
                <a:ea typeface="+mn-ea"/>
                <a:cs typeface="+mn-cs"/>
              </a:rPr>
              <a:t>階までの</a:t>
            </a:r>
            <a:r>
              <a:rPr kumimoji="1" lang="en-US" altLang="ja-JP" sz="1400" kern="1200" dirty="0">
                <a:solidFill>
                  <a:schemeClr val="tx1"/>
                </a:solidFill>
                <a:effectLst/>
                <a:latin typeface="+mn-lt"/>
                <a:ea typeface="+mn-ea"/>
                <a:cs typeface="+mn-cs"/>
              </a:rPr>
              <a:t>6</a:t>
            </a:r>
            <a:r>
              <a:rPr kumimoji="1" lang="ja-JP" altLang="ja-JP" sz="1400" kern="1200" dirty="0">
                <a:solidFill>
                  <a:schemeClr val="tx1"/>
                </a:solidFill>
                <a:effectLst/>
                <a:latin typeface="+mn-lt"/>
                <a:ea typeface="+mn-ea"/>
                <a:cs typeface="+mn-cs"/>
              </a:rPr>
              <a:t>階層になっています。</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図書室の開室時間は、</a:t>
            </a:r>
            <a:r>
              <a:rPr kumimoji="1" lang="ja-JP" altLang="en-US" sz="1400" kern="1200" dirty="0">
                <a:solidFill>
                  <a:schemeClr val="tx1"/>
                </a:solidFill>
                <a:effectLst/>
                <a:latin typeface="+mn-lt"/>
                <a:ea typeface="+mn-ea"/>
                <a:cs typeface="+mn-cs"/>
              </a:rPr>
              <a:t>平日</a:t>
            </a:r>
            <a:r>
              <a:rPr kumimoji="1" lang="en-US" altLang="ja-JP" sz="1400" kern="1200" dirty="0">
                <a:solidFill>
                  <a:schemeClr val="tx1"/>
                </a:solidFill>
                <a:effectLst/>
                <a:latin typeface="+mn-lt"/>
                <a:ea typeface="+mn-ea"/>
                <a:cs typeface="+mn-cs"/>
              </a:rPr>
              <a:t>9</a:t>
            </a:r>
            <a:r>
              <a:rPr kumimoji="1" lang="ja-JP" altLang="en-US" sz="1400" kern="1200" dirty="0">
                <a:solidFill>
                  <a:schemeClr val="tx1"/>
                </a:solidFill>
                <a:effectLst/>
                <a:latin typeface="+mn-lt"/>
                <a:ea typeface="+mn-ea"/>
                <a:cs typeface="+mn-cs"/>
              </a:rPr>
              <a:t>時から</a:t>
            </a:r>
            <a:r>
              <a:rPr kumimoji="1" lang="en-US" altLang="ja-JP" sz="1400" kern="1200" dirty="0">
                <a:solidFill>
                  <a:schemeClr val="tx1"/>
                </a:solidFill>
                <a:effectLst/>
                <a:latin typeface="+mn-lt"/>
                <a:ea typeface="+mn-ea"/>
                <a:cs typeface="+mn-cs"/>
              </a:rPr>
              <a:t>21</a:t>
            </a:r>
            <a:r>
              <a:rPr kumimoji="1" lang="ja-JP" altLang="en-US" sz="1400" kern="1200" dirty="0">
                <a:solidFill>
                  <a:schemeClr val="tx1"/>
                </a:solidFill>
                <a:effectLst/>
                <a:latin typeface="+mn-lt"/>
                <a:ea typeface="+mn-ea"/>
                <a:cs typeface="+mn-cs"/>
              </a:rPr>
              <a:t>時まで。土曜日は</a:t>
            </a:r>
            <a:r>
              <a:rPr kumimoji="1" lang="en-US" altLang="ja-JP" sz="1400" kern="1200" dirty="0">
                <a:solidFill>
                  <a:schemeClr val="tx1"/>
                </a:solidFill>
                <a:effectLst/>
                <a:latin typeface="+mn-lt"/>
                <a:ea typeface="+mn-ea"/>
                <a:cs typeface="+mn-cs"/>
              </a:rPr>
              <a:t>9</a:t>
            </a:r>
            <a:r>
              <a:rPr kumimoji="1" lang="ja-JP" altLang="en-US" sz="1400" kern="1200" dirty="0">
                <a:solidFill>
                  <a:schemeClr val="tx1"/>
                </a:solidFill>
                <a:effectLst/>
                <a:latin typeface="+mn-lt"/>
                <a:ea typeface="+mn-ea"/>
                <a:cs typeface="+mn-cs"/>
              </a:rPr>
              <a:t>時から</a:t>
            </a:r>
            <a:r>
              <a:rPr kumimoji="1" lang="en-US" altLang="ja-JP" sz="1400" kern="1200" dirty="0">
                <a:solidFill>
                  <a:schemeClr val="tx1"/>
                </a:solidFill>
                <a:effectLst/>
                <a:latin typeface="+mn-lt"/>
                <a:ea typeface="+mn-ea"/>
                <a:cs typeface="+mn-cs"/>
              </a:rPr>
              <a:t>17</a:t>
            </a:r>
            <a:r>
              <a:rPr kumimoji="1" lang="ja-JP" altLang="en-US" sz="1400" kern="1200" dirty="0">
                <a:solidFill>
                  <a:schemeClr val="tx1"/>
                </a:solidFill>
                <a:effectLst/>
                <a:latin typeface="+mn-lt"/>
                <a:ea typeface="+mn-ea"/>
                <a:cs typeface="+mn-cs"/>
              </a:rPr>
              <a:t>時</a:t>
            </a:r>
            <a:r>
              <a:rPr kumimoji="1" lang="en-US" altLang="ja-JP" sz="1400" kern="1200" dirty="0">
                <a:solidFill>
                  <a:schemeClr val="tx1"/>
                </a:solidFill>
                <a:effectLst/>
                <a:latin typeface="+mn-lt"/>
                <a:ea typeface="+mn-ea"/>
                <a:cs typeface="+mn-cs"/>
              </a:rPr>
              <a:t>30</a:t>
            </a:r>
            <a:r>
              <a:rPr kumimoji="1" lang="ja-JP" altLang="en-US" sz="1400" kern="1200" dirty="0" smtClean="0">
                <a:solidFill>
                  <a:schemeClr val="tx1"/>
                </a:solidFill>
                <a:effectLst/>
                <a:latin typeface="+mn-lt"/>
                <a:ea typeface="+mn-ea"/>
                <a:cs typeface="+mn-cs"/>
              </a:rPr>
              <a:t>分までの開室</a:t>
            </a:r>
            <a:r>
              <a:rPr kumimoji="1" lang="ja-JP" altLang="en-US" sz="1400" kern="1200" dirty="0">
                <a:solidFill>
                  <a:schemeClr val="tx1"/>
                </a:solidFill>
                <a:effectLst/>
                <a:latin typeface="+mn-lt"/>
                <a:ea typeface="+mn-ea"/>
                <a:cs typeface="+mn-cs"/>
              </a:rPr>
              <a:t>です。</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kern="1200" dirty="0">
                <a:solidFill>
                  <a:schemeClr val="tx1"/>
                </a:solidFill>
                <a:effectLst/>
                <a:latin typeface="+mn-lt"/>
                <a:ea typeface="+mn-ea"/>
                <a:cs typeface="+mn-cs"/>
              </a:rPr>
              <a:t>毎月</a:t>
            </a:r>
            <a:r>
              <a:rPr kumimoji="1" lang="en-US" altLang="ja-JP" sz="1400" kern="1200" dirty="0">
                <a:solidFill>
                  <a:schemeClr val="tx1"/>
                </a:solidFill>
                <a:effectLst/>
                <a:latin typeface="+mn-lt"/>
                <a:ea typeface="+mn-ea"/>
                <a:cs typeface="+mn-cs"/>
              </a:rPr>
              <a:t>1</a:t>
            </a:r>
            <a:r>
              <a:rPr kumimoji="1" lang="ja-JP" altLang="en-US" sz="1400" kern="1200" dirty="0">
                <a:solidFill>
                  <a:schemeClr val="tx1"/>
                </a:solidFill>
                <a:effectLst/>
                <a:latin typeface="+mn-lt"/>
                <a:ea typeface="+mn-ea"/>
                <a:cs typeface="+mn-cs"/>
              </a:rPr>
              <a:t>回、書架点検日に伴う閉室日がある他、状況によって開室時間が変更となる可能性もありますので、最新情報は、図書室</a:t>
            </a:r>
            <a:r>
              <a:rPr kumimoji="1" lang="en-US" altLang="ja-JP" sz="1400" kern="1200" dirty="0">
                <a:solidFill>
                  <a:schemeClr val="tx1"/>
                </a:solidFill>
                <a:effectLst/>
                <a:latin typeface="+mn-lt"/>
                <a:ea typeface="+mn-ea"/>
                <a:cs typeface="+mn-cs"/>
              </a:rPr>
              <a:t>Web</a:t>
            </a:r>
            <a:r>
              <a:rPr kumimoji="1" lang="ja-JP" altLang="en-US" sz="1400" kern="1200" dirty="0">
                <a:solidFill>
                  <a:schemeClr val="tx1"/>
                </a:solidFill>
                <a:effectLst/>
                <a:latin typeface="+mn-lt"/>
                <a:ea typeface="+mn-ea"/>
                <a:cs typeface="+mn-cs"/>
              </a:rPr>
              <a:t>サイトをご確認ください。</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図書室内は飲食禁止です。携帯電話の通話もご遠慮ください。</a:t>
            </a:r>
          </a:p>
          <a:p>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4</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096265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302" y="6139243"/>
            <a:ext cx="6642100" cy="3463925"/>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kern="1200" dirty="0" smtClean="0">
                <a:solidFill>
                  <a:schemeClr val="tx1"/>
                </a:solidFill>
                <a:effectLst/>
                <a:latin typeface="+mn-lt"/>
                <a:ea typeface="+mn-ea"/>
                <a:cs typeface="+mn-cs"/>
              </a:rPr>
              <a:t>カウンター前の</a:t>
            </a:r>
            <a:r>
              <a:rPr kumimoji="1" lang="en-US" altLang="ja-JP" sz="1400" kern="1200" dirty="0" smtClean="0">
                <a:solidFill>
                  <a:schemeClr val="tx1"/>
                </a:solidFill>
                <a:effectLst/>
                <a:latin typeface="+mn-lt"/>
                <a:ea typeface="+mn-ea"/>
                <a:cs typeface="+mn-cs"/>
              </a:rPr>
              <a:t>IC</a:t>
            </a:r>
            <a:r>
              <a:rPr kumimoji="1" lang="ja-JP" altLang="en-US" sz="1400" kern="1200" dirty="0" smtClean="0">
                <a:solidFill>
                  <a:schemeClr val="tx1"/>
                </a:solidFill>
                <a:effectLst/>
                <a:latin typeface="+mn-lt"/>
                <a:ea typeface="+mn-ea"/>
                <a:cs typeface="+mn-cs"/>
              </a:rPr>
              <a:t>カードリーダーに学生証を載せ、タブレット端末の操作をご自身で行ってください。</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kern="1200" dirty="0" smtClean="0">
                <a:solidFill>
                  <a:schemeClr val="tx1"/>
                </a:solidFill>
                <a:effectLst/>
                <a:latin typeface="+mn-lt"/>
                <a:ea typeface="+mn-ea"/>
                <a:cs typeface="+mn-cs"/>
              </a:rPr>
              <a:t>カードを載せると、</a:t>
            </a:r>
            <a:r>
              <a:rPr kumimoji="1" lang="en-US" altLang="ja-JP" sz="1400" kern="1200" dirty="0" smtClean="0">
                <a:solidFill>
                  <a:schemeClr val="tx1"/>
                </a:solidFill>
                <a:effectLst/>
                <a:latin typeface="+mn-lt"/>
                <a:ea typeface="+mn-ea"/>
                <a:cs typeface="+mn-cs"/>
              </a:rPr>
              <a:t>ID</a:t>
            </a:r>
            <a:r>
              <a:rPr kumimoji="1" lang="ja-JP" altLang="en-US" sz="1400" kern="1200" dirty="0" smtClean="0">
                <a:solidFill>
                  <a:schemeClr val="tx1"/>
                </a:solidFill>
                <a:effectLst/>
                <a:latin typeface="+mn-lt"/>
                <a:ea typeface="+mn-ea"/>
                <a:cs typeface="+mn-cs"/>
              </a:rPr>
              <a:t>欄に数字</a:t>
            </a:r>
            <a:r>
              <a:rPr kumimoji="1" lang="en-US" altLang="ja-JP" sz="1400" kern="1200" dirty="0" smtClean="0">
                <a:solidFill>
                  <a:schemeClr val="tx1"/>
                </a:solidFill>
                <a:effectLst/>
                <a:latin typeface="+mn-lt"/>
                <a:ea typeface="+mn-ea"/>
                <a:cs typeface="+mn-cs"/>
              </a:rPr>
              <a:t>10</a:t>
            </a:r>
            <a:r>
              <a:rPr kumimoji="1" lang="ja-JP" altLang="en-US" sz="1400" kern="1200" dirty="0" smtClean="0">
                <a:solidFill>
                  <a:schemeClr val="tx1"/>
                </a:solidFill>
                <a:effectLst/>
                <a:latin typeface="+mn-lt"/>
                <a:ea typeface="+mn-ea"/>
                <a:cs typeface="+mn-cs"/>
              </a:rPr>
              <a:t>桁の番号が表示されますので、端末の入室</a:t>
            </a:r>
            <a:r>
              <a:rPr kumimoji="1" lang="en-US" altLang="ja-JP" sz="1400" kern="1200" dirty="0" smtClean="0">
                <a:solidFill>
                  <a:schemeClr val="tx1"/>
                </a:solidFill>
                <a:effectLst/>
                <a:latin typeface="+mn-lt"/>
                <a:ea typeface="+mn-ea"/>
                <a:cs typeface="+mn-cs"/>
              </a:rPr>
              <a:t>/</a:t>
            </a:r>
            <a:r>
              <a:rPr kumimoji="1" lang="ja-JP" altLang="en-US" sz="1400" kern="1200" dirty="0" smtClean="0">
                <a:solidFill>
                  <a:schemeClr val="tx1"/>
                </a:solidFill>
                <a:effectLst/>
                <a:latin typeface="+mn-lt"/>
                <a:ea typeface="+mn-ea"/>
                <a:cs typeface="+mn-cs"/>
              </a:rPr>
              <a:t>退室ボタンをタップしてください。</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kern="1200" dirty="0" smtClean="0">
                <a:solidFill>
                  <a:schemeClr val="tx1"/>
                </a:solidFill>
                <a:effectLst/>
                <a:latin typeface="+mn-lt"/>
                <a:ea typeface="+mn-ea"/>
                <a:cs typeface="+mn-cs"/>
              </a:rPr>
              <a:t>とくに退室手続きをお忘れないようにお願いします。</a:t>
            </a:r>
            <a:endParaRPr kumimoji="1" lang="en-US" altLang="ja-JP" sz="14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ja-JP" sz="140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857625" y="9440863"/>
            <a:ext cx="2949575" cy="4968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55AB4-AA4A-4249-B915-E9F18B694B3B}"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44930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6225381"/>
            <a:ext cx="6642100" cy="3463925"/>
          </a:xfrm>
        </p:spPr>
        <p:txBody>
          <a:bodyPr/>
          <a:lstStyle/>
          <a:p>
            <a:pPr marL="171450" indent="-171450">
              <a:buFont typeface="Arial" panose="020B0604020202020204" pitchFamily="34" charset="0"/>
              <a:buChar char="•"/>
            </a:pPr>
            <a:r>
              <a:rPr kumimoji="1" lang="ja-JP" altLang="ja-JP" sz="1400" kern="1200" dirty="0">
                <a:solidFill>
                  <a:schemeClr val="tx1"/>
                </a:solidFill>
                <a:effectLst/>
                <a:latin typeface="+mn-lt"/>
                <a:ea typeface="+mn-ea"/>
                <a:cs typeface="+mn-cs"/>
              </a:rPr>
              <a:t>図書室に入って右手にロッカーがあります。バッグ</a:t>
            </a:r>
            <a:r>
              <a:rPr kumimoji="1" lang="ja-JP" altLang="ja-JP" sz="1400" kern="1200" dirty="0" smtClean="0">
                <a:solidFill>
                  <a:schemeClr val="tx1"/>
                </a:solidFill>
                <a:effectLst/>
                <a:latin typeface="+mn-lt"/>
                <a:ea typeface="+mn-ea"/>
                <a:cs typeface="+mn-cs"/>
              </a:rPr>
              <a:t>等</a:t>
            </a:r>
            <a:r>
              <a:rPr kumimoji="1" lang="ja-JP" altLang="en-US" sz="1400" kern="1200" dirty="0" smtClean="0">
                <a:solidFill>
                  <a:schemeClr val="tx1"/>
                </a:solidFill>
                <a:effectLst/>
                <a:latin typeface="+mn-lt"/>
                <a:ea typeface="+mn-ea"/>
                <a:cs typeface="+mn-cs"/>
              </a:rPr>
              <a:t>袋物</a:t>
            </a:r>
            <a:r>
              <a:rPr kumimoji="1" lang="ja-JP" altLang="ja-JP" sz="1400" kern="1200" dirty="0" smtClean="0">
                <a:solidFill>
                  <a:schemeClr val="tx1"/>
                </a:solidFill>
                <a:effectLst/>
                <a:latin typeface="+mn-lt"/>
                <a:ea typeface="+mn-ea"/>
                <a:cs typeface="+mn-cs"/>
              </a:rPr>
              <a:t>は</a:t>
            </a:r>
            <a:r>
              <a:rPr kumimoji="1" lang="ja-JP" altLang="ja-JP" sz="1400" kern="1200" dirty="0">
                <a:solidFill>
                  <a:schemeClr val="tx1"/>
                </a:solidFill>
                <a:effectLst/>
                <a:latin typeface="+mn-lt"/>
                <a:ea typeface="+mn-ea"/>
                <a:cs typeface="+mn-cs"/>
              </a:rPr>
              <a:t>ロッカーに入れて</a:t>
            </a:r>
            <a:r>
              <a:rPr kumimoji="1" lang="ja-JP" altLang="en-US" sz="1400" kern="1200" dirty="0">
                <a:solidFill>
                  <a:schemeClr val="tx1"/>
                </a:solidFill>
                <a:effectLst/>
                <a:latin typeface="+mn-lt"/>
                <a:ea typeface="+mn-ea"/>
                <a:cs typeface="+mn-cs"/>
              </a:rPr>
              <a:t>くだ</a:t>
            </a:r>
            <a:r>
              <a:rPr kumimoji="1" lang="ja-JP" altLang="ja-JP" sz="1400" kern="1200" dirty="0">
                <a:solidFill>
                  <a:schemeClr val="tx1"/>
                </a:solidFill>
                <a:effectLst/>
                <a:latin typeface="+mn-lt"/>
                <a:ea typeface="+mn-ea"/>
                <a:cs typeface="+mn-cs"/>
              </a:rPr>
              <a:t>さい</a:t>
            </a:r>
            <a:r>
              <a:rPr kumimoji="1" lang="ja-JP" altLang="ja-JP" sz="1400" kern="1200" dirty="0" smtClean="0">
                <a:solidFill>
                  <a:schemeClr val="tx1"/>
                </a:solidFill>
                <a:effectLst/>
                <a:latin typeface="+mn-lt"/>
                <a:ea typeface="+mn-ea"/>
                <a:cs typeface="+mn-cs"/>
              </a:rPr>
              <a:t>。</a:t>
            </a:r>
            <a:endParaRPr kumimoji="1" lang="en-US" altLang="ja-JP" sz="1400" kern="1200" dirty="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kern="1200" dirty="0">
                <a:solidFill>
                  <a:schemeClr val="tx1"/>
                </a:solidFill>
                <a:effectLst/>
                <a:latin typeface="+mn-lt"/>
                <a:ea typeface="+mn-ea"/>
                <a:cs typeface="+mn-cs"/>
              </a:rPr>
              <a:t>貴重品などを袋に入れて持ち歩きたい方は、透明のビニールバックを用意してありますのでどうぞご利用ください</a:t>
            </a:r>
            <a:r>
              <a:rPr kumimoji="1" lang="ja-JP" altLang="en-US"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kumimoji="1" lang="ja-JP" altLang="en-US" sz="1400" kern="1200" dirty="0" smtClean="0">
                <a:solidFill>
                  <a:schemeClr val="tx1"/>
                </a:solidFill>
                <a:effectLst/>
                <a:latin typeface="+mn-lt"/>
                <a:ea typeface="+mn-ea"/>
                <a:cs typeface="+mn-cs"/>
              </a:rPr>
              <a:t>鍵の置きっぱなしや持ち帰りが散見されますので、注意して管理ください。</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6</a:t>
            </a:fld>
            <a:endParaRPr kumimoji="1" lang="ja-JP" altLang="en-US"/>
          </a:p>
        </p:txBody>
      </p:sp>
      <p:sp>
        <p:nvSpPr>
          <p:cNvPr id="7" name="スライド イメージ プレースホルダー 6"/>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285693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3500" y="5976938"/>
            <a:ext cx="6642100" cy="3463925"/>
          </a:xfrm>
        </p:spPr>
        <p:txBody>
          <a:bodyPr/>
          <a:lstStyle/>
          <a:p>
            <a:pPr marL="171450" indent="-171450">
              <a:buFont typeface="Arial" panose="020B0604020202020204" pitchFamily="34" charset="0"/>
              <a:buChar char="•"/>
            </a:pPr>
            <a:r>
              <a:rPr lang="ja-JP" altLang="ja-JP" sz="1400" dirty="0" smtClean="0"/>
              <a:t>通路の左側に</a:t>
            </a:r>
            <a:r>
              <a:rPr lang="ja-JP" altLang="en-US" sz="1400" dirty="0" smtClean="0"/>
              <a:t>は、</a:t>
            </a:r>
            <a:r>
              <a:rPr lang="ja-JP" altLang="ja-JP" sz="1400" dirty="0" smtClean="0"/>
              <a:t>閲覧室</a:t>
            </a:r>
            <a:r>
              <a:rPr lang="ja-JP" altLang="en-US" sz="1400" dirty="0" smtClean="0"/>
              <a:t>、</a:t>
            </a:r>
            <a:r>
              <a:rPr lang="ja-JP" altLang="ja-JP" sz="1400" dirty="0" smtClean="0"/>
              <a:t>図書室資料複写用のコピー機</a:t>
            </a:r>
            <a:r>
              <a:rPr lang="ja-JP" altLang="en-US" sz="1400" dirty="0" smtClean="0"/>
              <a:t>（私費用）</a:t>
            </a:r>
            <a:r>
              <a:rPr lang="ja-JP" altLang="ja-JP" sz="1400" dirty="0" smtClean="0"/>
              <a:t>と</a:t>
            </a:r>
            <a:r>
              <a:rPr lang="en-US" altLang="ja-JP" sz="1400" dirty="0" smtClean="0"/>
              <a:t>OPAC</a:t>
            </a:r>
            <a:r>
              <a:rPr lang="ja-JP" altLang="ja-JP" sz="1400" dirty="0" smtClean="0"/>
              <a:t>検索用端末があります。</a:t>
            </a:r>
            <a:endParaRPr lang="en-US" altLang="ja-JP" sz="1400" dirty="0" smtClean="0"/>
          </a:p>
          <a:p>
            <a:pPr marL="171450" indent="-171450">
              <a:buFont typeface="Arial" panose="020B0604020202020204" pitchFamily="34" charset="0"/>
              <a:buChar char="•"/>
            </a:pPr>
            <a:r>
              <a:rPr lang="ja-JP" altLang="ja-JP" sz="1400" dirty="0" smtClean="0"/>
              <a:t>コピー機は、現金式</a:t>
            </a:r>
            <a:r>
              <a:rPr lang="ja-JP" altLang="en-US" sz="1400" dirty="0" smtClean="0"/>
              <a:t>と</a:t>
            </a:r>
            <a:r>
              <a:rPr lang="ja-JP" altLang="ja-JP" sz="1400" dirty="0" smtClean="0"/>
              <a:t>プリペイドカード式</a:t>
            </a:r>
            <a:r>
              <a:rPr lang="ja-JP" altLang="en-US" sz="1400" dirty="0" smtClean="0"/>
              <a:t>を設置しています</a:t>
            </a:r>
            <a:r>
              <a:rPr lang="ja-JP" altLang="ja-JP" sz="1400" dirty="0" smtClean="0"/>
              <a:t>。</a:t>
            </a:r>
            <a:endParaRPr lang="en-US" altLang="ja-JP" sz="1400" dirty="0" smtClean="0"/>
          </a:p>
          <a:p>
            <a:pPr marL="171450" indent="-171450">
              <a:buFont typeface="Arial" panose="020B0604020202020204" pitchFamily="34" charset="0"/>
              <a:buChar char="•"/>
            </a:pPr>
            <a:r>
              <a:rPr lang="ja-JP" altLang="ja-JP" sz="1400" dirty="0" smtClean="0"/>
              <a:t>公費用コピー機の</a:t>
            </a:r>
            <a:r>
              <a:rPr lang="ja-JP" altLang="en-US" sz="1400" dirty="0" smtClean="0"/>
              <a:t>コピーカードはこちらでは使えません。</a:t>
            </a:r>
            <a:endParaRPr lang="en-US" altLang="ja-JP" sz="1400" dirty="0" smtClean="0"/>
          </a:p>
          <a:p>
            <a:pPr marL="171450" indent="-171450">
              <a:buFont typeface="Arial" panose="020B0604020202020204" pitchFamily="34" charset="0"/>
              <a:buChar char="•"/>
            </a:pPr>
            <a:r>
              <a:rPr lang="ja-JP" altLang="ja-JP" sz="1400" dirty="0" smtClean="0"/>
              <a:t>図書や雑誌をコピーできる範囲は著作権法で定められていますので、コピーを取る前に文献複写申込書に記入して、資料と一緒にカウンターに持ってきてください。</a:t>
            </a:r>
            <a:endParaRPr lang="en-US" altLang="ja-JP" sz="1400" dirty="0" smtClean="0"/>
          </a:p>
          <a:p>
            <a:pPr marL="171450" indent="-171450">
              <a:buFont typeface="Arial" panose="020B0604020202020204" pitchFamily="34" charset="0"/>
              <a:buChar char="•"/>
            </a:pPr>
            <a:r>
              <a:rPr lang="ja-JP" altLang="ja-JP" sz="1400" dirty="0" smtClean="0"/>
              <a:t>コピー料金はモノクロ</a:t>
            </a:r>
            <a:r>
              <a:rPr lang="en-US" altLang="ja-JP" sz="1400" dirty="0" smtClean="0"/>
              <a:t>10</a:t>
            </a:r>
            <a:r>
              <a:rPr lang="ja-JP" altLang="ja-JP" sz="1400" dirty="0" smtClean="0"/>
              <a:t>円、カラー</a:t>
            </a:r>
            <a:r>
              <a:rPr lang="en-US" altLang="ja-JP" sz="1400" dirty="0" smtClean="0"/>
              <a:t>50</a:t>
            </a:r>
            <a:r>
              <a:rPr lang="ja-JP" altLang="ja-JP" sz="1400" dirty="0" smtClean="0"/>
              <a:t>円です。</a:t>
            </a:r>
            <a:r>
              <a:rPr lang="ja-JP" altLang="en-US" sz="1400" dirty="0" smtClean="0"/>
              <a:t>カードやおつりの取り忘れにご注意ください。</a:t>
            </a:r>
            <a:endParaRPr lang="en-US" altLang="ja-JP" sz="1400" dirty="0" smtClean="0"/>
          </a:p>
          <a:p>
            <a:pPr marL="171450" indent="-171450">
              <a:buFont typeface="Arial" panose="020B0604020202020204" pitchFamily="34" charset="0"/>
              <a:buChar char="•"/>
            </a:pPr>
            <a:r>
              <a:rPr lang="ja-JP" altLang="en-US" sz="1400" dirty="0" smtClean="0"/>
              <a:t>図書室内では、</a:t>
            </a:r>
            <a:r>
              <a:rPr lang="ja-JP" altLang="ja-JP" sz="1400" dirty="0" smtClean="0"/>
              <a:t>無線</a:t>
            </a:r>
            <a:r>
              <a:rPr lang="en-US" altLang="ja-JP" sz="1400" dirty="0" smtClean="0"/>
              <a:t>LAN</a:t>
            </a:r>
            <a:r>
              <a:rPr lang="ja-JP" altLang="ja-JP" sz="1400" dirty="0" smtClean="0"/>
              <a:t>（</a:t>
            </a:r>
            <a:r>
              <a:rPr lang="en-US" altLang="ja-JP" sz="1400" dirty="0" err="1" smtClean="0"/>
              <a:t>UTokyo</a:t>
            </a:r>
            <a:r>
              <a:rPr lang="en-US" altLang="ja-JP" sz="1400" dirty="0" smtClean="0"/>
              <a:t> </a:t>
            </a:r>
            <a:r>
              <a:rPr lang="en-US" altLang="ja-JP" sz="1400" dirty="0" err="1" smtClean="0"/>
              <a:t>WiFi</a:t>
            </a:r>
            <a:r>
              <a:rPr lang="ja-JP" altLang="ja-JP" sz="1400" dirty="0" smtClean="0"/>
              <a:t>）が利用できます。</a:t>
            </a:r>
            <a:r>
              <a:rPr lang="ja-JP" altLang="en-US" sz="1400" dirty="0" smtClean="0"/>
              <a:t>閲覧</a:t>
            </a:r>
            <a:r>
              <a:rPr lang="ja-JP" altLang="ja-JP" sz="1400" dirty="0" smtClean="0"/>
              <a:t>席の上には、持ち込み</a:t>
            </a:r>
            <a:r>
              <a:rPr lang="ja-JP" altLang="en-US" sz="1400" dirty="0" smtClean="0"/>
              <a:t>パソコン</a:t>
            </a:r>
            <a:r>
              <a:rPr lang="ja-JP" altLang="ja-JP" sz="1400" dirty="0" smtClean="0"/>
              <a:t>用</a:t>
            </a:r>
            <a:r>
              <a:rPr lang="ja-JP" altLang="en-US" sz="1400" dirty="0" smtClean="0"/>
              <a:t>の</a:t>
            </a:r>
            <a:r>
              <a:rPr lang="ja-JP" altLang="ja-JP" sz="1400" dirty="0" smtClean="0"/>
              <a:t>コンセントがあります</a:t>
            </a:r>
            <a:r>
              <a:rPr lang="ja-JP" altLang="en-US" sz="1400" dirty="0" smtClean="0"/>
              <a:t>のでご利用ください</a:t>
            </a:r>
            <a:r>
              <a:rPr lang="ja-JP" altLang="en-US" sz="1400" dirty="0" smtClean="0"/>
              <a:t>。貸出用</a:t>
            </a:r>
            <a:r>
              <a:rPr lang="ja-JP" altLang="en-US" sz="1400" dirty="0" smtClean="0"/>
              <a:t>の卓上ライト</a:t>
            </a:r>
            <a:r>
              <a:rPr lang="ja-JP" altLang="en-US" sz="1400" dirty="0" smtClean="0"/>
              <a:t>もあります。</a:t>
            </a:r>
            <a:endParaRPr lang="en-US" altLang="ja-JP" sz="1400" dirty="0" smtClean="0"/>
          </a:p>
          <a:p>
            <a:pPr marL="171450" indent="-171450">
              <a:buFont typeface="Arial" panose="020B0604020202020204" pitchFamily="34" charset="0"/>
              <a:buChar char="•"/>
            </a:pPr>
            <a:r>
              <a:rPr lang="en-US" altLang="ja-JP" sz="1400" dirty="0" smtClean="0"/>
              <a:t>OPAC</a:t>
            </a:r>
            <a:r>
              <a:rPr lang="ja-JP" altLang="ja-JP" sz="1400" dirty="0" smtClean="0"/>
              <a:t>検索用端末は各階に</a:t>
            </a:r>
            <a:r>
              <a:rPr lang="ja-JP" altLang="en-US" sz="1400" dirty="0" smtClean="0"/>
              <a:t>設置しています。</a:t>
            </a:r>
            <a:endParaRPr kumimoji="1" lang="ja-JP" altLang="en-US" sz="1400" dirty="0"/>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7</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355135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77787" y="6121797"/>
            <a:ext cx="6642100" cy="3463925"/>
          </a:xfrm>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a:solidFill>
                  <a:schemeClr val="tx1"/>
                </a:solidFill>
                <a:effectLst/>
                <a:latin typeface="+mn-lt"/>
                <a:ea typeface="+mn-ea"/>
                <a:cs typeface="+mn-cs"/>
              </a:rPr>
              <a:t>ロッカーの前を通り過ぎて右に曲がると日本語雑誌コーナーがあります</a:t>
            </a:r>
            <a:r>
              <a:rPr kumimoji="1" lang="ja-JP" altLang="ja-JP"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kern="1200" dirty="0" smtClean="0">
                <a:solidFill>
                  <a:schemeClr val="tx1"/>
                </a:solidFill>
                <a:effectLst/>
                <a:latin typeface="+mn-lt"/>
                <a:ea typeface="+mn-ea"/>
                <a:cs typeface="+mn-cs"/>
              </a:rPr>
              <a:t>OPAC</a:t>
            </a:r>
            <a:r>
              <a:rPr kumimoji="1" lang="ja-JP" altLang="ja-JP" sz="1400" kern="1200" dirty="0">
                <a:solidFill>
                  <a:schemeClr val="tx1"/>
                </a:solidFill>
                <a:effectLst/>
                <a:latin typeface="+mn-lt"/>
                <a:ea typeface="+mn-ea"/>
                <a:cs typeface="+mn-cs"/>
              </a:rPr>
              <a:t>で検索した時に</a:t>
            </a:r>
            <a:r>
              <a:rPr kumimoji="1" lang="ja-JP" altLang="en-US" sz="1400" kern="1200" dirty="0">
                <a:solidFill>
                  <a:schemeClr val="tx1"/>
                </a:solidFill>
                <a:effectLst/>
                <a:latin typeface="+mn-lt"/>
                <a:ea typeface="+mn-ea"/>
                <a:cs typeface="+mn-cs"/>
              </a:rPr>
              <a:t>配架場所が</a:t>
            </a:r>
            <a:r>
              <a:rPr kumimoji="1" lang="ja-JP" altLang="ja-JP" sz="1400" kern="1200" dirty="0">
                <a:solidFill>
                  <a:schemeClr val="tx1"/>
                </a:solidFill>
                <a:effectLst/>
                <a:latin typeface="+mn-lt"/>
                <a:ea typeface="+mn-ea"/>
                <a:cs typeface="+mn-cs"/>
              </a:rPr>
              <a:t>「法・雑誌」と表示されます。</a:t>
            </a:r>
            <a:endParaRPr kumimoji="1" lang="en-US" altLang="ja-JP" sz="14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ja-JP" sz="1400" kern="1200" dirty="0">
                <a:solidFill>
                  <a:schemeClr val="tx1"/>
                </a:solidFill>
                <a:effectLst/>
                <a:latin typeface="+mn-lt"/>
                <a:ea typeface="+mn-ea"/>
                <a:cs typeface="+mn-cs"/>
              </a:rPr>
              <a:t>雑誌はタイトルのアルファベット順に配架されています。ただし、大学の紀要類は、雑誌のタイトルの前に大学名を付けた順番で並べてあります</a:t>
            </a:r>
            <a:r>
              <a:rPr kumimoji="1" lang="ja-JP" altLang="ja-JP" sz="1400" kern="1200" dirty="0" smtClean="0">
                <a:solidFill>
                  <a:schemeClr val="tx1"/>
                </a:solidFill>
                <a:effectLst/>
                <a:latin typeface="+mn-lt"/>
                <a:ea typeface="+mn-ea"/>
                <a:cs typeface="+mn-cs"/>
              </a:rPr>
              <a:t>。</a:t>
            </a:r>
            <a:endParaRPr kumimoji="1" lang="en-US" altLang="ja-JP" sz="14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kern="1200" dirty="0" smtClean="0">
                <a:solidFill>
                  <a:schemeClr val="tx1"/>
                </a:solidFill>
                <a:effectLst/>
                <a:latin typeface="+mn-lt"/>
                <a:ea typeface="+mn-ea"/>
                <a:cs typeface="+mn-cs"/>
              </a:rPr>
              <a:t>雑誌の最新号は、閲覧室の奥の新着雑誌棚にまとめて並べてあります。</a:t>
            </a:r>
            <a:endParaRPr kumimoji="1" lang="ja-JP" altLang="ja-JP" sz="14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8</a:t>
            </a:fld>
            <a:endParaRPr kumimoji="1" lang="ja-JP" altLang="en-US"/>
          </a:p>
        </p:txBody>
      </p:sp>
      <p:sp>
        <p:nvSpPr>
          <p:cNvPr id="6" name="スライド イメージ プレースホルダー 5"/>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103311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92074" y="5977781"/>
            <a:ext cx="6613525" cy="3888432"/>
          </a:xfrm>
        </p:spPr>
        <p:txBody>
          <a:bodyPr/>
          <a:lstStyle/>
          <a:p>
            <a:pPr marL="171450" indent="-171450">
              <a:buFont typeface="Arial" panose="020B0604020202020204" pitchFamily="34" charset="0"/>
              <a:buChar char="•"/>
            </a:pPr>
            <a:r>
              <a:rPr kumimoji="1" lang="ja-JP" altLang="ja-JP" sz="1300" kern="1200" dirty="0">
                <a:solidFill>
                  <a:schemeClr val="tx1"/>
                </a:solidFill>
                <a:effectLst/>
              </a:rPr>
              <a:t>日本語雑誌コーナーの奥に法科大学院図書コーナーがあります。法科大学院生がよく利用する図書や雑誌、判例集などをこちらに揃えています</a:t>
            </a:r>
            <a:r>
              <a:rPr kumimoji="1" lang="ja-JP" altLang="ja-JP" sz="1300" kern="1200" dirty="0" smtClean="0">
                <a:solidFill>
                  <a:schemeClr val="tx1"/>
                </a:solidFill>
                <a:effectLst/>
              </a:rPr>
              <a:t>。</a:t>
            </a:r>
            <a:endParaRPr kumimoji="1" lang="en-US" altLang="ja-JP" sz="1300" kern="1200" dirty="0" smtClean="0">
              <a:solidFill>
                <a:schemeClr val="tx1"/>
              </a:solidFill>
              <a:effectLst/>
            </a:endParaRPr>
          </a:p>
          <a:p>
            <a:pPr marL="171450" indent="-171450">
              <a:buFont typeface="Arial" panose="020B0604020202020204" pitchFamily="34" charset="0"/>
              <a:buChar char="•"/>
            </a:pPr>
            <a:r>
              <a:rPr kumimoji="1" lang="en-US" altLang="ja-JP" sz="1300" kern="1200" dirty="0" smtClean="0">
                <a:solidFill>
                  <a:schemeClr val="tx1"/>
                </a:solidFill>
                <a:effectLst/>
              </a:rPr>
              <a:t>OPAC</a:t>
            </a:r>
            <a:r>
              <a:rPr kumimoji="1" lang="ja-JP" altLang="ja-JP" sz="1300" kern="1200" dirty="0">
                <a:solidFill>
                  <a:schemeClr val="tx1"/>
                </a:solidFill>
                <a:effectLst/>
              </a:rPr>
              <a:t>で検索した時に</a:t>
            </a:r>
            <a:r>
              <a:rPr kumimoji="1" lang="ja-JP" altLang="en-US" sz="1300" kern="1200" dirty="0">
                <a:solidFill>
                  <a:schemeClr val="tx1"/>
                </a:solidFill>
                <a:effectLst/>
              </a:rPr>
              <a:t>配架場所が</a:t>
            </a:r>
            <a:r>
              <a:rPr kumimoji="1" lang="ja-JP" altLang="ja-JP" sz="1300" kern="1200" dirty="0">
                <a:solidFill>
                  <a:schemeClr val="tx1"/>
                </a:solidFill>
                <a:effectLst/>
              </a:rPr>
              <a:t>「法・法科」と表示されます</a:t>
            </a:r>
            <a:r>
              <a:rPr kumimoji="1" lang="ja-JP" altLang="ja-JP" sz="1300" kern="1200" dirty="0" smtClean="0">
                <a:solidFill>
                  <a:schemeClr val="tx1"/>
                </a:solidFill>
                <a:effectLst/>
              </a:rPr>
              <a:t>。</a:t>
            </a:r>
            <a:endParaRPr kumimoji="1" lang="en-US" altLang="ja-JP" sz="1300" kern="1200" dirty="0">
              <a:solidFill>
                <a:schemeClr val="tx1"/>
              </a:solidFill>
              <a:effectLst/>
            </a:endParaRPr>
          </a:p>
          <a:p>
            <a:pPr marL="0" indent="0">
              <a:buFont typeface="Arial" panose="020B0604020202020204" pitchFamily="34" charset="0"/>
              <a:buNone/>
            </a:pPr>
            <a:endParaRPr kumimoji="1" lang="en-US" altLang="ja-JP" sz="1300" kern="1200" dirty="0" smtClean="0">
              <a:solidFill>
                <a:schemeClr val="tx1"/>
              </a:solidFill>
              <a:effectLst/>
            </a:endParaRPr>
          </a:p>
          <a:p>
            <a:pPr marL="0" indent="0">
              <a:buFont typeface="Arial" panose="020B0604020202020204" pitchFamily="34" charset="0"/>
              <a:buNone/>
            </a:pPr>
            <a:r>
              <a:rPr kumimoji="1" lang="ja-JP" altLang="en-US" sz="1300" kern="1200" dirty="0" smtClean="0">
                <a:solidFill>
                  <a:schemeClr val="tx1"/>
                </a:solidFill>
                <a:effectLst/>
              </a:rPr>
              <a:t>（法科大学院向け）</a:t>
            </a:r>
            <a:endParaRPr kumimoji="1" lang="en-US" altLang="ja-JP" sz="1300" kern="1200" dirty="0" smtClean="0">
              <a:solidFill>
                <a:schemeClr val="tx1"/>
              </a:solidFill>
              <a:effectLst/>
            </a:endParaRPr>
          </a:p>
          <a:p>
            <a:pPr marL="171450" indent="-171450">
              <a:buFont typeface="Arial" panose="020B0604020202020204" pitchFamily="34" charset="0"/>
              <a:buChar char="•"/>
            </a:pPr>
            <a:r>
              <a:rPr kumimoji="1" lang="ja-JP" altLang="ja-JP" sz="1300" kern="1200" dirty="0" smtClean="0">
                <a:solidFill>
                  <a:schemeClr val="tx1"/>
                </a:solidFill>
                <a:effectLst/>
              </a:rPr>
              <a:t>こちら</a:t>
            </a:r>
            <a:r>
              <a:rPr kumimoji="1" lang="ja-JP" altLang="ja-JP" sz="1300" kern="1200" dirty="0">
                <a:solidFill>
                  <a:schemeClr val="tx1"/>
                </a:solidFill>
                <a:effectLst/>
              </a:rPr>
              <a:t>のコーナーの資料は</a:t>
            </a:r>
            <a:r>
              <a:rPr kumimoji="1" lang="ja-JP" altLang="ja-JP" sz="1300" kern="1200" dirty="0" smtClean="0">
                <a:solidFill>
                  <a:schemeClr val="tx1"/>
                </a:solidFill>
                <a:effectLst/>
              </a:rPr>
              <a:t>、</a:t>
            </a:r>
            <a:r>
              <a:rPr kumimoji="1" lang="ja-JP" altLang="en-US" sz="1300" kern="1200" dirty="0" smtClean="0">
                <a:solidFill>
                  <a:schemeClr val="tx1"/>
                </a:solidFill>
                <a:effectLst/>
              </a:rPr>
              <a:t>法科大学院生に限り、</a:t>
            </a:r>
            <a:r>
              <a:rPr kumimoji="1" lang="ja-JP" altLang="ja-JP" sz="1300" kern="1200" dirty="0" smtClean="0">
                <a:solidFill>
                  <a:schemeClr val="tx1"/>
                </a:solidFill>
                <a:effectLst/>
              </a:rPr>
              <a:t>自習室まで</a:t>
            </a:r>
            <a:r>
              <a:rPr kumimoji="1" lang="ja-JP" altLang="en-US" sz="1300" kern="1200" dirty="0" smtClean="0">
                <a:solidFill>
                  <a:schemeClr val="tx1"/>
                </a:solidFill>
                <a:effectLst/>
              </a:rPr>
              <a:t>当日</a:t>
            </a:r>
            <a:r>
              <a:rPr kumimoji="1" lang="ja-JP" altLang="ja-JP" sz="1300" kern="1200" dirty="0" smtClean="0">
                <a:solidFill>
                  <a:schemeClr val="tx1"/>
                </a:solidFill>
                <a:effectLst/>
              </a:rPr>
              <a:t>持ち出</a:t>
            </a:r>
            <a:r>
              <a:rPr kumimoji="1" lang="ja-JP" altLang="en-US" sz="1300" kern="1200" dirty="0" smtClean="0">
                <a:solidFill>
                  <a:schemeClr val="tx1"/>
                </a:solidFill>
                <a:effectLst/>
              </a:rPr>
              <a:t>し</a:t>
            </a:r>
            <a:r>
              <a:rPr kumimoji="1" lang="ja-JP" altLang="ja-JP" sz="1300" kern="1200" dirty="0" smtClean="0">
                <a:solidFill>
                  <a:schemeClr val="tx1"/>
                </a:solidFill>
                <a:effectLst/>
              </a:rPr>
              <a:t>が</a:t>
            </a:r>
            <a:r>
              <a:rPr kumimoji="1" lang="ja-JP" altLang="ja-JP" sz="1300" kern="1200" dirty="0">
                <a:solidFill>
                  <a:schemeClr val="tx1"/>
                </a:solidFill>
                <a:effectLst/>
              </a:rPr>
              <a:t>できます。</a:t>
            </a:r>
            <a:endParaRPr kumimoji="1" lang="en-US" altLang="ja-JP" sz="1300" kern="1200" dirty="0">
              <a:solidFill>
                <a:schemeClr val="tx1"/>
              </a:solidFill>
              <a:effectLst/>
            </a:endParaRPr>
          </a:p>
          <a:p>
            <a:pPr marL="171450" indent="-171450">
              <a:buFont typeface="Arial" panose="020B0604020202020204" pitchFamily="34" charset="0"/>
              <a:buChar char="•"/>
            </a:pPr>
            <a:r>
              <a:rPr kumimoji="1" lang="ja-JP" altLang="ja-JP" sz="1300" kern="1200" dirty="0">
                <a:solidFill>
                  <a:schemeClr val="tx1"/>
                </a:solidFill>
                <a:effectLst/>
              </a:rPr>
              <a:t>また、図書室内で連続</a:t>
            </a:r>
            <a:r>
              <a:rPr kumimoji="1" lang="ja-JP" altLang="ja-JP" sz="1300" kern="1200" dirty="0" smtClean="0">
                <a:solidFill>
                  <a:schemeClr val="tx1"/>
                </a:solidFill>
                <a:effectLst/>
              </a:rPr>
              <a:t>して</a:t>
            </a:r>
            <a:r>
              <a:rPr kumimoji="1" lang="ja-JP" altLang="en-US" sz="1300" kern="1200" dirty="0" smtClean="0">
                <a:solidFill>
                  <a:schemeClr val="tx1"/>
                </a:solidFill>
                <a:effectLst/>
              </a:rPr>
              <a:t>利用したい</a:t>
            </a:r>
            <a:r>
              <a:rPr kumimoji="1" lang="ja-JP" altLang="ja-JP" sz="1300" kern="1200" dirty="0" smtClean="0">
                <a:solidFill>
                  <a:schemeClr val="tx1"/>
                </a:solidFill>
                <a:effectLst/>
              </a:rPr>
              <a:t>とき</a:t>
            </a:r>
            <a:r>
              <a:rPr kumimoji="1" lang="ja-JP" altLang="ja-JP" sz="1300" kern="1200" dirty="0">
                <a:solidFill>
                  <a:schemeClr val="tx1"/>
                </a:solidFill>
                <a:effectLst/>
              </a:rPr>
              <a:t>は、</a:t>
            </a:r>
            <a:r>
              <a:rPr kumimoji="1" lang="en-US" altLang="ja-JP" sz="1300" kern="1200" dirty="0">
                <a:solidFill>
                  <a:schemeClr val="tx1"/>
                </a:solidFill>
                <a:effectLst/>
              </a:rPr>
              <a:t>2</a:t>
            </a:r>
            <a:r>
              <a:rPr kumimoji="1" lang="ja-JP" altLang="ja-JP" sz="1300" kern="1200" dirty="0">
                <a:solidFill>
                  <a:schemeClr val="tx1"/>
                </a:solidFill>
                <a:effectLst/>
              </a:rPr>
              <a:t>週間</a:t>
            </a:r>
            <a:r>
              <a:rPr kumimoji="1" lang="en-US" altLang="ja-JP" sz="1300" kern="1200" dirty="0">
                <a:solidFill>
                  <a:schemeClr val="tx1"/>
                </a:solidFill>
                <a:effectLst/>
              </a:rPr>
              <a:t>15</a:t>
            </a:r>
            <a:r>
              <a:rPr kumimoji="1" lang="ja-JP" altLang="ja-JP" sz="1300" kern="1200" dirty="0">
                <a:solidFill>
                  <a:schemeClr val="tx1"/>
                </a:solidFill>
                <a:effectLst/>
              </a:rPr>
              <a:t>冊までカウンター横の書架に取り置いておくことができます。</a:t>
            </a:r>
            <a:endParaRPr kumimoji="1" lang="en-US" altLang="ja-JP" sz="1300" kern="1200" dirty="0">
              <a:solidFill>
                <a:schemeClr val="tx1"/>
              </a:solidFill>
              <a:effectLst/>
            </a:endParaRPr>
          </a:p>
          <a:p>
            <a:pPr marL="171450" indent="-171450">
              <a:buFont typeface="Arial" panose="020B0604020202020204" pitchFamily="34" charset="0"/>
              <a:buChar char="•"/>
            </a:pPr>
            <a:r>
              <a:rPr kumimoji="1" lang="ja-JP" altLang="ja-JP" sz="1300" kern="1200" dirty="0">
                <a:solidFill>
                  <a:schemeClr val="tx1"/>
                </a:solidFill>
                <a:effectLst/>
              </a:rPr>
              <a:t>このコーナーには、「法科大学院用図書購入申込書」があります。もし、このコーナーに備え付けてほしい図書があったら、この申込書に記入してカウンターまでお持ちください。メールでも申し込み可能です。図書・学術情報委員会で検討し、購入を決定します</a:t>
            </a:r>
            <a:r>
              <a:rPr kumimoji="1" lang="ja-JP" altLang="ja-JP" sz="1300" kern="1200" dirty="0" smtClean="0">
                <a:solidFill>
                  <a:schemeClr val="tx1"/>
                </a:solidFill>
                <a:effectLst/>
              </a:rPr>
              <a:t>。</a:t>
            </a:r>
            <a:endParaRPr kumimoji="1" lang="en-US" altLang="ja-JP" sz="1300" kern="1200" dirty="0" smtClean="0">
              <a:solidFill>
                <a:schemeClr val="tx1"/>
              </a:solidFill>
              <a:effectLst/>
            </a:endParaRPr>
          </a:p>
          <a:p>
            <a:pPr marL="171450" indent="-171450">
              <a:buFont typeface="Arial" panose="020B0604020202020204" pitchFamily="34" charset="0"/>
              <a:buChar char="•"/>
            </a:pPr>
            <a:endParaRPr kumimoji="1" lang="en-US" altLang="ja-JP" sz="1300" kern="1200" dirty="0" smtClean="0">
              <a:solidFill>
                <a:schemeClr val="tx1"/>
              </a:solidFill>
              <a:effectLst/>
            </a:endParaRPr>
          </a:p>
          <a:p>
            <a:pPr marL="0" indent="0">
              <a:buFont typeface="Arial" panose="020B0604020202020204" pitchFamily="34" charset="0"/>
              <a:buNone/>
            </a:pPr>
            <a:r>
              <a:rPr lang="ja-JP" altLang="en-US" sz="1300" dirty="0" smtClean="0"/>
              <a:t>（総合法政・公共政策大学院向け）</a:t>
            </a:r>
            <a:endParaRPr lang="en-US" altLang="ja-JP" sz="1300" dirty="0" smtClean="0"/>
          </a:p>
          <a:p>
            <a:pPr marL="171450" indent="-171450">
              <a:buFont typeface="Arial" panose="020B0604020202020204" pitchFamily="34" charset="0"/>
              <a:buChar char="•"/>
            </a:pPr>
            <a:r>
              <a:rPr lang="ja-JP" altLang="en-US" sz="1300" dirty="0" smtClean="0"/>
              <a:t>こちらのコーナーの図書は、法科大学院生以外の皆様は、閲覧・著作権法の範囲内での複写のみ可能です。</a:t>
            </a:r>
            <a:endParaRPr lang="en-US" altLang="ja-JP" sz="1300" dirty="0" smtClean="0"/>
          </a:p>
          <a:p>
            <a:pPr marL="171450" indent="-171450">
              <a:buFont typeface="Arial" panose="020B0604020202020204" pitchFamily="34" charset="0"/>
              <a:buChar char="•"/>
            </a:pPr>
            <a:r>
              <a:rPr lang="ja-JP" altLang="en-US" sz="1300" dirty="0" smtClean="0"/>
              <a:t>研究室・自習室までの持ち出しはできません。</a:t>
            </a:r>
            <a:endParaRPr lang="en-US" altLang="ja-JP" sz="1300" dirty="0" smtClean="0"/>
          </a:p>
          <a:p>
            <a:pPr marL="171450" indent="-171450">
              <a:buFont typeface="Arial" panose="020B0604020202020204" pitchFamily="34" charset="0"/>
              <a:buChar char="•"/>
            </a:pPr>
            <a:r>
              <a:rPr lang="ja-JP" altLang="en-US" sz="1300" dirty="0" smtClean="0"/>
              <a:t>書庫に同じ資料がある場合がありますので、あればそちらをご利用ください。</a:t>
            </a:r>
            <a:endParaRPr lang="en-US" altLang="ja-JP" sz="1300" dirty="0" smtClean="0"/>
          </a:p>
          <a:p>
            <a:pPr marL="171450" indent="-171450">
              <a:buFont typeface="Arial" panose="020B0604020202020204" pitchFamily="34" charset="0"/>
              <a:buChar char="•"/>
            </a:pPr>
            <a:endParaRPr kumimoji="1" lang="ja-JP" altLang="ja-JP" sz="1300" kern="1200" dirty="0">
              <a:solidFill>
                <a:schemeClr val="tx1"/>
              </a:solidFill>
              <a:effectLst/>
            </a:endParaRPr>
          </a:p>
        </p:txBody>
      </p:sp>
      <p:sp>
        <p:nvSpPr>
          <p:cNvPr id="4" name="スライド番号プレースホルダー 3"/>
          <p:cNvSpPr>
            <a:spLocks noGrp="1"/>
          </p:cNvSpPr>
          <p:nvPr>
            <p:ph type="sldNum" sz="quarter" idx="10"/>
          </p:nvPr>
        </p:nvSpPr>
        <p:spPr>
          <a:xfrm>
            <a:off x="3857625" y="9440863"/>
            <a:ext cx="2949575" cy="496887"/>
          </a:xfrm>
        </p:spPr>
        <p:txBody>
          <a:bodyPr/>
          <a:lstStyle/>
          <a:p>
            <a:fld id="{D3055AB4-AA4A-4249-B915-E9F18B694B3B}" type="slidenum">
              <a:rPr kumimoji="1" lang="ja-JP" altLang="en-US" smtClean="0"/>
              <a:t>9</a:t>
            </a:fld>
            <a:endParaRPr kumimoji="1" lang="ja-JP" altLang="en-US"/>
          </a:p>
        </p:txBody>
      </p:sp>
      <p:sp>
        <p:nvSpPr>
          <p:cNvPr id="10" name="スライド イメージ プレースホルダー 9"/>
          <p:cNvSpPr>
            <a:spLocks noGrp="1" noRot="1" noChangeAspect="1"/>
          </p:cNvSpPr>
          <p:nvPr>
            <p:ph type="sldImg"/>
          </p:nvPr>
        </p:nvSpPr>
        <p:spPr>
          <a:xfrm>
            <a:off x="92075" y="752475"/>
            <a:ext cx="6613525" cy="4960938"/>
          </a:xfrm>
        </p:spPr>
      </p:sp>
    </p:spTree>
    <p:extLst>
      <p:ext uri="{BB962C8B-B14F-4D97-AF65-F5344CB8AC3E}">
        <p14:creationId xmlns:p14="http://schemas.microsoft.com/office/powerpoint/2010/main" val="401131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1">
        <a:schemeClr val="bg1"/>
      </p:bgRef>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4027875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581688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50140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973297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CCE3D1F-2EFF-4C3E-BECD-4964EA4A00DD}" type="datetimeFigureOut">
              <a:rPr kumimoji="1" lang="ja-JP" altLang="en-US" smtClean="0"/>
              <a:t>2024/3/6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45976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2024/3/6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9220360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CCE3D1F-2EFF-4C3E-BECD-4964EA4A00DD}" type="datetimeFigureOut">
              <a:rPr kumimoji="1" lang="ja-JP" altLang="en-US" smtClean="0"/>
              <a:t>2024/3/6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216507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CCE3D1F-2EFF-4C3E-BECD-4964EA4A00DD}" type="datetimeFigureOut">
              <a:rPr kumimoji="1" lang="ja-JP" altLang="en-US" smtClean="0"/>
              <a:t>2024/3/6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1175460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CE3D1F-2EFF-4C3E-BECD-4964EA4A00DD}" type="datetimeFigureOut">
              <a:rPr kumimoji="1" lang="ja-JP" altLang="en-US" smtClean="0"/>
              <a:t>2024/3/6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20678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2024/3/6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3720372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CE3D1F-2EFF-4C3E-BECD-4964EA4A00DD}" type="datetimeFigureOut">
              <a:rPr kumimoji="1" lang="ja-JP" altLang="en-US" smtClean="0"/>
              <a:t>2024/3/6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429088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E3D1F-2EFF-4C3E-BECD-4964EA4A00DD}" type="datetimeFigureOut">
              <a:rPr kumimoji="1" lang="ja-JP" altLang="en-US" smtClean="0"/>
              <a:t>2024/3/6</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A0A725-64B8-46E5-8C64-A57C72ED8FD3}" type="slidenum">
              <a:rPr kumimoji="1" lang="ja-JP" altLang="en-US" smtClean="0"/>
              <a:t>‹#›</a:t>
            </a:fld>
            <a:endParaRPr kumimoji="1" lang="ja-JP" altLang="en-US"/>
          </a:p>
        </p:txBody>
      </p:sp>
    </p:spTree>
    <p:extLst>
      <p:ext uri="{BB962C8B-B14F-4D97-AF65-F5344CB8AC3E}">
        <p14:creationId xmlns:p14="http://schemas.microsoft.com/office/powerpoint/2010/main" val="67509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8" name="Picture 4" descr="C:\Users\lib922\AppData\Local\Microsoft\Windows\INetCache\IE\C7R3F3NO\gahag-0061577583-2[1].png"/>
          <p:cNvPicPr>
            <a:picLocks noChangeAspect="1" noChangeArrowheads="1"/>
          </p:cNvPicPr>
          <p:nvPr/>
        </p:nvPicPr>
        <p:blipFill>
          <a:blip r:embed="rId3">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val="0"/>
              </a:ext>
            </a:extLst>
          </a:blip>
          <a:stretch>
            <a:fillRect/>
          </a:stretch>
        </p:blipFill>
        <p:spPr bwMode="auto">
          <a:xfrm>
            <a:off x="107504" y="92742"/>
            <a:ext cx="8960332" cy="6576618"/>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217748" y="237966"/>
            <a:ext cx="7772400" cy="1248813"/>
          </a:xfrm>
        </p:spPr>
        <p:txBody>
          <a:bodyPr/>
          <a:lstStyle/>
          <a:p>
            <a:pPr algn="l"/>
            <a:r>
              <a:rPr kumimoji="1" lang="ja-JP" altLang="en-US" dirty="0">
                <a:latin typeface="游明朝 Demibold" panose="02020600000000000000" pitchFamily="18" charset="-128"/>
                <a:ea typeface="游明朝 Demibold" panose="02020600000000000000" pitchFamily="18" charset="-128"/>
              </a:rPr>
              <a:t>ご入学おめでとうございます</a:t>
            </a:r>
          </a:p>
        </p:txBody>
      </p:sp>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b="8314"/>
          <a:stretch/>
        </p:blipFill>
        <p:spPr>
          <a:xfrm>
            <a:off x="2175402" y="2125167"/>
            <a:ext cx="4824536" cy="4472185"/>
          </a:xfrm>
          <a:prstGeom prst="rect">
            <a:avLst/>
          </a:prstGeom>
          <a:effectLst>
            <a:softEdge rad="635000"/>
          </a:effectLst>
        </p:spPr>
      </p:pic>
      <p:sp>
        <p:nvSpPr>
          <p:cNvPr id="3" name="サブタイトル 2"/>
          <p:cNvSpPr>
            <a:spLocks noGrp="1"/>
          </p:cNvSpPr>
          <p:nvPr>
            <p:ph type="subTitle" idx="1"/>
          </p:nvPr>
        </p:nvSpPr>
        <p:spPr>
          <a:xfrm>
            <a:off x="217748" y="1218928"/>
            <a:ext cx="6400800" cy="906239"/>
          </a:xfrm>
        </p:spPr>
        <p:txBody>
          <a:bodyPr anchor="ctr" anchorCtr="0"/>
          <a:lstStyle/>
          <a:p>
            <a:pPr algn="l"/>
            <a:r>
              <a:rPr kumimoji="1" lang="ja-JP" altLang="en-US" dirty="0">
                <a:solidFill>
                  <a:schemeClr val="tx1"/>
                </a:solidFill>
                <a:latin typeface="游明朝 Demibold" panose="02020600000000000000" pitchFamily="18" charset="-128"/>
                <a:ea typeface="游明朝 Demibold" panose="02020600000000000000" pitchFamily="18" charset="-128"/>
              </a:rPr>
              <a:t>ようこそ法学部研究室図書室へ</a:t>
            </a:r>
            <a:endParaRPr kumimoji="1" lang="en-US" altLang="ja-JP" dirty="0">
              <a:solidFill>
                <a:schemeClr val="tx1"/>
              </a:solidFill>
              <a:latin typeface="游明朝 Demibold" panose="02020600000000000000" pitchFamily="18" charset="-128"/>
              <a:ea typeface="游明朝 Demibold" panose="02020600000000000000" pitchFamily="18" charset="-128"/>
            </a:endParaRPr>
          </a:p>
        </p:txBody>
      </p:sp>
      <p:sp>
        <p:nvSpPr>
          <p:cNvPr id="5" name="テキスト ボックス 4"/>
          <p:cNvSpPr txBox="1"/>
          <p:nvPr/>
        </p:nvSpPr>
        <p:spPr>
          <a:xfrm>
            <a:off x="8090048" y="6328682"/>
            <a:ext cx="967444" cy="369332"/>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2024.4</a:t>
            </a:r>
            <a:endParaRPr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132417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01588" y="205338"/>
            <a:ext cx="8229600" cy="960608"/>
          </a:xfrm>
        </p:spPr>
        <p:txBody>
          <a:bodyPr/>
          <a:lstStyle/>
          <a:p>
            <a:pPr algn="l"/>
            <a:r>
              <a:rPr lang="ja-JP" altLang="en-US" dirty="0" smtClean="0">
                <a:latin typeface="游ゴシック Medium" panose="020B0500000000000000" pitchFamily="50" charset="-128"/>
                <a:ea typeface="游ゴシック Medium" panose="020B0500000000000000" pitchFamily="50" charset="-128"/>
              </a:rPr>
              <a:t>カウンターで行っていること</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6" name="コンテンツ プレースホルダー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043608" y="1639343"/>
            <a:ext cx="2988066" cy="4525963"/>
          </a:xfrm>
        </p:spPr>
      </p:pic>
      <p:pic>
        <p:nvPicPr>
          <p:cNvPr id="5" name="コンテンツ プレースホルダー 4"/>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5168657" y="1639343"/>
            <a:ext cx="2997689" cy="4525963"/>
          </a:xfr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3888" y="4260304"/>
            <a:ext cx="1905000" cy="1905000"/>
          </a:xfrm>
          <a:prstGeom prst="rect">
            <a:avLst/>
          </a:prstGeom>
        </p:spPr>
      </p:pic>
      <p:sp>
        <p:nvSpPr>
          <p:cNvPr id="8" name="角丸四角形吹き出し 7"/>
          <p:cNvSpPr/>
          <p:nvPr/>
        </p:nvSpPr>
        <p:spPr>
          <a:xfrm>
            <a:off x="4894988" y="1943932"/>
            <a:ext cx="3863054" cy="1582812"/>
          </a:xfrm>
          <a:prstGeom prst="wedgeRoundRectCallout">
            <a:avLst>
              <a:gd name="adj1" fmla="val -43535"/>
              <a:gd name="adj2" fmla="val 10491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5017752" y="2015940"/>
            <a:ext cx="3693660" cy="1477328"/>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カウンターでは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資料の当日貸出や取り置き手続き、</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取り寄せ資料の受け渡し、</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他大学図書館への紹介状発行</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などを行っています。</a:t>
            </a:r>
            <a:endParaRPr lang="en-US" altLang="ja-JP" dirty="0">
              <a:latin typeface="游ゴシック" panose="020B0400000000000000" pitchFamily="50" charset="-128"/>
              <a:ea typeface="游ゴシック" panose="020B0400000000000000" pitchFamily="50" charset="-128"/>
            </a:endParaRPr>
          </a:p>
        </p:txBody>
      </p:sp>
      <p:sp>
        <p:nvSpPr>
          <p:cNvPr id="10" name="角丸四角形吹き出し 9"/>
          <p:cNvSpPr/>
          <p:nvPr/>
        </p:nvSpPr>
        <p:spPr>
          <a:xfrm>
            <a:off x="827584" y="4090405"/>
            <a:ext cx="2573928" cy="880834"/>
          </a:xfrm>
          <a:prstGeom prst="wedgeRoundRectCallout">
            <a:avLst>
              <a:gd name="adj1" fmla="val 64497"/>
              <a:gd name="adj2" fmla="val 86901"/>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1007604" y="4207658"/>
            <a:ext cx="2249892" cy="646331"/>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2</a:t>
            </a:r>
            <a:r>
              <a:rPr lang="ja-JP" altLang="en-US" dirty="0">
                <a:latin typeface="游ゴシック" panose="020B0400000000000000" pitchFamily="50" charset="-128"/>
                <a:ea typeface="游ゴシック" panose="020B0400000000000000" pitchFamily="50" charset="-128"/>
              </a:rPr>
              <a:t>週間</a:t>
            </a:r>
            <a:r>
              <a:rPr lang="en-US" altLang="ja-JP" dirty="0">
                <a:latin typeface="游ゴシック" panose="020B0400000000000000" pitchFamily="50" charset="-128"/>
                <a:ea typeface="游ゴシック" panose="020B0400000000000000" pitchFamily="50" charset="-128"/>
              </a:rPr>
              <a:t>15</a:t>
            </a:r>
            <a:r>
              <a:rPr lang="ja-JP" altLang="en-US" dirty="0">
                <a:latin typeface="游ゴシック" panose="020B0400000000000000" pitchFamily="50" charset="-128"/>
                <a:ea typeface="游ゴシック" panose="020B0400000000000000" pitchFamily="50" charset="-128"/>
              </a:rPr>
              <a:t>冊資料の取り置きができます。</a:t>
            </a:r>
            <a:endParaRPr lang="en-US" altLang="ja-JP" dirty="0">
              <a:latin typeface="游ゴシック" panose="020B0400000000000000" pitchFamily="50" charset="-128"/>
              <a:ea typeface="游ゴシック" panose="020B0400000000000000" pitchFamily="50" charset="-128"/>
            </a:endParaRPr>
          </a:p>
        </p:txBody>
      </p:sp>
      <p:sp>
        <p:nvSpPr>
          <p:cNvPr id="14" name="四角形吹き出し 13"/>
          <p:cNvSpPr/>
          <p:nvPr/>
        </p:nvSpPr>
        <p:spPr>
          <a:xfrm>
            <a:off x="467546" y="1340768"/>
            <a:ext cx="2128561" cy="864096"/>
          </a:xfrm>
          <a:prstGeom prst="wedgeRectCallout">
            <a:avLst>
              <a:gd name="adj1" fmla="val 44421"/>
              <a:gd name="adj2" fmla="val 80105"/>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游ゴシック" panose="020B0400000000000000" pitchFamily="50" charset="-128"/>
                <a:ea typeface="游ゴシック" panose="020B0400000000000000" pitchFamily="50" charset="-128"/>
              </a:rPr>
              <a:t>法科大学院生、公共政策大学院生用</a:t>
            </a:r>
            <a:endParaRPr lang="en-US" altLang="ja-JP" dirty="0">
              <a:solidFill>
                <a:schemeClr val="tx1"/>
              </a:solidFill>
              <a:latin typeface="游ゴシック" panose="020B0400000000000000" pitchFamily="50" charset="-128"/>
              <a:ea typeface="游ゴシック" panose="020B0400000000000000" pitchFamily="50" charset="-128"/>
            </a:endParaRPr>
          </a:p>
          <a:p>
            <a:pPr algn="ctr"/>
            <a:r>
              <a:rPr lang="ja-JP" altLang="en-US" dirty="0">
                <a:solidFill>
                  <a:schemeClr val="tx1"/>
                </a:solidFill>
                <a:latin typeface="游ゴシック" panose="020B0400000000000000" pitchFamily="50" charset="-128"/>
                <a:ea typeface="游ゴシック" panose="020B0400000000000000" pitchFamily="50" charset="-128"/>
              </a:rPr>
              <a:t>取り置き棚</a:t>
            </a:r>
          </a:p>
        </p:txBody>
      </p:sp>
      <p:sp>
        <p:nvSpPr>
          <p:cNvPr id="15" name="左矢印 14"/>
          <p:cNvSpPr/>
          <p:nvPr/>
        </p:nvSpPr>
        <p:spPr>
          <a:xfrm>
            <a:off x="467545" y="5445224"/>
            <a:ext cx="2363695" cy="1080120"/>
          </a:xfrm>
          <a:prstGeom prst="lef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94729" y="5821233"/>
            <a:ext cx="2236510" cy="400110"/>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rPr>
              <a:t>カウンター左手へ</a:t>
            </a:r>
          </a:p>
        </p:txBody>
      </p:sp>
    </p:spTree>
    <p:extLst>
      <p:ext uri="{BB962C8B-B14F-4D97-AF65-F5344CB8AC3E}">
        <p14:creationId xmlns:p14="http://schemas.microsoft.com/office/powerpoint/2010/main" val="3635169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77720" y="317149"/>
            <a:ext cx="8229600" cy="1066130"/>
          </a:xfrm>
        </p:spPr>
        <p:txBody>
          <a:bodyPr>
            <a:normAutofit fontScale="90000"/>
          </a:bodyPr>
          <a:lstStyle/>
          <a:p>
            <a:pPr algn="l"/>
            <a:r>
              <a:rPr lang="ja-JP" altLang="en-US" dirty="0" smtClean="0">
                <a:latin typeface="游ゴシック Medium" panose="020B0500000000000000" pitchFamily="50" charset="-128"/>
                <a:ea typeface="游ゴシック Medium" panose="020B0500000000000000" pitchFamily="50" charset="-128"/>
              </a:rPr>
              <a:t>⑥</a:t>
            </a:r>
            <a:r>
              <a:rPr lang="en-US" altLang="ja-JP" dirty="0" smtClean="0">
                <a:latin typeface="游ゴシック Medium" panose="020B0500000000000000" pitchFamily="50" charset="-128"/>
                <a:ea typeface="游ゴシック Medium" panose="020B0500000000000000" pitchFamily="50" charset="-128"/>
              </a:rPr>
              <a:t>L6</a:t>
            </a:r>
            <a:r>
              <a:rPr lang="ja-JP" altLang="en-US" dirty="0">
                <a:latin typeface="游ゴシック Medium" panose="020B0500000000000000" pitchFamily="50" charset="-128"/>
                <a:ea typeface="游ゴシック Medium" panose="020B0500000000000000" pitchFamily="50" charset="-128"/>
              </a:rPr>
              <a:t>階</a:t>
            </a:r>
            <a:r>
              <a:rPr lang="ja-JP" altLang="en-US" dirty="0" smtClean="0">
                <a:latin typeface="游ゴシック Medium" panose="020B0500000000000000" pitchFamily="50" charset="-128"/>
                <a:ea typeface="游ゴシック Medium" panose="020B0500000000000000" pitchFamily="50" charset="-128"/>
              </a:rPr>
              <a:t>外国</a:t>
            </a:r>
            <a:r>
              <a:rPr lang="ja-JP" altLang="en-US" dirty="0">
                <a:latin typeface="游ゴシック Medium" panose="020B0500000000000000" pitchFamily="50" charset="-128"/>
                <a:ea typeface="游ゴシック Medium" panose="020B0500000000000000" pitchFamily="50" charset="-128"/>
              </a:rPr>
              <a:t>法令判例資料室＆</a:t>
            </a:r>
            <a:r>
              <a:rPr lang="en-US" altLang="ja-JP" dirty="0">
                <a:latin typeface="游ゴシック Medium" panose="020B0500000000000000" pitchFamily="50" charset="-128"/>
                <a:ea typeface="游ゴシック Medium" panose="020B0500000000000000" pitchFamily="50" charset="-128"/>
              </a:rPr>
              <a:t/>
            </a:r>
            <a:br>
              <a:rPr lang="en-US" altLang="ja-JP" dirty="0">
                <a:latin typeface="游ゴシック Medium" panose="020B0500000000000000" pitchFamily="50" charset="-128"/>
                <a:ea typeface="游ゴシック Medium" panose="020B0500000000000000" pitchFamily="50" charset="-128"/>
              </a:rPr>
            </a:br>
            <a:r>
              <a:rPr lang="ja-JP" altLang="en-US" dirty="0">
                <a:latin typeface="游ゴシック Medium" panose="020B0500000000000000" pitchFamily="50" charset="-128"/>
                <a:ea typeface="游ゴシック Medium" panose="020B0500000000000000" pitchFamily="50" charset="-128"/>
              </a:rPr>
              <a:t>日本語雑誌コーナー</a:t>
            </a:r>
            <a:r>
              <a:rPr lang="ja-JP" altLang="en-US" sz="3600" dirty="0">
                <a:latin typeface="游ゴシック Medium" panose="020B0500000000000000" pitchFamily="50" charset="-128"/>
                <a:ea typeface="游ゴシック Medium" panose="020B0500000000000000" pitchFamily="50" charset="-128"/>
              </a:rPr>
              <a:t>（続き）</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1827" y="1600202"/>
            <a:ext cx="6060346" cy="4525963"/>
          </a:xfrm>
        </p:spPr>
      </p:pic>
      <p:sp>
        <p:nvSpPr>
          <p:cNvPr id="5" name="四角形吹き出し 4"/>
          <p:cNvSpPr/>
          <p:nvPr/>
        </p:nvSpPr>
        <p:spPr>
          <a:xfrm>
            <a:off x="382461" y="1615423"/>
            <a:ext cx="2467637" cy="1233873"/>
          </a:xfrm>
          <a:prstGeom prst="wedgeRectCallout">
            <a:avLst>
              <a:gd name="adj1" fmla="val 38029"/>
              <a:gd name="adj2" fmla="val 7994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游ゴシック" panose="020B0400000000000000" pitchFamily="50" charset="-128"/>
                <a:ea typeface="游ゴシック" panose="020B0400000000000000" pitchFamily="50" charset="-128"/>
              </a:rPr>
              <a:t>外国法令判例資料室</a:t>
            </a:r>
            <a:endParaRPr lang="en-US" altLang="ja-JP"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r>
              <a:rPr lang="ja-JP" altLang="en-US" sz="1400" b="1" dirty="0">
                <a:solidFill>
                  <a:srgbClr val="FF0000"/>
                </a:solidFill>
                <a:latin typeface="游ゴシック" panose="020B0400000000000000" pitchFamily="50" charset="-128"/>
                <a:ea typeface="游ゴシック" panose="020B0400000000000000" pitchFamily="50" charset="-128"/>
              </a:rPr>
              <a:t>「法・外国法</a:t>
            </a:r>
            <a:r>
              <a:rPr lang="ja-JP" altLang="en-US" sz="1400" b="1" dirty="0" smtClean="0">
                <a:solidFill>
                  <a:srgbClr val="FF0000"/>
                </a:solidFill>
                <a:latin typeface="游ゴシック" panose="020B0400000000000000" pitchFamily="50" charset="-128"/>
                <a:ea typeface="游ゴシック" panose="020B0400000000000000" pitchFamily="50" charset="-128"/>
              </a:rPr>
              <a:t>」</a:t>
            </a:r>
            <a:r>
              <a:rPr lang="en-US" altLang="ja-JP" sz="1400" b="1" dirty="0" smtClean="0">
                <a:solidFill>
                  <a:srgbClr val="FF0000"/>
                </a:solidFill>
                <a:latin typeface="游ゴシック" panose="020B0400000000000000" pitchFamily="50" charset="-128"/>
                <a:ea typeface="游ゴシック" panose="020B0400000000000000" pitchFamily="50" charset="-128"/>
              </a:rPr>
              <a:t/>
            </a:r>
            <a:br>
              <a:rPr lang="en-US" altLang="ja-JP" sz="1400" b="1" dirty="0" smtClean="0">
                <a:solidFill>
                  <a:srgbClr val="FF0000"/>
                </a:solidFill>
                <a:latin typeface="游ゴシック" panose="020B0400000000000000" pitchFamily="50" charset="-128"/>
                <a:ea typeface="游ゴシック" panose="020B0400000000000000" pitchFamily="50" charset="-128"/>
              </a:rPr>
            </a:br>
            <a:r>
              <a:rPr lang="ja-JP" altLang="en-US" sz="1400" b="1" dirty="0" smtClean="0">
                <a:solidFill>
                  <a:srgbClr val="FF0000"/>
                </a:solidFill>
                <a:latin typeface="游ゴシック" panose="020B0400000000000000" pitchFamily="50" charset="-128"/>
                <a:ea typeface="游ゴシック" panose="020B0400000000000000" pitchFamily="50" charset="-128"/>
              </a:rPr>
              <a:t>「法・図」の分類</a:t>
            </a:r>
            <a:r>
              <a:rPr lang="en-US" altLang="ja-JP" sz="1400" b="1" dirty="0" smtClean="0">
                <a:solidFill>
                  <a:srgbClr val="FF0000"/>
                </a:solidFill>
                <a:latin typeface="游ゴシック" panose="020B0400000000000000" pitchFamily="50" charset="-128"/>
                <a:ea typeface="游ゴシック" panose="020B0400000000000000" pitchFamily="50" charset="-128"/>
              </a:rPr>
              <a:t>W</a:t>
            </a:r>
            <a:r>
              <a:rPr lang="ja-JP" altLang="en-US" sz="1400" b="1" dirty="0" smtClean="0">
                <a:solidFill>
                  <a:srgbClr val="FF0000"/>
                </a:solidFill>
                <a:latin typeface="游ゴシック" panose="020B0400000000000000" pitchFamily="50" charset="-128"/>
                <a:ea typeface="游ゴシック" panose="020B0400000000000000" pitchFamily="50" charset="-128"/>
              </a:rPr>
              <a:t>など</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6" name="四角形吹き出し 5"/>
          <p:cNvSpPr/>
          <p:nvPr/>
        </p:nvSpPr>
        <p:spPr>
          <a:xfrm>
            <a:off x="5580114" y="1600202"/>
            <a:ext cx="3115709" cy="1174827"/>
          </a:xfrm>
          <a:prstGeom prst="wedgeRectCallout">
            <a:avLst>
              <a:gd name="adj1" fmla="val 1270"/>
              <a:gd name="adj2" fmla="val 1027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游ゴシック" panose="020B0400000000000000" pitchFamily="50" charset="-128"/>
                <a:ea typeface="游ゴシック" panose="020B0400000000000000" pitchFamily="50" charset="-128"/>
              </a:rPr>
              <a:t>日本語雑誌コーナー</a:t>
            </a:r>
            <a:endParaRPr lang="en-US" altLang="ja-JP" dirty="0">
              <a:solidFill>
                <a:schemeClr val="tx1"/>
              </a:solidFill>
              <a:latin typeface="游ゴシック" panose="020B0400000000000000" pitchFamily="50" charset="-128"/>
              <a:ea typeface="游ゴシック" panose="020B0400000000000000" pitchFamily="50" charset="-128"/>
            </a:endParaRPr>
          </a:p>
          <a:p>
            <a:pPr algn="ctr"/>
            <a:r>
              <a:rPr lang="ja-JP" altLang="en-US" dirty="0">
                <a:solidFill>
                  <a:schemeClr val="tx1"/>
                </a:solidFill>
                <a:latin typeface="游ゴシック" panose="020B0400000000000000" pitchFamily="50" charset="-128"/>
                <a:ea typeface="游ゴシック" panose="020B0400000000000000" pitchFamily="50" charset="-128"/>
              </a:rPr>
              <a:t>（</a:t>
            </a:r>
            <a:r>
              <a:rPr lang="en-US" altLang="ja-JP" dirty="0" err="1">
                <a:solidFill>
                  <a:schemeClr val="tx1"/>
                </a:solidFill>
                <a:latin typeface="游ゴシック" panose="020B0400000000000000" pitchFamily="50" charset="-128"/>
                <a:ea typeface="游ゴシック" panose="020B0400000000000000" pitchFamily="50" charset="-128"/>
              </a:rPr>
              <a:t>Tn</a:t>
            </a:r>
            <a:r>
              <a:rPr lang="ja-JP" altLang="en-US" dirty="0">
                <a:solidFill>
                  <a:schemeClr val="tx1"/>
                </a:solidFill>
                <a:latin typeface="游ゴシック" panose="020B0400000000000000" pitchFamily="50" charset="-128"/>
                <a:ea typeface="游ゴシック" panose="020B0400000000000000" pitchFamily="50" charset="-128"/>
              </a:rPr>
              <a:t>まで）</a:t>
            </a:r>
            <a:endParaRPr lang="en-US" altLang="ja-JP"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endParaRPr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rgbClr val="FF0000"/>
                </a:solidFill>
                <a:latin typeface="游ゴシック" panose="020B0400000000000000" pitchFamily="50" charset="-128"/>
                <a:ea typeface="游ゴシック" panose="020B0400000000000000" pitchFamily="50" charset="-128"/>
              </a:rPr>
              <a:t>「法・雑誌」</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8" name="曲折矢印 7"/>
          <p:cNvSpPr/>
          <p:nvPr/>
        </p:nvSpPr>
        <p:spPr>
          <a:xfrm>
            <a:off x="3851920" y="3789041"/>
            <a:ext cx="1728192" cy="2664297"/>
          </a:xfrm>
          <a:prstGeom prst="bentArrow">
            <a:avLst>
              <a:gd name="adj1" fmla="val 34037"/>
              <a:gd name="adj2" fmla="val 25348"/>
              <a:gd name="adj3" fmla="val 49914"/>
              <a:gd name="adj4" fmla="val 45839"/>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923979" y="4221090"/>
            <a:ext cx="492443" cy="2144177"/>
          </a:xfrm>
          <a:prstGeom prst="rect">
            <a:avLst/>
          </a:prstGeom>
          <a:noFill/>
        </p:spPr>
        <p:txBody>
          <a:bodyPr vert="eaVert" wrap="none" rtlCol="0">
            <a:spAutoFit/>
          </a:bodyPr>
          <a:lstStyle/>
          <a:p>
            <a:r>
              <a:rPr lang="ja-JP" altLang="en-US" sz="2000" b="1" dirty="0">
                <a:latin typeface="メイリオ" panose="020B0604030504040204" pitchFamily="50" charset="-128"/>
                <a:ea typeface="メイリオ" panose="020B0604030504040204" pitchFamily="50" charset="-128"/>
              </a:rPr>
              <a:t>コピーコーナーへ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21088"/>
            <a:ext cx="1905000" cy="1905000"/>
          </a:xfrm>
          <a:prstGeom prst="rect">
            <a:avLst/>
          </a:prstGeom>
        </p:spPr>
      </p:pic>
      <p:sp>
        <p:nvSpPr>
          <p:cNvPr id="11" name="角丸四角形吹き出し 10"/>
          <p:cNvSpPr/>
          <p:nvPr/>
        </p:nvSpPr>
        <p:spPr>
          <a:xfrm>
            <a:off x="251522" y="3261853"/>
            <a:ext cx="3024335" cy="880834"/>
          </a:xfrm>
          <a:prstGeom prst="wedgeRoundRectCallout">
            <a:avLst>
              <a:gd name="adj1" fmla="val 5941"/>
              <a:gd name="adj2" fmla="val 10267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377722" y="3321295"/>
            <a:ext cx="2898135" cy="646331"/>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主に欧米の法令・判例が配架されています。</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144801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B90085-90F1-4398-885C-55BF3D121DEA}"/>
              </a:ext>
            </a:extLst>
          </p:cNvPr>
          <p:cNvSpPr>
            <a:spLocks noGrp="1"/>
          </p:cNvSpPr>
          <p:nvPr>
            <p:ph type="title"/>
          </p:nvPr>
        </p:nvSpPr>
        <p:spPr>
          <a:xfrm>
            <a:off x="457200" y="161510"/>
            <a:ext cx="8229600" cy="1143000"/>
          </a:xfrm>
        </p:spPr>
        <p:txBody>
          <a:bodyPr>
            <a:normAutofit/>
          </a:bodyPr>
          <a:lstStyle/>
          <a:p>
            <a:pPr algn="l"/>
            <a:r>
              <a:rPr lang="ja-JP" altLang="en-US" dirty="0" smtClean="0">
                <a:latin typeface="游ゴシック Medium" panose="020B0500000000000000" pitchFamily="50" charset="-128"/>
                <a:ea typeface="游ゴシック Medium" panose="020B0500000000000000" pitchFamily="50" charset="-128"/>
              </a:rPr>
              <a:t>⑦</a:t>
            </a:r>
            <a:r>
              <a:rPr lang="en-US" altLang="ja-JP" dirty="0" smtClean="0">
                <a:latin typeface="游ゴシック Medium" panose="020B0500000000000000" pitchFamily="50" charset="-128"/>
                <a:ea typeface="游ゴシック Medium" panose="020B0500000000000000" pitchFamily="50" charset="-128"/>
              </a:rPr>
              <a:t>L6</a:t>
            </a:r>
            <a:r>
              <a:rPr lang="ja-JP" altLang="en-US" dirty="0">
                <a:latin typeface="游ゴシック Medium" panose="020B0500000000000000" pitchFamily="50" charset="-128"/>
                <a:ea typeface="游ゴシック Medium" panose="020B0500000000000000" pitchFamily="50" charset="-128"/>
              </a:rPr>
              <a:t>階</a:t>
            </a:r>
            <a:r>
              <a:rPr lang="ja-JP" altLang="en-US" dirty="0" smtClean="0">
                <a:latin typeface="游ゴシック Medium" panose="020B0500000000000000" pitchFamily="50" charset="-128"/>
                <a:ea typeface="游ゴシック Medium" panose="020B0500000000000000" pitchFamily="50" charset="-128"/>
              </a:rPr>
              <a:t>コピー機</a:t>
            </a:r>
            <a:r>
              <a:rPr lang="ja-JP" altLang="en-US" dirty="0">
                <a:latin typeface="游ゴシック Medium" panose="020B0500000000000000" pitchFamily="50" charset="-128"/>
                <a:ea typeface="游ゴシック Medium" panose="020B0500000000000000" pitchFamily="50" charset="-128"/>
              </a:rPr>
              <a:t>（公費用</a:t>
            </a:r>
            <a:r>
              <a:rPr lang="ja-JP" altLang="en-US" dirty="0" smtClean="0">
                <a:latin typeface="游ゴシック Medium" panose="020B0500000000000000" pitchFamily="50" charset="-128"/>
                <a:ea typeface="游ゴシック Medium" panose="020B0500000000000000" pitchFamily="50" charset="-128"/>
              </a:rPr>
              <a:t>）</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1488047"/>
            <a:ext cx="7048094" cy="4152957"/>
          </a:xfrm>
          <a:prstGeom prst="rect">
            <a:avLst/>
          </a:prstGeom>
        </p:spPr>
      </p:pic>
      <p:sp>
        <p:nvSpPr>
          <p:cNvPr id="5" name="角丸四角形吹き出し 5">
            <a:extLst>
              <a:ext uri="{FF2B5EF4-FFF2-40B4-BE49-F238E27FC236}">
                <a16:creationId xmlns:a16="http://schemas.microsoft.com/office/drawing/2014/main" id="{E9CF109D-C906-4E74-AC35-01875D06F7B1}"/>
              </a:ext>
            </a:extLst>
          </p:cNvPr>
          <p:cNvSpPr/>
          <p:nvPr/>
        </p:nvSpPr>
        <p:spPr>
          <a:xfrm>
            <a:off x="87300" y="1700810"/>
            <a:ext cx="3620604" cy="1435589"/>
          </a:xfrm>
          <a:prstGeom prst="wedgeRoundRectCallout">
            <a:avLst>
              <a:gd name="adj1" fmla="val -29032"/>
              <a:gd name="adj2" fmla="val 12959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2379E483-6BBC-4B90-9874-E58C88ABC435}"/>
              </a:ext>
            </a:extLst>
          </p:cNvPr>
          <p:cNvSpPr txBox="1"/>
          <p:nvPr/>
        </p:nvSpPr>
        <p:spPr>
          <a:xfrm>
            <a:off x="237563" y="1818439"/>
            <a:ext cx="3312369"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図書や雑誌をコピーする際は、文献複写申込書に記入して、</a:t>
            </a:r>
            <a:r>
              <a:rPr lang="ja-JP" altLang="en-US" b="1" dirty="0">
                <a:latin typeface="游ゴシック" panose="020B0400000000000000" pitchFamily="50" charset="-128"/>
                <a:ea typeface="游ゴシック" panose="020B0400000000000000" pitchFamily="50" charset="-128"/>
              </a:rPr>
              <a:t>コピーをとる前に</a:t>
            </a:r>
            <a:r>
              <a:rPr lang="ja-JP" altLang="en-US" dirty="0">
                <a:latin typeface="游ゴシック" panose="020B0400000000000000" pitchFamily="50" charset="-128"/>
                <a:ea typeface="游ゴシック" panose="020B0400000000000000" pitchFamily="50" charset="-128"/>
              </a:rPr>
              <a:t>カウンターに提出してください。</a:t>
            </a:r>
          </a:p>
        </p:txBody>
      </p:sp>
      <p:pic>
        <p:nvPicPr>
          <p:cNvPr id="9" name="図 8">
            <a:extLst>
              <a:ext uri="{FF2B5EF4-FFF2-40B4-BE49-F238E27FC236}">
                <a16:creationId xmlns:a16="http://schemas.microsoft.com/office/drawing/2014/main" id="{7AF68B87-FE78-49A3-B82E-34AC80A3B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88502"/>
            <a:ext cx="1905000" cy="1905000"/>
          </a:xfrm>
          <a:prstGeom prst="rect">
            <a:avLst/>
          </a:prstGeom>
        </p:spPr>
      </p:pic>
      <p:sp>
        <p:nvSpPr>
          <p:cNvPr id="11" name="四角形吹き出し 4">
            <a:extLst>
              <a:ext uri="{FF2B5EF4-FFF2-40B4-BE49-F238E27FC236}">
                <a16:creationId xmlns:a16="http://schemas.microsoft.com/office/drawing/2014/main" id="{F2DB826A-1103-498C-9D26-0A78AB622684}"/>
              </a:ext>
            </a:extLst>
          </p:cNvPr>
          <p:cNvSpPr/>
          <p:nvPr/>
        </p:nvSpPr>
        <p:spPr>
          <a:xfrm>
            <a:off x="3842104" y="5828008"/>
            <a:ext cx="3707990" cy="596310"/>
          </a:xfrm>
          <a:prstGeom prst="wedgeRectCallout">
            <a:avLst>
              <a:gd name="adj1" fmla="val -10331"/>
              <a:gd name="adj2" fmla="val -16606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latin typeface="游ゴシック" panose="020B0400000000000000" pitchFamily="50" charset="-128"/>
                <a:ea typeface="游ゴシック" panose="020B0400000000000000" pitchFamily="50" charset="-128"/>
              </a:rPr>
              <a:t>コピーカードが使える公費用コピー機は、</a:t>
            </a:r>
            <a:r>
              <a:rPr lang="en-US" altLang="ja-JP" sz="1600" dirty="0">
                <a:solidFill>
                  <a:schemeClr val="tx1"/>
                </a:solidFill>
                <a:latin typeface="游ゴシック" panose="020B0400000000000000" pitchFamily="50" charset="-128"/>
                <a:ea typeface="游ゴシック" panose="020B0400000000000000" pitchFamily="50" charset="-128"/>
              </a:rPr>
              <a:t>L5</a:t>
            </a:r>
            <a:r>
              <a:rPr lang="ja-JP" altLang="en-US" sz="1600" dirty="0">
                <a:solidFill>
                  <a:schemeClr val="tx1"/>
                </a:solidFill>
                <a:latin typeface="游ゴシック" panose="020B0400000000000000" pitchFamily="50" charset="-128"/>
                <a:ea typeface="游ゴシック" panose="020B0400000000000000" pitchFamily="50" charset="-128"/>
              </a:rPr>
              <a:t>階にも</a:t>
            </a:r>
            <a:r>
              <a:rPr lang="en-US" altLang="ja-JP" sz="1600" dirty="0">
                <a:solidFill>
                  <a:schemeClr val="tx1"/>
                </a:solidFill>
                <a:latin typeface="游ゴシック" panose="020B0400000000000000" pitchFamily="50" charset="-128"/>
                <a:ea typeface="游ゴシック" panose="020B0400000000000000" pitchFamily="50" charset="-128"/>
              </a:rPr>
              <a:t>1</a:t>
            </a:r>
            <a:r>
              <a:rPr lang="ja-JP" altLang="en-US" sz="1600" dirty="0">
                <a:solidFill>
                  <a:schemeClr val="tx1"/>
                </a:solidFill>
                <a:latin typeface="游ゴシック" panose="020B0400000000000000" pitchFamily="50" charset="-128"/>
                <a:ea typeface="游ゴシック" panose="020B0400000000000000" pitchFamily="50" charset="-128"/>
              </a:rPr>
              <a:t>台設置されています。</a:t>
            </a:r>
            <a:endParaRPr lang="en-US" altLang="ja-JP" sz="1600" dirty="0">
              <a:solidFill>
                <a:schemeClr val="tx1"/>
              </a:solidFill>
              <a:latin typeface="游ゴシック" panose="020B0400000000000000" pitchFamily="50" charset="-128"/>
              <a:ea typeface="游ゴシック" panose="020B0400000000000000" pitchFamily="50" charset="-128"/>
            </a:endParaRPr>
          </a:p>
        </p:txBody>
      </p:sp>
      <p:sp>
        <p:nvSpPr>
          <p:cNvPr id="13" name="下矢印吹き出し 12"/>
          <p:cNvSpPr/>
          <p:nvPr/>
        </p:nvSpPr>
        <p:spPr>
          <a:xfrm rot="10800000">
            <a:off x="1654220" y="4203982"/>
            <a:ext cx="1965965" cy="761102"/>
          </a:xfrm>
          <a:prstGeom prst="downArrowCallout">
            <a:avLst>
              <a:gd name="adj1" fmla="val 25000"/>
              <a:gd name="adj2" fmla="val 21322"/>
              <a:gd name="adj3" fmla="val 25000"/>
              <a:gd name="adj4" fmla="val 4904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1736955" y="4581128"/>
            <a:ext cx="1800493" cy="369332"/>
          </a:xfrm>
          <a:prstGeom prst="rect">
            <a:avLst/>
          </a:prstGeom>
          <a:noFill/>
        </p:spPr>
        <p:txBody>
          <a:bodyPr wrap="none" rtlCol="0">
            <a:spAutoFit/>
          </a:bodyPr>
          <a:lstStyle/>
          <a:p>
            <a:r>
              <a:rPr lang="ja-JP" altLang="en-US" b="1" dirty="0">
                <a:latin typeface="游ゴシック" panose="020B0400000000000000" pitchFamily="50" charset="-128"/>
                <a:ea typeface="游ゴシック" panose="020B0400000000000000" pitchFamily="50" charset="-128"/>
              </a:rPr>
              <a:t>文献複写申込書</a:t>
            </a:r>
          </a:p>
        </p:txBody>
      </p:sp>
      <p:sp>
        <p:nvSpPr>
          <p:cNvPr id="16" name="右矢印 15"/>
          <p:cNvSpPr/>
          <p:nvPr/>
        </p:nvSpPr>
        <p:spPr>
          <a:xfrm>
            <a:off x="3203849" y="3212976"/>
            <a:ext cx="1296145" cy="936104"/>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341778" y="3508626"/>
            <a:ext cx="988858" cy="369332"/>
          </a:xfrm>
          <a:prstGeom prst="rect">
            <a:avLst/>
          </a:prstGeom>
          <a:noFill/>
        </p:spPr>
        <p:txBody>
          <a:bodyPr wrap="square" rtlCol="0">
            <a:spAutoFit/>
          </a:bodyPr>
          <a:lstStyle/>
          <a:p>
            <a:r>
              <a:rPr lang="en-US" altLang="ja-JP" b="1" dirty="0">
                <a:latin typeface="メイリオ" panose="020B0604030504040204" pitchFamily="50" charset="-128"/>
                <a:ea typeface="メイリオ" panose="020B0604030504040204" pitchFamily="50" charset="-128"/>
              </a:rPr>
              <a:t>L5</a:t>
            </a:r>
            <a:r>
              <a:rPr lang="ja-JP" altLang="en-US" b="1" dirty="0">
                <a:latin typeface="メイリオ" panose="020B0604030504040204" pitchFamily="50" charset="-128"/>
                <a:ea typeface="メイリオ" panose="020B0604030504040204" pitchFamily="50" charset="-128"/>
              </a:rPr>
              <a:t>階</a:t>
            </a:r>
            <a:r>
              <a:rPr lang="ja-JP" altLang="en-US" dirty="0">
                <a:latin typeface="メイリオ" panose="020B0604030504040204" pitchFamily="50" charset="-128"/>
                <a:ea typeface="メイリオ" panose="020B0604030504040204" pitchFamily="50" charset="-128"/>
              </a:rPr>
              <a:t>へ</a:t>
            </a:r>
          </a:p>
        </p:txBody>
      </p:sp>
      <p:sp>
        <p:nvSpPr>
          <p:cNvPr id="6" name="スライド番号プレースホルダー 5"/>
          <p:cNvSpPr>
            <a:spLocks noGrp="1"/>
          </p:cNvSpPr>
          <p:nvPr>
            <p:ph type="sldNum" sz="quarter" idx="12"/>
          </p:nvPr>
        </p:nvSpPr>
        <p:spPr/>
        <p:txBody>
          <a:bodyPr/>
          <a:lstStyle/>
          <a:p>
            <a:fld id="{9BA0A725-64B8-46E5-8C64-A57C72ED8FD3}" type="slidenum">
              <a:rPr kumimoji="1" lang="ja-JP" altLang="en-US" smtClean="0">
                <a:latin typeface="游ゴシック" panose="020B0400000000000000" pitchFamily="50" charset="-128"/>
                <a:ea typeface="游ゴシック" panose="020B0400000000000000" pitchFamily="50" charset="-128"/>
              </a:rPr>
              <a:t>12</a:t>
            </a:fld>
            <a:endParaRPr kumimoji="1" lang="ja-JP" altLang="en-US">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44568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323528" y="285003"/>
            <a:ext cx="6912768" cy="646331"/>
          </a:xfrm>
          <a:prstGeom prst="rect">
            <a:avLst/>
          </a:prstGeom>
          <a:noFill/>
        </p:spPr>
        <p:txBody>
          <a:bodyPr wrap="square" rtlCol="0">
            <a:spAutoFit/>
          </a:bodyPr>
          <a:lstStyle/>
          <a:p>
            <a:r>
              <a:rPr lang="ja-JP" altLang="en-US" sz="3600" dirty="0">
                <a:latin typeface="游ゴシック Medium" panose="020B0500000000000000" pitchFamily="50" charset="-128"/>
                <a:ea typeface="游ゴシック Medium" panose="020B0500000000000000" pitchFamily="50" charset="-128"/>
              </a:rPr>
              <a:t>図書室</a:t>
            </a:r>
            <a:r>
              <a:rPr lang="en-US" altLang="ja-JP" sz="3600" dirty="0">
                <a:latin typeface="游ゴシック Medium" panose="020B0500000000000000" pitchFamily="50" charset="-128"/>
                <a:ea typeface="游ゴシック Medium" panose="020B0500000000000000" pitchFamily="50" charset="-128"/>
              </a:rPr>
              <a:t>L6</a:t>
            </a:r>
            <a:r>
              <a:rPr lang="ja-JP" altLang="en-US" sz="3600" dirty="0">
                <a:latin typeface="游ゴシック Medium" panose="020B0500000000000000" pitchFamily="50" charset="-128"/>
                <a:ea typeface="游ゴシック Medium" panose="020B0500000000000000" pitchFamily="50" charset="-128"/>
              </a:rPr>
              <a:t>階 フロアマップ</a:t>
            </a:r>
          </a:p>
        </p:txBody>
      </p:sp>
      <p:grpSp>
        <p:nvGrpSpPr>
          <p:cNvPr id="16" name="グループ化 15"/>
          <p:cNvGrpSpPr/>
          <p:nvPr/>
        </p:nvGrpSpPr>
        <p:grpSpPr>
          <a:xfrm>
            <a:off x="323528" y="1196752"/>
            <a:ext cx="8523762" cy="5328592"/>
            <a:chOff x="323528" y="1175544"/>
            <a:chExt cx="8523762" cy="5328592"/>
          </a:xfrm>
        </p:grpSpPr>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175544"/>
              <a:ext cx="8523762" cy="5328592"/>
            </a:xfrm>
            <a:prstGeom prst="rect">
              <a:avLst/>
            </a:prstGeom>
            <a:solidFill>
              <a:schemeClr val="bg1"/>
            </a:solidFill>
          </p:spPr>
        </p:pic>
        <p:sp>
          <p:nvSpPr>
            <p:cNvPr id="3" name="正方形/長方形 2"/>
            <p:cNvSpPr/>
            <p:nvPr/>
          </p:nvSpPr>
          <p:spPr>
            <a:xfrm>
              <a:off x="1763688" y="1412776"/>
              <a:ext cx="25202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正方形/長方形 3"/>
            <p:cNvSpPr/>
            <p:nvPr/>
          </p:nvSpPr>
          <p:spPr>
            <a:xfrm>
              <a:off x="1907704" y="2636912"/>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 name="正方形/長方形 5"/>
            <p:cNvSpPr/>
            <p:nvPr/>
          </p:nvSpPr>
          <p:spPr>
            <a:xfrm>
              <a:off x="1849064" y="4221088"/>
              <a:ext cx="216024"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 name="角丸四角形 8"/>
            <p:cNvSpPr/>
            <p:nvPr/>
          </p:nvSpPr>
          <p:spPr>
            <a:xfrm>
              <a:off x="2123728" y="4824000"/>
              <a:ext cx="288032" cy="1800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0" name="正方形/長方形 9"/>
            <p:cNvSpPr/>
            <p:nvPr/>
          </p:nvSpPr>
          <p:spPr>
            <a:xfrm>
              <a:off x="4716016" y="4869160"/>
              <a:ext cx="216024"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1" name="正方形/長方形 10"/>
            <p:cNvSpPr/>
            <p:nvPr/>
          </p:nvSpPr>
          <p:spPr>
            <a:xfrm>
              <a:off x="3347864" y="4968000"/>
              <a:ext cx="216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3" name="正方形/長方形 12"/>
            <p:cNvSpPr/>
            <p:nvPr/>
          </p:nvSpPr>
          <p:spPr>
            <a:xfrm>
              <a:off x="2843808" y="5112000"/>
              <a:ext cx="180000" cy="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4" name="正方形/長方形 13"/>
            <p:cNvSpPr/>
            <p:nvPr/>
          </p:nvSpPr>
          <p:spPr>
            <a:xfrm>
              <a:off x="1980000" y="5400000"/>
              <a:ext cx="216024" cy="18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17" name="テキスト ボックス 16"/>
          <p:cNvSpPr txBox="1"/>
          <p:nvPr/>
        </p:nvSpPr>
        <p:spPr>
          <a:xfrm>
            <a:off x="2555776" y="5013176"/>
            <a:ext cx="360000" cy="338554"/>
          </a:xfrm>
          <a:prstGeom prst="rect">
            <a:avLst/>
          </a:prstGeom>
          <a:noFill/>
        </p:spPr>
        <p:txBody>
          <a:bodyPr wrap="square" rtlCol="0">
            <a:spAutoFit/>
          </a:bodyPr>
          <a:lstStyle/>
          <a:p>
            <a:pPr algn="ctr"/>
            <a:r>
              <a:rPr lang="ja-JP" altLang="en-US" sz="1600" b="1" dirty="0">
                <a:solidFill>
                  <a:srgbClr val="FF0000"/>
                </a:solidFill>
                <a:latin typeface="游ゴシック Medium" panose="020B0500000000000000" pitchFamily="50" charset="-128"/>
                <a:ea typeface="游ゴシック Medium" panose="020B0500000000000000" pitchFamily="50" charset="-128"/>
              </a:rPr>
              <a:t>①</a:t>
            </a:r>
          </a:p>
        </p:txBody>
      </p:sp>
      <p:sp>
        <p:nvSpPr>
          <p:cNvPr id="18" name="テキスト ボックス 17"/>
          <p:cNvSpPr txBox="1"/>
          <p:nvPr/>
        </p:nvSpPr>
        <p:spPr>
          <a:xfrm>
            <a:off x="2195736" y="4746630"/>
            <a:ext cx="360000" cy="338554"/>
          </a:xfrm>
          <a:prstGeom prst="rect">
            <a:avLst/>
          </a:prstGeom>
          <a:noFill/>
        </p:spPr>
        <p:txBody>
          <a:bodyPr wrap="square" rtlCol="0">
            <a:spAutoFit/>
          </a:bodyPr>
          <a:lstStyle/>
          <a:p>
            <a:pPr algn="ctr"/>
            <a:r>
              <a:rPr lang="ja-JP" altLang="en-US" sz="1600" b="1" dirty="0">
                <a:solidFill>
                  <a:srgbClr val="FF0000"/>
                </a:solidFill>
                <a:latin typeface="游ゴシック Medium" panose="020B0500000000000000" pitchFamily="50" charset="-128"/>
                <a:ea typeface="游ゴシック Medium" panose="020B0500000000000000" pitchFamily="50" charset="-128"/>
              </a:rPr>
              <a:t>②</a:t>
            </a:r>
          </a:p>
        </p:txBody>
      </p:sp>
      <p:sp>
        <p:nvSpPr>
          <p:cNvPr id="19" name="テキスト ボックス 18"/>
          <p:cNvSpPr txBox="1"/>
          <p:nvPr/>
        </p:nvSpPr>
        <p:spPr>
          <a:xfrm>
            <a:off x="1619672" y="4941168"/>
            <a:ext cx="360000" cy="338554"/>
          </a:xfrm>
          <a:prstGeom prst="rect">
            <a:avLst/>
          </a:prstGeom>
          <a:noFill/>
        </p:spPr>
        <p:txBody>
          <a:bodyPr wrap="square" rtlCol="0">
            <a:spAutoFit/>
          </a:bodyPr>
          <a:lstStyle/>
          <a:p>
            <a:pPr algn="ctr"/>
            <a:r>
              <a:rPr lang="ja-JP" altLang="en-US" sz="1600" b="1" dirty="0">
                <a:solidFill>
                  <a:srgbClr val="FF0000"/>
                </a:solidFill>
                <a:latin typeface="游ゴシック Medium" panose="020B0500000000000000" pitchFamily="50" charset="-128"/>
                <a:ea typeface="游ゴシック Medium" panose="020B0500000000000000" pitchFamily="50" charset="-128"/>
              </a:rPr>
              <a:t>③</a:t>
            </a:r>
          </a:p>
        </p:txBody>
      </p:sp>
      <p:sp>
        <p:nvSpPr>
          <p:cNvPr id="20" name="テキスト ボックス 19"/>
          <p:cNvSpPr txBox="1"/>
          <p:nvPr/>
        </p:nvSpPr>
        <p:spPr>
          <a:xfrm>
            <a:off x="1331680" y="4314582"/>
            <a:ext cx="360000" cy="338554"/>
          </a:xfrm>
          <a:prstGeom prst="rect">
            <a:avLst/>
          </a:prstGeom>
          <a:noFill/>
        </p:spPr>
        <p:txBody>
          <a:bodyPr wrap="square" rtlCol="0">
            <a:spAutoFit/>
          </a:bodyPr>
          <a:lstStyle/>
          <a:p>
            <a:pPr algn="ctr"/>
            <a:r>
              <a:rPr lang="ja-JP" altLang="en-US" sz="1600" b="1" dirty="0">
                <a:solidFill>
                  <a:srgbClr val="FF0000"/>
                </a:solidFill>
                <a:latin typeface="游ゴシック Medium" panose="020B0500000000000000" pitchFamily="50" charset="-128"/>
                <a:ea typeface="游ゴシック Medium" panose="020B0500000000000000" pitchFamily="50" charset="-128"/>
              </a:rPr>
              <a:t>④</a:t>
            </a:r>
          </a:p>
        </p:txBody>
      </p:sp>
      <p:sp>
        <p:nvSpPr>
          <p:cNvPr id="21" name="テキスト ボックス 20"/>
          <p:cNvSpPr txBox="1"/>
          <p:nvPr/>
        </p:nvSpPr>
        <p:spPr>
          <a:xfrm>
            <a:off x="1619672" y="2636912"/>
            <a:ext cx="360000" cy="338554"/>
          </a:xfrm>
          <a:prstGeom prst="rect">
            <a:avLst/>
          </a:prstGeom>
          <a:noFill/>
        </p:spPr>
        <p:txBody>
          <a:bodyPr wrap="square" rtlCol="0">
            <a:spAutoFit/>
          </a:bodyPr>
          <a:lstStyle/>
          <a:p>
            <a:pPr algn="ctr"/>
            <a:r>
              <a:rPr lang="ja-JP" altLang="en-US" sz="1600" b="1" dirty="0">
                <a:solidFill>
                  <a:srgbClr val="FF0000"/>
                </a:solidFill>
                <a:latin typeface="游ゴシック Medium" panose="020B0500000000000000" pitchFamily="50" charset="-128"/>
                <a:ea typeface="游ゴシック Medium" panose="020B0500000000000000" pitchFamily="50" charset="-128"/>
              </a:rPr>
              <a:t>⑤</a:t>
            </a:r>
          </a:p>
        </p:txBody>
      </p:sp>
      <p:sp>
        <p:nvSpPr>
          <p:cNvPr id="22" name="テキスト ボックス 21"/>
          <p:cNvSpPr txBox="1"/>
          <p:nvPr/>
        </p:nvSpPr>
        <p:spPr>
          <a:xfrm>
            <a:off x="4499992" y="4437112"/>
            <a:ext cx="360000" cy="338554"/>
          </a:xfrm>
          <a:prstGeom prst="rect">
            <a:avLst/>
          </a:prstGeom>
          <a:noFill/>
        </p:spPr>
        <p:txBody>
          <a:bodyPr wrap="square" rtlCol="0">
            <a:spAutoFit/>
          </a:bodyPr>
          <a:lstStyle/>
          <a:p>
            <a:pPr algn="ctr"/>
            <a:r>
              <a:rPr lang="ja-JP" altLang="en-US" sz="1600" b="1" dirty="0">
                <a:solidFill>
                  <a:srgbClr val="FF0000"/>
                </a:solidFill>
                <a:latin typeface="游ゴシック Medium" panose="020B0500000000000000" pitchFamily="50" charset="-128"/>
                <a:ea typeface="游ゴシック Medium" panose="020B0500000000000000" pitchFamily="50" charset="-128"/>
              </a:rPr>
              <a:t>⑥</a:t>
            </a:r>
          </a:p>
        </p:txBody>
      </p:sp>
      <p:sp>
        <p:nvSpPr>
          <p:cNvPr id="23" name="テキスト ボックス 22"/>
          <p:cNvSpPr txBox="1"/>
          <p:nvPr/>
        </p:nvSpPr>
        <p:spPr>
          <a:xfrm>
            <a:off x="4932080" y="4941168"/>
            <a:ext cx="360000" cy="338554"/>
          </a:xfrm>
          <a:prstGeom prst="rect">
            <a:avLst/>
          </a:prstGeom>
          <a:noFill/>
        </p:spPr>
        <p:txBody>
          <a:bodyPr wrap="square" rtlCol="0">
            <a:spAutoFit/>
          </a:bodyPr>
          <a:lstStyle/>
          <a:p>
            <a:pPr algn="ctr"/>
            <a:r>
              <a:rPr lang="ja-JP" altLang="en-US" sz="1600" b="1" dirty="0">
                <a:solidFill>
                  <a:srgbClr val="FF0000"/>
                </a:solidFill>
                <a:latin typeface="游ゴシック Medium" panose="020B0500000000000000" pitchFamily="50" charset="-128"/>
                <a:ea typeface="游ゴシック Medium" panose="020B0500000000000000" pitchFamily="50" charset="-128"/>
              </a:rPr>
              <a:t>⑦</a:t>
            </a:r>
          </a:p>
        </p:txBody>
      </p:sp>
      <p:pic>
        <p:nvPicPr>
          <p:cNvPr id="24" name="図 23">
            <a:extLst>
              <a:ext uri="{FF2B5EF4-FFF2-40B4-BE49-F238E27FC236}">
                <a16:creationId xmlns:a16="http://schemas.microsoft.com/office/drawing/2014/main" id="{7AF68B87-FE78-49A3-B82E-34AC80A3B3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200" y="3268588"/>
            <a:ext cx="1905000" cy="1905000"/>
          </a:xfrm>
          <a:prstGeom prst="rect">
            <a:avLst/>
          </a:prstGeom>
        </p:spPr>
      </p:pic>
      <p:sp>
        <p:nvSpPr>
          <p:cNvPr id="25" name="角丸四角形吹き出し 5">
            <a:extLst>
              <a:ext uri="{FF2B5EF4-FFF2-40B4-BE49-F238E27FC236}">
                <a16:creationId xmlns:a16="http://schemas.microsoft.com/office/drawing/2014/main" id="{E9CF109D-C906-4E74-AC35-01875D06F7B1}"/>
              </a:ext>
            </a:extLst>
          </p:cNvPr>
          <p:cNvSpPr/>
          <p:nvPr/>
        </p:nvSpPr>
        <p:spPr>
          <a:xfrm>
            <a:off x="6084170" y="2192354"/>
            <a:ext cx="2536261" cy="783112"/>
          </a:xfrm>
          <a:prstGeom prst="wedgeRoundRectCallout">
            <a:avLst>
              <a:gd name="adj1" fmla="val -7685"/>
              <a:gd name="adj2" fmla="val 11217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26" name="テキスト ボックス 25"/>
          <p:cNvSpPr txBox="1"/>
          <p:nvPr/>
        </p:nvSpPr>
        <p:spPr>
          <a:xfrm>
            <a:off x="6137600" y="2289371"/>
            <a:ext cx="2429396" cy="584775"/>
          </a:xfrm>
          <a:prstGeom prst="rect">
            <a:avLst/>
          </a:prstGeom>
          <a:noFill/>
        </p:spPr>
        <p:txBody>
          <a:bodyPr wrap="square" rtlCol="0">
            <a:spAutoFit/>
          </a:bodyPr>
          <a:lstStyle/>
          <a:p>
            <a:r>
              <a:rPr lang="ja-JP" altLang="en-US" sz="1600" dirty="0">
                <a:latin typeface="游ゴシック" panose="020B0400000000000000" pitchFamily="50" charset="-128"/>
                <a:ea typeface="游ゴシック" panose="020B0400000000000000" pitchFamily="50" charset="-128"/>
              </a:rPr>
              <a:t>丸数字はスライド見出しの番号と対応しています</a:t>
            </a:r>
          </a:p>
        </p:txBody>
      </p:sp>
    </p:spTree>
    <p:extLst>
      <p:ext uri="{BB962C8B-B14F-4D97-AF65-F5344CB8AC3E}">
        <p14:creationId xmlns:p14="http://schemas.microsoft.com/office/powerpoint/2010/main" val="239054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40"/>
            <a:ext cx="8229600" cy="957849"/>
          </a:xfrm>
        </p:spPr>
        <p:txBody>
          <a:bodyPr/>
          <a:lstStyle/>
          <a:p>
            <a:pPr algn="l"/>
            <a:r>
              <a:rPr lang="ja-JP" altLang="en-US" dirty="0" smtClean="0">
                <a:latin typeface="游ゴシック Medium" panose="020B0500000000000000" pitchFamily="50" charset="-128"/>
                <a:ea typeface="游ゴシック Medium" panose="020B0500000000000000" pitchFamily="50" charset="-128"/>
              </a:rPr>
              <a:t>図書室 </a:t>
            </a:r>
            <a:r>
              <a:rPr lang="en-US" altLang="ja-JP" dirty="0" smtClean="0">
                <a:latin typeface="游ゴシック Medium" panose="020B0500000000000000" pitchFamily="50" charset="-128"/>
                <a:ea typeface="游ゴシック Medium" panose="020B0500000000000000" pitchFamily="50" charset="-128"/>
              </a:rPr>
              <a:t>L5</a:t>
            </a:r>
            <a:r>
              <a:rPr lang="ja-JP" altLang="en-US" dirty="0">
                <a:latin typeface="游ゴシック Medium" panose="020B0500000000000000" pitchFamily="50" charset="-128"/>
                <a:ea typeface="游ゴシック Medium" panose="020B0500000000000000" pitchFamily="50" charset="-128"/>
              </a:rPr>
              <a:t>階</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6328" y="1600202"/>
            <a:ext cx="6991347" cy="4525963"/>
          </a:xfrm>
        </p:spPr>
      </p:pic>
      <p:sp>
        <p:nvSpPr>
          <p:cNvPr id="5" name="四角形吹き出し 4"/>
          <p:cNvSpPr/>
          <p:nvPr/>
        </p:nvSpPr>
        <p:spPr>
          <a:xfrm>
            <a:off x="179512" y="1772816"/>
            <a:ext cx="2664296" cy="864096"/>
          </a:xfrm>
          <a:prstGeom prst="wedgeRectCallout">
            <a:avLst>
              <a:gd name="adj1" fmla="val 758"/>
              <a:gd name="adj2" fmla="val 128326"/>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游ゴシック" panose="020B0400000000000000" pitchFamily="50" charset="-128"/>
                <a:ea typeface="游ゴシック" panose="020B0400000000000000" pitchFamily="50" charset="-128"/>
              </a:rPr>
              <a:t>日本語雑誌（</a:t>
            </a:r>
            <a:r>
              <a:rPr lang="en-US" altLang="ja-JP" dirty="0">
                <a:solidFill>
                  <a:schemeClr val="tx1"/>
                </a:solidFill>
                <a:latin typeface="游ゴシック" panose="020B0400000000000000" pitchFamily="50" charset="-128"/>
                <a:ea typeface="游ゴシック" panose="020B0400000000000000" pitchFamily="50" charset="-128"/>
              </a:rPr>
              <a:t>To</a:t>
            </a:r>
            <a:r>
              <a:rPr lang="ja-JP" altLang="en-US" dirty="0">
                <a:solidFill>
                  <a:schemeClr val="tx1"/>
                </a:solidFill>
                <a:latin typeface="游ゴシック" panose="020B0400000000000000" pitchFamily="50" charset="-128"/>
                <a:ea typeface="游ゴシック" panose="020B0400000000000000" pitchFamily="50" charset="-128"/>
              </a:rPr>
              <a:t>以降）</a:t>
            </a:r>
            <a:endParaRPr lang="en-US" altLang="ja-JP"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endParaRPr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rgbClr val="FF0000"/>
                </a:solidFill>
                <a:latin typeface="游ゴシック" panose="020B0400000000000000" pitchFamily="50" charset="-128"/>
                <a:ea typeface="游ゴシック" panose="020B0400000000000000" pitchFamily="50" charset="-128"/>
              </a:rPr>
              <a:t>「法・雑誌」</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6" name="四角形吹き出し 5"/>
          <p:cNvSpPr/>
          <p:nvPr/>
        </p:nvSpPr>
        <p:spPr>
          <a:xfrm>
            <a:off x="5652120" y="1340768"/>
            <a:ext cx="3240360" cy="864096"/>
          </a:xfrm>
          <a:prstGeom prst="wedgeRectCallout">
            <a:avLst>
              <a:gd name="adj1" fmla="val 3972"/>
              <a:gd name="adj2" fmla="val 114931"/>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游ゴシック" panose="020B0400000000000000" pitchFamily="50" charset="-128"/>
                <a:ea typeface="游ゴシック" panose="020B0400000000000000" pitchFamily="50" charset="-128"/>
              </a:rPr>
              <a:t>外国語雑誌（</a:t>
            </a:r>
            <a:r>
              <a:rPr lang="en-US" altLang="ja-JP" dirty="0">
                <a:solidFill>
                  <a:schemeClr val="tx1"/>
                </a:solidFill>
                <a:latin typeface="游ゴシック" panose="020B0400000000000000" pitchFamily="50" charset="-128"/>
                <a:ea typeface="游ゴシック" panose="020B0400000000000000" pitchFamily="50" charset="-128"/>
              </a:rPr>
              <a:t>1975</a:t>
            </a:r>
            <a:r>
              <a:rPr lang="ja-JP" altLang="en-US" dirty="0">
                <a:solidFill>
                  <a:schemeClr val="tx1"/>
                </a:solidFill>
                <a:latin typeface="游ゴシック" panose="020B0400000000000000" pitchFamily="50" charset="-128"/>
                <a:ea typeface="游ゴシック" panose="020B0400000000000000" pitchFamily="50" charset="-128"/>
              </a:rPr>
              <a:t>年以降）</a:t>
            </a:r>
            <a:endParaRPr lang="en-US" altLang="ja-JP"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chemeClr val="tx1"/>
                </a:solidFill>
                <a:latin typeface="游ゴシック" panose="020B0400000000000000" pitchFamily="50" charset="-128"/>
                <a:ea typeface="游ゴシック" panose="020B0400000000000000" pitchFamily="50" charset="-128"/>
              </a:rPr>
              <a:t>ＯＰＡＣの配架場所表示は</a:t>
            </a:r>
            <a:endParaRPr lang="en-US" altLang="ja-JP" sz="1400" b="1" dirty="0">
              <a:solidFill>
                <a:schemeClr val="tx1"/>
              </a:solidFill>
              <a:latin typeface="游ゴシック" panose="020B0400000000000000" pitchFamily="50" charset="-128"/>
              <a:ea typeface="游ゴシック" panose="020B0400000000000000" pitchFamily="50" charset="-128"/>
            </a:endParaRPr>
          </a:p>
          <a:p>
            <a:pPr algn="ctr"/>
            <a:r>
              <a:rPr lang="ja-JP" altLang="en-US" sz="1400" b="1" dirty="0">
                <a:solidFill>
                  <a:srgbClr val="FF0000"/>
                </a:solidFill>
                <a:latin typeface="游ゴシック" panose="020B0400000000000000" pitchFamily="50" charset="-128"/>
                <a:ea typeface="游ゴシック" panose="020B0400000000000000" pitchFamily="50" charset="-128"/>
              </a:rPr>
              <a:t>「法・雑誌」</a:t>
            </a: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8" name="下矢印吹き出し 7"/>
          <p:cNvSpPr/>
          <p:nvPr/>
        </p:nvSpPr>
        <p:spPr>
          <a:xfrm>
            <a:off x="3563888" y="5589242"/>
            <a:ext cx="1224136" cy="1084455"/>
          </a:xfrm>
          <a:prstGeom prst="downArrowCallout">
            <a:avLst>
              <a:gd name="adj1" fmla="val 25000"/>
              <a:gd name="adj2" fmla="val 25000"/>
              <a:gd name="adj3" fmla="val 25846"/>
              <a:gd name="adj4" fmla="val 56403"/>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653238" y="5733256"/>
            <a:ext cx="1024639" cy="400110"/>
          </a:xfrm>
          <a:prstGeom prst="rect">
            <a:avLst/>
          </a:prstGeom>
          <a:noFill/>
        </p:spPr>
        <p:txBody>
          <a:bodyPr wrap="none" rtlCol="0">
            <a:spAutoFit/>
          </a:bodyPr>
          <a:lstStyle/>
          <a:p>
            <a:r>
              <a:rPr lang="en-US" altLang="ja-JP" sz="2000" b="1" dirty="0">
                <a:latin typeface="メイリオ" panose="020B0604030504040204" pitchFamily="50" charset="-128"/>
                <a:ea typeface="メイリオ" panose="020B0604030504040204" pitchFamily="50" charset="-128"/>
              </a:rPr>
              <a:t>L4</a:t>
            </a:r>
            <a:r>
              <a:rPr lang="ja-JP" altLang="en-US" sz="2000" b="1" dirty="0">
                <a:latin typeface="メイリオ" panose="020B0604030504040204" pitchFamily="50" charset="-128"/>
                <a:ea typeface="メイリオ" panose="020B0604030504040204" pitchFamily="50" charset="-128"/>
              </a:rPr>
              <a:t>階へ</a:t>
            </a: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3464" y="4212335"/>
            <a:ext cx="1905000" cy="1905000"/>
          </a:xfrm>
          <a:prstGeom prst="rect">
            <a:avLst/>
          </a:prstGeom>
        </p:spPr>
      </p:pic>
      <p:sp>
        <p:nvSpPr>
          <p:cNvPr id="11" name="角丸四角形吹き出し 10"/>
          <p:cNvSpPr/>
          <p:nvPr/>
        </p:nvSpPr>
        <p:spPr>
          <a:xfrm>
            <a:off x="3995936" y="3240916"/>
            <a:ext cx="3276364" cy="1052180"/>
          </a:xfrm>
          <a:prstGeom prst="wedgeRoundRectCallout">
            <a:avLst>
              <a:gd name="adj1" fmla="val 41622"/>
              <a:gd name="adj2" fmla="val 905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086132" y="3300356"/>
            <a:ext cx="3150164" cy="923330"/>
          </a:xfrm>
          <a:prstGeom prst="rect">
            <a:avLst/>
          </a:prstGeom>
          <a:noFill/>
        </p:spPr>
        <p:txBody>
          <a:bodyPr wrap="square" rtlCol="0">
            <a:spAutoFit/>
          </a:bodyPr>
          <a:lstStyle/>
          <a:p>
            <a:r>
              <a:rPr lang="en-US" altLang="ja-JP" dirty="0">
                <a:latin typeface="游ゴシック" panose="020B0400000000000000" pitchFamily="50" charset="-128"/>
                <a:ea typeface="游ゴシック" panose="020B0400000000000000" pitchFamily="50" charset="-128"/>
              </a:rPr>
              <a:t>1974</a:t>
            </a:r>
            <a:r>
              <a:rPr lang="ja-JP" altLang="en-US" dirty="0">
                <a:latin typeface="游ゴシック" panose="020B0400000000000000" pitchFamily="50" charset="-128"/>
                <a:ea typeface="游ゴシック" panose="020B0400000000000000" pitchFamily="50" charset="-128"/>
              </a:rPr>
              <a:t>年以前の外国語雑誌は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Ｌ（エル）</a:t>
            </a:r>
            <a:r>
              <a:rPr lang="en-US" altLang="ja-JP" dirty="0">
                <a:latin typeface="游ゴシック" panose="020B0400000000000000" pitchFamily="50" charset="-128"/>
                <a:ea typeface="游ゴシック" panose="020B0400000000000000" pitchFamily="50" charset="-128"/>
              </a:rPr>
              <a:t>1</a:t>
            </a:r>
            <a:r>
              <a:rPr lang="ja-JP" altLang="en-US" dirty="0">
                <a:latin typeface="游ゴシック" panose="020B0400000000000000" pitchFamily="50" charset="-128"/>
                <a:ea typeface="游ゴシック" panose="020B0400000000000000" pitchFamily="50" charset="-128"/>
              </a:rPr>
              <a:t>階書庫にあり</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ます。</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225180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40"/>
            <a:ext cx="8229600" cy="941129"/>
          </a:xfrm>
        </p:spPr>
        <p:txBody>
          <a:bodyPr/>
          <a:lstStyle/>
          <a:p>
            <a:pPr algn="l"/>
            <a:r>
              <a:rPr kumimoji="1" lang="ja-JP" altLang="en-US" dirty="0" smtClean="0">
                <a:latin typeface="游ゴシック Medium" panose="020B0500000000000000" pitchFamily="50" charset="-128"/>
                <a:ea typeface="游ゴシック Medium" panose="020B0500000000000000" pitchFamily="50" charset="-128"/>
              </a:rPr>
              <a:t>図書室 </a:t>
            </a:r>
            <a:r>
              <a:rPr kumimoji="1" lang="en-US" altLang="ja-JP" dirty="0" smtClean="0">
                <a:latin typeface="游ゴシック Medium" panose="020B0500000000000000" pitchFamily="50" charset="-128"/>
                <a:ea typeface="游ゴシック Medium" panose="020B0500000000000000" pitchFamily="50" charset="-128"/>
              </a:rPr>
              <a:t>L4</a:t>
            </a:r>
            <a:r>
              <a:rPr kumimoji="1" lang="ja-JP" altLang="en-US" dirty="0" smtClean="0">
                <a:latin typeface="游ゴシック Medium" panose="020B0500000000000000" pitchFamily="50" charset="-128"/>
                <a:ea typeface="游ゴシック Medium" panose="020B0500000000000000" pitchFamily="50" charset="-128"/>
              </a:rPr>
              <a:t>階</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7664" y="1600202"/>
            <a:ext cx="6060346" cy="4525963"/>
          </a:xfr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4957" y="2400917"/>
            <a:ext cx="1913509" cy="2468245"/>
          </a:xfrm>
          <a:prstGeom prst="rect">
            <a:avLst/>
          </a:prstGeom>
          <a:ln w="38100" cmpd="sng">
            <a:solidFill>
              <a:schemeClr val="bg1"/>
            </a:solidFill>
          </a:ln>
          <a:effectLst/>
        </p:spPr>
      </p:pic>
      <p:sp>
        <p:nvSpPr>
          <p:cNvPr id="5" name="右矢印吹き出し 4"/>
          <p:cNvSpPr/>
          <p:nvPr/>
        </p:nvSpPr>
        <p:spPr>
          <a:xfrm>
            <a:off x="4572000" y="2999855"/>
            <a:ext cx="3168352" cy="1077219"/>
          </a:xfrm>
          <a:prstGeom prst="rightArrowCallout">
            <a:avLst>
              <a:gd name="adj1" fmla="val 25000"/>
              <a:gd name="adj2" fmla="val 25000"/>
              <a:gd name="adj3" fmla="val 25000"/>
              <a:gd name="adj4" fmla="val 72493"/>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6" name="テキスト ボックス 5"/>
          <p:cNvSpPr txBox="1"/>
          <p:nvPr/>
        </p:nvSpPr>
        <p:spPr>
          <a:xfrm>
            <a:off x="4752211" y="2999854"/>
            <a:ext cx="2159566" cy="1077218"/>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判例室</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参考資料室</a:t>
            </a:r>
            <a:endParaRPr lang="en-US" altLang="ja-JP"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ＯＰＡＣ配架場所表示は</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solidFill>
                  <a:srgbClr val="FF0000"/>
                </a:solidFill>
                <a:latin typeface="游ゴシック" panose="020B0400000000000000" pitchFamily="50" charset="-128"/>
                <a:ea typeface="游ゴシック" panose="020B0400000000000000" pitchFamily="50" charset="-128"/>
              </a:rPr>
              <a:t>「法・判例参考」</a:t>
            </a: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92" y="4077074"/>
            <a:ext cx="2536952" cy="1851025"/>
          </a:xfrm>
          <a:prstGeom prst="rect">
            <a:avLst/>
          </a:prstGeom>
          <a:ln w="50800">
            <a:solidFill>
              <a:schemeClr val="bg1"/>
            </a:solidFill>
          </a:ln>
        </p:spPr>
      </p:pic>
      <p:grpSp>
        <p:nvGrpSpPr>
          <p:cNvPr id="13" name="グループ化 12"/>
          <p:cNvGrpSpPr/>
          <p:nvPr/>
        </p:nvGrpSpPr>
        <p:grpSpPr>
          <a:xfrm>
            <a:off x="539552" y="3501008"/>
            <a:ext cx="2189668" cy="1296144"/>
            <a:chOff x="539552" y="3501008"/>
            <a:chExt cx="2189668" cy="1296144"/>
          </a:xfrm>
        </p:grpSpPr>
        <p:sp>
          <p:nvSpPr>
            <p:cNvPr id="7" name="曲折矢印 6"/>
            <p:cNvSpPr/>
            <p:nvPr/>
          </p:nvSpPr>
          <p:spPr>
            <a:xfrm rot="16200000" flipH="1">
              <a:off x="935596" y="3104964"/>
              <a:ext cx="1296144" cy="2088232"/>
            </a:xfrm>
            <a:prstGeom prst="bentArrow">
              <a:avLst>
                <a:gd name="adj1" fmla="val 25000"/>
                <a:gd name="adj2" fmla="val 25731"/>
                <a:gd name="adj3" fmla="val 25000"/>
                <a:gd name="adj4" fmla="val 43750"/>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1043608" y="3501008"/>
              <a:ext cx="1685612" cy="369332"/>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共同利用端末</a:t>
              </a:r>
            </a:p>
          </p:txBody>
        </p:sp>
      </p:grpSp>
      <p:sp>
        <p:nvSpPr>
          <p:cNvPr id="16" name="上矢印 15"/>
          <p:cNvSpPr/>
          <p:nvPr/>
        </p:nvSpPr>
        <p:spPr>
          <a:xfrm>
            <a:off x="3275856" y="3933058"/>
            <a:ext cx="864096" cy="1995041"/>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3462265" y="4149083"/>
            <a:ext cx="461665" cy="1656183"/>
          </a:xfrm>
          <a:prstGeom prst="rect">
            <a:avLst/>
          </a:prstGeom>
          <a:noFill/>
        </p:spPr>
        <p:txBody>
          <a:bodyPr vert="eaVert" wrap="square" rtlCol="0">
            <a:spAutoFit/>
          </a:bodyPr>
          <a:lstStyle/>
          <a:p>
            <a:r>
              <a:rPr lang="ja-JP" altLang="en-US" b="1" dirty="0">
                <a:latin typeface="メイリオ" panose="020B0604030504040204" pitchFamily="50" charset="-128"/>
                <a:ea typeface="メイリオ" panose="020B0604030504040204" pitchFamily="50" charset="-128"/>
              </a:rPr>
              <a:t>Ｌ４階書庫へ</a:t>
            </a:r>
          </a:p>
        </p:txBody>
      </p:sp>
      <p:pic>
        <p:nvPicPr>
          <p:cNvPr id="18" name="図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9992" y="4725144"/>
            <a:ext cx="1905000" cy="1905000"/>
          </a:xfrm>
          <a:prstGeom prst="rect">
            <a:avLst/>
          </a:prstGeom>
        </p:spPr>
      </p:pic>
      <p:sp>
        <p:nvSpPr>
          <p:cNvPr id="19" name="角丸四角形吹き出し 18"/>
          <p:cNvSpPr/>
          <p:nvPr/>
        </p:nvSpPr>
        <p:spPr>
          <a:xfrm>
            <a:off x="6589506" y="4481479"/>
            <a:ext cx="1997957" cy="1052180"/>
          </a:xfrm>
          <a:prstGeom prst="wedgeRoundRectCallout">
            <a:avLst>
              <a:gd name="adj1" fmla="val -71347"/>
              <a:gd name="adj2" fmla="val 94969"/>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20" name="テキスト ボックス 19"/>
          <p:cNvSpPr txBox="1"/>
          <p:nvPr/>
        </p:nvSpPr>
        <p:spPr>
          <a:xfrm>
            <a:off x="6733522" y="4540919"/>
            <a:ext cx="1795473"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日本の判例類や参考図書があります。</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24239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71010"/>
          </a:xfrm>
        </p:spPr>
        <p:txBody>
          <a:bodyPr/>
          <a:lstStyle/>
          <a:p>
            <a:pPr algn="l"/>
            <a:r>
              <a:rPr lang="en-US" altLang="ja-JP" dirty="0" smtClean="0">
                <a:latin typeface="游ゴシック Medium" panose="020B0500000000000000" pitchFamily="50" charset="-128"/>
                <a:ea typeface="游ゴシック Medium" panose="020B0500000000000000" pitchFamily="50" charset="-128"/>
              </a:rPr>
              <a:t>L</a:t>
            </a:r>
            <a:r>
              <a:rPr lang="en-US" altLang="ja-JP" dirty="0">
                <a:latin typeface="游ゴシック Medium" panose="020B0500000000000000" pitchFamily="50" charset="-128"/>
                <a:ea typeface="游ゴシック Medium" panose="020B0500000000000000" pitchFamily="50" charset="-128"/>
              </a:rPr>
              <a:t>4</a:t>
            </a:r>
            <a:r>
              <a:rPr kumimoji="1" lang="ja-JP" altLang="en-US" dirty="0" smtClean="0">
                <a:latin typeface="游ゴシック Medium" panose="020B0500000000000000" pitchFamily="50" charset="-128"/>
                <a:ea typeface="游ゴシック Medium" panose="020B0500000000000000" pitchFamily="50" charset="-128"/>
              </a:rPr>
              <a:t>階</a:t>
            </a:r>
            <a:r>
              <a:rPr kumimoji="1" lang="ja-JP" altLang="en-US" dirty="0">
                <a:latin typeface="游ゴシック Medium" panose="020B0500000000000000" pitchFamily="50" charset="-128"/>
                <a:ea typeface="游ゴシック Medium" panose="020B0500000000000000" pitchFamily="50" charset="-128"/>
              </a:rPr>
              <a:t>書庫入口</a:t>
            </a:r>
          </a:p>
        </p:txBody>
      </p:sp>
      <p:pic>
        <p:nvPicPr>
          <p:cNvPr id="5" name="コンテンツ プレースホルダー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067946" y="1890159"/>
            <a:ext cx="4484383" cy="3843099"/>
          </a:xfrm>
        </p:spPr>
      </p:pic>
      <p:pic>
        <p:nvPicPr>
          <p:cNvPr id="8" name="コンテンツ プレースホルダー 7"/>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20974" y="1814408"/>
            <a:ext cx="3010205" cy="3979469"/>
          </a:xfrm>
        </p:spPr>
      </p:pic>
      <p:pic>
        <p:nvPicPr>
          <p:cNvPr id="9" name="図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3224" y="4437112"/>
            <a:ext cx="1905000" cy="1905000"/>
          </a:xfrm>
          <a:prstGeom prst="rect">
            <a:avLst/>
          </a:prstGeom>
        </p:spPr>
      </p:pic>
      <p:sp>
        <p:nvSpPr>
          <p:cNvPr id="11" name="角丸四角形吹き出し 10"/>
          <p:cNvSpPr/>
          <p:nvPr/>
        </p:nvSpPr>
        <p:spPr>
          <a:xfrm>
            <a:off x="4371524" y="1556794"/>
            <a:ext cx="2680692" cy="2247349"/>
          </a:xfrm>
          <a:prstGeom prst="wedgeRoundRectCallout">
            <a:avLst>
              <a:gd name="adj1" fmla="val 8149"/>
              <a:gd name="adj2" fmla="val 7594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4566199" y="1803303"/>
            <a:ext cx="2304256" cy="1754326"/>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Ｌ４階からＬ１階まで書庫があります。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書庫に入る時は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カードリーダーに</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学生証を当ててください。</a:t>
            </a:r>
            <a:endParaRPr lang="en-US" altLang="ja-JP" dirty="0">
              <a:latin typeface="游ゴシック" panose="020B0400000000000000" pitchFamily="50" charset="-128"/>
              <a:ea typeface="游ゴシック" panose="020B0400000000000000" pitchFamily="50" charset="-128"/>
            </a:endParaRPr>
          </a:p>
        </p:txBody>
      </p:sp>
      <p:sp>
        <p:nvSpPr>
          <p:cNvPr id="13" name="下矢印吹き出し 12"/>
          <p:cNvSpPr/>
          <p:nvPr/>
        </p:nvSpPr>
        <p:spPr>
          <a:xfrm>
            <a:off x="7161171" y="2420888"/>
            <a:ext cx="1800493" cy="1080120"/>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7161172" y="2591616"/>
            <a:ext cx="1800493" cy="369332"/>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カードリーダー</a:t>
            </a:r>
          </a:p>
        </p:txBody>
      </p:sp>
      <p:sp>
        <p:nvSpPr>
          <p:cNvPr id="15" name="角丸四角形吹き出し 14"/>
          <p:cNvSpPr/>
          <p:nvPr/>
        </p:nvSpPr>
        <p:spPr>
          <a:xfrm>
            <a:off x="1099220" y="2049527"/>
            <a:ext cx="2680692" cy="1091443"/>
          </a:xfrm>
          <a:prstGeom prst="wedgeRoundRectCallout">
            <a:avLst>
              <a:gd name="adj1" fmla="val -2420"/>
              <a:gd name="adj2" fmla="val 7436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1187624" y="2134307"/>
            <a:ext cx="2520280"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書庫から出る時は</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サムターンを回して</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ドアを開けてください。</a:t>
            </a:r>
            <a:endParaRPr lang="en-US" altLang="ja-JP" dirty="0">
              <a:latin typeface="游ゴシック" panose="020B0400000000000000" pitchFamily="50" charset="-128"/>
              <a:ea typeface="游ゴシック" panose="020B0400000000000000" pitchFamily="50" charset="-128"/>
            </a:endParaRPr>
          </a:p>
        </p:txBody>
      </p:sp>
      <p:sp>
        <p:nvSpPr>
          <p:cNvPr id="17" name="下矢印吹き出し 16"/>
          <p:cNvSpPr/>
          <p:nvPr/>
        </p:nvSpPr>
        <p:spPr>
          <a:xfrm>
            <a:off x="1015803" y="3501008"/>
            <a:ext cx="1467967" cy="968492"/>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8" name="テキスト ボックス 17"/>
          <p:cNvSpPr txBox="1"/>
          <p:nvPr/>
        </p:nvSpPr>
        <p:spPr>
          <a:xfrm>
            <a:off x="1115402" y="3621706"/>
            <a:ext cx="1338828" cy="369332"/>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サムターン</a:t>
            </a:r>
          </a:p>
        </p:txBody>
      </p:sp>
      <p:sp>
        <p:nvSpPr>
          <p:cNvPr id="3" name="上矢印 2"/>
          <p:cNvSpPr/>
          <p:nvPr/>
        </p:nvSpPr>
        <p:spPr>
          <a:xfrm>
            <a:off x="3419872" y="4797152"/>
            <a:ext cx="1040056" cy="1512168"/>
          </a:xfrm>
          <a:prstGeom prst="up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4" name="テキスト ボックス 3"/>
          <p:cNvSpPr txBox="1"/>
          <p:nvPr/>
        </p:nvSpPr>
        <p:spPr>
          <a:xfrm>
            <a:off x="3707906" y="5013178"/>
            <a:ext cx="461665" cy="1246495"/>
          </a:xfrm>
          <a:prstGeom prst="rect">
            <a:avLst/>
          </a:prstGeom>
          <a:noFill/>
        </p:spPr>
        <p:txBody>
          <a:bodyPr vert="eaVert" wrap="none" rtlCol="0">
            <a:spAutoFit/>
          </a:bodyPr>
          <a:lstStyle/>
          <a:p>
            <a:r>
              <a:rPr lang="ja-JP" altLang="en-US" b="1" dirty="0">
                <a:latin typeface="メイリオ" panose="020B0604030504040204" pitchFamily="50" charset="-128"/>
                <a:ea typeface="メイリオ" panose="020B0604030504040204" pitchFamily="50" charset="-128"/>
              </a:rPr>
              <a:t>書庫の中へ</a:t>
            </a:r>
          </a:p>
        </p:txBody>
      </p:sp>
    </p:spTree>
    <p:extLst>
      <p:ext uri="{BB962C8B-B14F-4D97-AF65-F5344CB8AC3E}">
        <p14:creationId xmlns:p14="http://schemas.microsoft.com/office/powerpoint/2010/main" val="3901579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13290"/>
            <a:ext cx="8229600" cy="923110"/>
          </a:xfrm>
        </p:spPr>
        <p:txBody>
          <a:bodyPr/>
          <a:lstStyle/>
          <a:p>
            <a:pPr algn="l"/>
            <a:r>
              <a:rPr lang="ja-JP" altLang="en-US" dirty="0" smtClean="0">
                <a:latin typeface="游ゴシック Medium" panose="020B0500000000000000" pitchFamily="50" charset="-128"/>
                <a:ea typeface="游ゴシック Medium" panose="020B0500000000000000" pitchFamily="50" charset="-128"/>
              </a:rPr>
              <a:t>書庫内 電動</a:t>
            </a:r>
            <a:r>
              <a:rPr lang="ja-JP" altLang="en-US" dirty="0">
                <a:latin typeface="游ゴシック Medium" panose="020B0500000000000000" pitchFamily="50" charset="-128"/>
                <a:ea typeface="游ゴシック Medium" panose="020B0500000000000000" pitchFamily="50" charset="-128"/>
              </a:rPr>
              <a:t>書架の使い方</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23" name="テキスト ボックス 22"/>
          <p:cNvSpPr txBox="1"/>
          <p:nvPr/>
        </p:nvSpPr>
        <p:spPr>
          <a:xfrm>
            <a:off x="539554" y="1072133"/>
            <a:ext cx="6665419" cy="369332"/>
          </a:xfrm>
          <a:prstGeom prst="rect">
            <a:avLst/>
          </a:prstGeom>
          <a:noFill/>
        </p:spPr>
        <p:txBody>
          <a:bodyPr wrap="square" rtlCol="0">
            <a:spAutoFit/>
          </a:bodyPr>
          <a:lstStyle/>
          <a:p>
            <a:r>
              <a:rPr lang="ja-JP" altLang="en-US" b="1" dirty="0">
                <a:latin typeface="游ゴシック" panose="020B0400000000000000" pitchFamily="50" charset="-128"/>
                <a:ea typeface="游ゴシック" panose="020B0400000000000000" pitchFamily="50" charset="-128"/>
              </a:rPr>
              <a:t>書庫資料のＯＰＡＣ配架場所表示は</a:t>
            </a:r>
            <a:r>
              <a:rPr lang="ja-JP" altLang="en-US" b="1" dirty="0">
                <a:solidFill>
                  <a:srgbClr val="FF0000"/>
                </a:solidFill>
                <a:latin typeface="游ゴシック" panose="020B0400000000000000" pitchFamily="50" charset="-128"/>
                <a:ea typeface="游ゴシック" panose="020B0400000000000000" pitchFamily="50" charset="-128"/>
              </a:rPr>
              <a:t>「法・図」</a:t>
            </a: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4" y="1601137"/>
            <a:ext cx="2711609" cy="4932000"/>
          </a:xfrm>
          <a:prstGeom prst="rect">
            <a:avLst/>
          </a:prstGeom>
          <a:ln w="9525">
            <a:solidFill>
              <a:schemeClr val="tx2"/>
            </a:solidFill>
          </a:ln>
        </p:spPr>
      </p:pic>
      <p:sp>
        <p:nvSpPr>
          <p:cNvPr id="20" name="四角形吹き出し 19"/>
          <p:cNvSpPr/>
          <p:nvPr/>
        </p:nvSpPr>
        <p:spPr>
          <a:xfrm>
            <a:off x="35498" y="3717034"/>
            <a:ext cx="2018023" cy="656783"/>
          </a:xfrm>
          <a:prstGeom prst="wedgeRectCallout">
            <a:avLst>
              <a:gd name="adj1" fmla="val 32704"/>
              <a:gd name="adj2" fmla="val 110011"/>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21" name="テキスト ボックス 20"/>
          <p:cNvSpPr txBox="1"/>
          <p:nvPr/>
        </p:nvSpPr>
        <p:spPr>
          <a:xfrm>
            <a:off x="129724" y="3789043"/>
            <a:ext cx="1980029" cy="584775"/>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書架開閉ボタン</a:t>
            </a:r>
            <a:endParaRPr lang="en-US" altLang="ja-JP"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押すと緑色に光ります</a:t>
            </a:r>
          </a:p>
        </p:txBody>
      </p:sp>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0581" y="1593344"/>
            <a:ext cx="4241861" cy="4932000"/>
          </a:xfrm>
          <a:prstGeom prst="rect">
            <a:avLst/>
          </a:prstGeom>
          <a:ln>
            <a:solidFill>
              <a:schemeClr val="tx2"/>
            </a:solidFill>
          </a:ln>
        </p:spPr>
      </p:pic>
      <p:sp>
        <p:nvSpPr>
          <p:cNvPr id="8" name="ストライプ矢印 7"/>
          <p:cNvSpPr/>
          <p:nvPr/>
        </p:nvSpPr>
        <p:spPr>
          <a:xfrm>
            <a:off x="3022310" y="4005064"/>
            <a:ext cx="1549690" cy="864096"/>
          </a:xfrm>
          <a:prstGeom prst="stripedRightArrow">
            <a:avLst/>
          </a:prstGeom>
          <a:solidFill>
            <a:srgbClr val="FF00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7" name="円/楕円 16"/>
          <p:cNvSpPr/>
          <p:nvPr/>
        </p:nvSpPr>
        <p:spPr>
          <a:xfrm>
            <a:off x="1403648" y="4885556"/>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5" name="角丸四角形吹き出し 14"/>
          <p:cNvSpPr/>
          <p:nvPr/>
        </p:nvSpPr>
        <p:spPr>
          <a:xfrm>
            <a:off x="5779740" y="1772818"/>
            <a:ext cx="3040732" cy="2103333"/>
          </a:xfrm>
          <a:prstGeom prst="wedgeRoundRectCallout">
            <a:avLst>
              <a:gd name="adj1" fmla="val 1677"/>
              <a:gd name="adj2" fmla="val 85908"/>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5832478" y="2027398"/>
            <a:ext cx="2935259" cy="1477328"/>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各書架に図書の請求記号が表示されています。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利用したい図書が配架されている書架の開閉ボタンを押してください。</a:t>
            </a:r>
            <a:endParaRPr lang="en-US" altLang="ja-JP" dirty="0">
              <a:latin typeface="游ゴシック" panose="020B0400000000000000" pitchFamily="50" charset="-128"/>
              <a:ea typeface="游ゴシック" panose="020B0400000000000000" pitchFamily="50" charset="-128"/>
            </a:endParaRPr>
          </a:p>
        </p:txBody>
      </p:sp>
      <p:sp>
        <p:nvSpPr>
          <p:cNvPr id="22" name="円/楕円 21"/>
          <p:cNvSpPr/>
          <p:nvPr/>
        </p:nvSpPr>
        <p:spPr>
          <a:xfrm>
            <a:off x="4788024" y="4869160"/>
            <a:ext cx="648072" cy="6316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9728" y="4630773"/>
            <a:ext cx="1905000" cy="1905000"/>
          </a:xfrm>
          <a:prstGeom prst="rect">
            <a:avLst/>
          </a:prstGeom>
        </p:spPr>
      </p:pic>
      <p:sp>
        <p:nvSpPr>
          <p:cNvPr id="24" name="角丸四角形 23"/>
          <p:cNvSpPr/>
          <p:nvPr/>
        </p:nvSpPr>
        <p:spPr>
          <a:xfrm>
            <a:off x="929389" y="1916832"/>
            <a:ext cx="2418477" cy="954688"/>
          </a:xfrm>
          <a:prstGeom prst="round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27" name="四角形吹き出し 26"/>
          <p:cNvSpPr/>
          <p:nvPr/>
        </p:nvSpPr>
        <p:spPr>
          <a:xfrm>
            <a:off x="2265947" y="3131677"/>
            <a:ext cx="1729991" cy="441341"/>
          </a:xfrm>
          <a:prstGeom prst="wedgeRectCallout">
            <a:avLst>
              <a:gd name="adj1" fmla="val -69393"/>
              <a:gd name="adj2" fmla="val -92407"/>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28" name="テキスト ボックス 27"/>
          <p:cNvSpPr txBox="1"/>
          <p:nvPr/>
        </p:nvSpPr>
        <p:spPr>
          <a:xfrm>
            <a:off x="2360171" y="3203684"/>
            <a:ext cx="1579278" cy="369332"/>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請求記号表示</a:t>
            </a:r>
            <a:endParaRPr lang="en-US" altLang="ja-JP" dirty="0">
              <a:latin typeface="游ゴシック" panose="020B0400000000000000" pitchFamily="50" charset="-128"/>
              <a:ea typeface="游ゴシック" panose="020B0400000000000000" pitchFamily="50" charset="-128"/>
            </a:endParaRPr>
          </a:p>
        </p:txBody>
      </p:sp>
      <p:sp>
        <p:nvSpPr>
          <p:cNvPr id="33" name="右矢印吹き出し 32"/>
          <p:cNvSpPr/>
          <p:nvPr/>
        </p:nvSpPr>
        <p:spPr>
          <a:xfrm>
            <a:off x="8109465" y="4573579"/>
            <a:ext cx="903312" cy="1854517"/>
          </a:xfrm>
          <a:prstGeom prst="rightArrowCallout">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34" name="テキスト ボックス 33"/>
          <p:cNvSpPr txBox="1"/>
          <p:nvPr/>
        </p:nvSpPr>
        <p:spPr>
          <a:xfrm>
            <a:off x="8142785" y="4758672"/>
            <a:ext cx="461665" cy="1622656"/>
          </a:xfrm>
          <a:prstGeom prst="rect">
            <a:avLst/>
          </a:prstGeom>
          <a:noFill/>
        </p:spPr>
        <p:txBody>
          <a:bodyPr vert="eaVert" wrap="square" rtlCol="0">
            <a:spAutoFit/>
          </a:bodyPr>
          <a:lstStyle/>
          <a:p>
            <a:r>
              <a:rPr lang="ja-JP" altLang="en-US" b="1" dirty="0">
                <a:latin typeface="メイリオ" panose="020B0604030504040204" pitchFamily="50" charset="-128"/>
                <a:ea typeface="メイリオ" panose="020B0604030504040204" pitchFamily="50" charset="-128"/>
              </a:rPr>
              <a:t>Ｌ１階書庫へ</a:t>
            </a:r>
          </a:p>
        </p:txBody>
      </p:sp>
      <p:sp>
        <p:nvSpPr>
          <p:cNvPr id="29" name="四角形吹き出し 19">
            <a:extLst>
              <a:ext uri="{FF2B5EF4-FFF2-40B4-BE49-F238E27FC236}">
                <a16:creationId xmlns:a16="http://schemas.microsoft.com/office/drawing/2014/main" id="{AF7E481E-C19F-4A85-8414-DB5B9662FF85}"/>
              </a:ext>
            </a:extLst>
          </p:cNvPr>
          <p:cNvSpPr/>
          <p:nvPr/>
        </p:nvSpPr>
        <p:spPr>
          <a:xfrm>
            <a:off x="1691680" y="5750049"/>
            <a:ext cx="3744416" cy="830997"/>
          </a:xfrm>
          <a:prstGeom prst="wedgeRectCallout">
            <a:avLst>
              <a:gd name="adj1" fmla="val 61414"/>
              <a:gd name="adj2" fmla="val 10383"/>
            </a:avLst>
          </a:prstGeom>
          <a:solidFill>
            <a:srgbClr val="FFFF99"/>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dirty="0">
              <a:solidFill>
                <a:srgbClr val="FF0000"/>
              </a:solidFill>
              <a:latin typeface="游ゴシック" panose="020B0400000000000000" pitchFamily="50" charset="-128"/>
              <a:ea typeface="游ゴシック" panose="020B0400000000000000" pitchFamily="50" charset="-128"/>
            </a:endParaRPr>
          </a:p>
        </p:txBody>
      </p:sp>
      <p:sp>
        <p:nvSpPr>
          <p:cNvPr id="19" name="テキスト ボックス 18">
            <a:extLst>
              <a:ext uri="{FF2B5EF4-FFF2-40B4-BE49-F238E27FC236}">
                <a16:creationId xmlns:a16="http://schemas.microsoft.com/office/drawing/2014/main" id="{ECF7B637-BDBD-4ADE-B939-771FD05656D1}"/>
              </a:ext>
            </a:extLst>
          </p:cNvPr>
          <p:cNvSpPr txBox="1"/>
          <p:nvPr/>
        </p:nvSpPr>
        <p:spPr>
          <a:xfrm>
            <a:off x="1691681" y="5786052"/>
            <a:ext cx="3812470" cy="738664"/>
          </a:xfrm>
          <a:prstGeom prst="rect">
            <a:avLst/>
          </a:prstGeom>
          <a:noFill/>
        </p:spPr>
        <p:txBody>
          <a:bodyPr wrap="square" rtlCol="0">
            <a:spAutoFit/>
          </a:bodyPr>
          <a:lstStyle/>
          <a:p>
            <a:r>
              <a:rPr lang="ja-JP" altLang="en-US" sz="1400" b="1" dirty="0">
                <a:latin typeface="游ゴシック" panose="020B0400000000000000" pitchFamily="50" charset="-128"/>
                <a:ea typeface="游ゴシック" panose="020B0400000000000000" pitchFamily="50" charset="-128"/>
              </a:rPr>
              <a:t>万一、書架の間にいる時に、書架が動きだしたら、オレンジのバーを足で押してください。動いている書架が止まります。</a:t>
            </a:r>
            <a:endParaRPr lang="ja-JP" altLang="en-US" sz="11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2411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427566">
            <a:off x="7316173" y="762673"/>
            <a:ext cx="727744" cy="768174"/>
          </a:xfrm>
          <a:prstGeom prst="rect">
            <a:avLst/>
          </a:prstGeom>
        </p:spPr>
      </p:pic>
      <p:sp>
        <p:nvSpPr>
          <p:cNvPr id="2" name="タイトル 1"/>
          <p:cNvSpPr>
            <a:spLocks noGrp="1"/>
          </p:cNvSpPr>
          <p:nvPr>
            <p:ph type="title"/>
          </p:nvPr>
        </p:nvSpPr>
        <p:spPr>
          <a:xfrm>
            <a:off x="457200" y="260648"/>
            <a:ext cx="8229600" cy="1143000"/>
          </a:xfrm>
        </p:spPr>
        <p:txBody>
          <a:bodyPr>
            <a:normAutofit fontScale="90000"/>
          </a:bodyPr>
          <a:lstStyle/>
          <a:p>
            <a:pPr algn="l"/>
            <a:r>
              <a:rPr kumimoji="1" lang="en-US" altLang="ja-JP" dirty="0" smtClean="0">
                <a:latin typeface="游ゴシック Medium" panose="020B0500000000000000" pitchFamily="50" charset="-128"/>
                <a:ea typeface="游ゴシック Medium" panose="020B0500000000000000" pitchFamily="50" charset="-128"/>
              </a:rPr>
              <a:t>L</a:t>
            </a:r>
            <a:r>
              <a:rPr lang="en-US" altLang="ja-JP" dirty="0" smtClean="0">
                <a:latin typeface="游ゴシック Medium" panose="020B0500000000000000" pitchFamily="50" charset="-128"/>
                <a:ea typeface="游ゴシック Medium" panose="020B0500000000000000" pitchFamily="50" charset="-128"/>
              </a:rPr>
              <a:t>1</a:t>
            </a:r>
            <a:r>
              <a:rPr lang="ja-JP" altLang="en-US" dirty="0" smtClean="0">
                <a:latin typeface="游ゴシック Medium" panose="020B0500000000000000" pitchFamily="50" charset="-128"/>
                <a:ea typeface="游ゴシック Medium" panose="020B0500000000000000" pitchFamily="50" charset="-128"/>
              </a:rPr>
              <a:t>階書庫</a:t>
            </a:r>
            <a:r>
              <a:rPr lang="ja-JP" altLang="en-US" dirty="0">
                <a:latin typeface="游ゴシック Medium" panose="020B0500000000000000" pitchFamily="50" charset="-128"/>
                <a:ea typeface="游ゴシック Medium" panose="020B0500000000000000" pitchFamily="50" charset="-128"/>
              </a:rPr>
              <a:t>　</a:t>
            </a:r>
            <a:r>
              <a:rPr lang="en-US" altLang="ja-JP" dirty="0">
                <a:latin typeface="游ゴシック Medium" panose="020B0500000000000000" pitchFamily="50" charset="-128"/>
                <a:ea typeface="游ゴシック Medium" panose="020B0500000000000000" pitchFamily="50" charset="-128"/>
              </a:rPr>
              <a:t/>
            </a:r>
            <a:br>
              <a:rPr lang="en-US" altLang="ja-JP" dirty="0">
                <a:latin typeface="游ゴシック Medium" panose="020B0500000000000000" pitchFamily="50" charset="-128"/>
                <a:ea typeface="游ゴシック Medium" panose="020B0500000000000000" pitchFamily="50" charset="-128"/>
              </a:rPr>
            </a:br>
            <a:r>
              <a:rPr lang="ja-JP" altLang="en-US" dirty="0">
                <a:latin typeface="游ゴシック Medium" panose="020B0500000000000000" pitchFamily="50" charset="-128"/>
                <a:ea typeface="游ゴシック Medium" panose="020B0500000000000000" pitchFamily="50" charset="-128"/>
              </a:rPr>
              <a:t>公共政策大学院図書コーナー</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216474"/>
            <a:ext cx="6048672" cy="3908399"/>
          </a:xfrm>
          <a:prstGeom prst="rect">
            <a:avLst/>
          </a:prstGeom>
        </p:spPr>
      </p:pic>
      <p:sp>
        <p:nvSpPr>
          <p:cNvPr id="10" name="テキスト ボックス 9"/>
          <p:cNvSpPr txBox="1"/>
          <p:nvPr/>
        </p:nvSpPr>
        <p:spPr>
          <a:xfrm>
            <a:off x="474461" y="1527749"/>
            <a:ext cx="6827869" cy="369332"/>
          </a:xfrm>
          <a:prstGeom prst="rect">
            <a:avLst/>
          </a:prstGeom>
          <a:noFill/>
        </p:spPr>
        <p:txBody>
          <a:bodyPr wrap="square" rtlCol="0">
            <a:spAutoFit/>
          </a:bodyPr>
          <a:lstStyle/>
          <a:p>
            <a:pPr>
              <a:defRPr/>
            </a:pPr>
            <a:r>
              <a:rPr lang="en-US" altLang="ja-JP" b="1" dirty="0">
                <a:solidFill>
                  <a:prstClr val="black"/>
                </a:solidFill>
                <a:latin typeface="游ゴシック" panose="020B0400000000000000" pitchFamily="50" charset="-128"/>
                <a:ea typeface="游ゴシック" panose="020B0400000000000000" pitchFamily="50" charset="-128"/>
              </a:rPr>
              <a:t>OPAC</a:t>
            </a:r>
            <a:r>
              <a:rPr lang="ja-JP" altLang="en-US" b="1" dirty="0">
                <a:solidFill>
                  <a:prstClr val="black"/>
                </a:solidFill>
                <a:latin typeface="游ゴシック" panose="020B0400000000000000" pitchFamily="50" charset="-128"/>
                <a:ea typeface="游ゴシック" panose="020B0400000000000000" pitchFamily="50" charset="-128"/>
              </a:rPr>
              <a:t>の配架場所表示は</a:t>
            </a:r>
            <a:r>
              <a:rPr lang="ja-JP" altLang="en-US" b="1" dirty="0" smtClean="0">
                <a:solidFill>
                  <a:srgbClr val="FF0000"/>
                </a:solidFill>
                <a:latin typeface="游ゴシック" panose="020B0400000000000000" pitchFamily="50" charset="-128"/>
                <a:ea typeface="游ゴシック" panose="020B0400000000000000" pitchFamily="50" charset="-128"/>
              </a:rPr>
              <a:t>「公共・法図」</a:t>
            </a:r>
            <a:endParaRPr lang="ja-JP" altLang="en-US" b="1" dirty="0">
              <a:solidFill>
                <a:srgbClr val="FF0000"/>
              </a:solidFill>
              <a:latin typeface="游ゴシック" panose="020B0400000000000000" pitchFamily="50" charset="-128"/>
              <a:ea typeface="游ゴシック" panose="020B0400000000000000" pitchFamily="50" charset="-128"/>
            </a:endParaRPr>
          </a:p>
        </p:txBody>
      </p:sp>
      <p:sp>
        <p:nvSpPr>
          <p:cNvPr id="12" name="角丸四角形吹き出し 11"/>
          <p:cNvSpPr/>
          <p:nvPr/>
        </p:nvSpPr>
        <p:spPr>
          <a:xfrm>
            <a:off x="338562" y="2639984"/>
            <a:ext cx="3863054" cy="1509097"/>
          </a:xfrm>
          <a:prstGeom prst="wedgeRoundRectCallout">
            <a:avLst>
              <a:gd name="adj1" fmla="val -32149"/>
              <a:gd name="adj2" fmla="val 6981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474459" y="2782798"/>
            <a:ext cx="3538736"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こちらのコーナーの資料は、公共政策大学院生に</a:t>
            </a:r>
            <a:r>
              <a:rPr lang="ja-JP" altLang="en-US" dirty="0" smtClean="0">
                <a:latin typeface="游ゴシック" panose="020B0400000000000000" pitchFamily="50" charset="-128"/>
                <a:ea typeface="游ゴシック" panose="020B0400000000000000" pitchFamily="50" charset="-128"/>
              </a:rPr>
              <a:t>限り自習室</a:t>
            </a:r>
            <a:r>
              <a:rPr lang="ja-JP" altLang="en-US" dirty="0">
                <a:latin typeface="游ゴシック" panose="020B0400000000000000" pitchFamily="50" charset="-128"/>
                <a:ea typeface="游ゴシック" panose="020B0400000000000000" pitchFamily="50" charset="-128"/>
              </a:rPr>
              <a:t>まで</a:t>
            </a:r>
            <a:r>
              <a:rPr lang="ja-JP" altLang="en-US" dirty="0" smtClean="0">
                <a:latin typeface="游ゴシック" panose="020B0400000000000000" pitchFamily="50" charset="-128"/>
                <a:ea typeface="游ゴシック" panose="020B0400000000000000" pitchFamily="50" charset="-128"/>
              </a:rPr>
              <a:t>の当日持ち出し</a:t>
            </a:r>
            <a:r>
              <a:rPr lang="ja-JP" altLang="en-US" dirty="0">
                <a:latin typeface="游ゴシック" panose="020B0400000000000000" pitchFamily="50" charset="-128"/>
                <a:ea typeface="游ゴシック" panose="020B0400000000000000" pitchFamily="50" charset="-128"/>
              </a:rPr>
              <a:t>か図書</a:t>
            </a:r>
            <a:r>
              <a:rPr lang="ja-JP" altLang="en-US" dirty="0" smtClean="0">
                <a:latin typeface="游ゴシック" panose="020B0400000000000000" pitchFamily="50" charset="-128"/>
                <a:ea typeface="游ゴシック" panose="020B0400000000000000" pitchFamily="50" charset="-128"/>
              </a:rPr>
              <a:t>室内専用棚への取り置き</a:t>
            </a:r>
            <a:r>
              <a:rPr lang="ja-JP" altLang="en-US" dirty="0">
                <a:latin typeface="游ゴシック" panose="020B0400000000000000" pitchFamily="50" charset="-128"/>
                <a:ea typeface="游ゴシック" panose="020B0400000000000000" pitchFamily="50" charset="-128"/>
              </a:rPr>
              <a:t>が可能です。</a:t>
            </a:r>
            <a:endParaRPr lang="en-US" altLang="ja-JP" dirty="0">
              <a:latin typeface="游ゴシック" panose="020B0400000000000000" pitchFamily="50" charset="-128"/>
              <a:ea typeface="游ゴシック" panose="020B0400000000000000" pitchFamily="50" charset="-128"/>
            </a:endParaRPr>
          </a:p>
        </p:txBody>
      </p:sp>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53136"/>
            <a:ext cx="1905000" cy="1905000"/>
          </a:xfrm>
          <a:prstGeom prst="rect">
            <a:avLst/>
          </a:prstGeom>
        </p:spPr>
      </p:pic>
      <p:sp>
        <p:nvSpPr>
          <p:cNvPr id="17" name="上矢印 16"/>
          <p:cNvSpPr/>
          <p:nvPr/>
        </p:nvSpPr>
        <p:spPr>
          <a:xfrm rot="10800000">
            <a:off x="7812360" y="4293096"/>
            <a:ext cx="1038892" cy="2063255"/>
          </a:xfrm>
          <a:prstGeom prst="upArrow">
            <a:avLst>
              <a:gd name="adj1" fmla="val 57725"/>
              <a:gd name="adj2" fmla="val 45368"/>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6" name="テキスト ボックス 15"/>
          <p:cNvSpPr txBox="1"/>
          <p:nvPr/>
        </p:nvSpPr>
        <p:spPr>
          <a:xfrm>
            <a:off x="8100394" y="4456184"/>
            <a:ext cx="461665" cy="1704036"/>
          </a:xfrm>
          <a:prstGeom prst="rect">
            <a:avLst/>
          </a:prstGeom>
          <a:noFill/>
        </p:spPr>
        <p:txBody>
          <a:bodyPr vert="eaVert" wrap="square" rtlCol="0">
            <a:spAutoFit/>
          </a:bodyPr>
          <a:lstStyle/>
          <a:p>
            <a:r>
              <a:rPr lang="ja-JP" altLang="en-US" b="1" dirty="0">
                <a:latin typeface="メイリオ" panose="020B0604030504040204" pitchFamily="50" charset="-128"/>
                <a:ea typeface="メイリオ" panose="020B0604030504040204" pitchFamily="50" charset="-128"/>
              </a:rPr>
              <a:t>ブックポスト</a:t>
            </a:r>
          </a:p>
        </p:txBody>
      </p:sp>
      <p:sp>
        <p:nvSpPr>
          <p:cNvPr id="5" name="スライド番号プレースホルダー 3">
            <a:extLst>
              <a:ext uri="{FF2B5EF4-FFF2-40B4-BE49-F238E27FC236}">
                <a16:creationId xmlns:a16="http://schemas.microsoft.com/office/drawing/2014/main" id="{DFD519EC-972B-EB3C-97E1-978C6E671928}"/>
              </a:ext>
            </a:extLst>
          </p:cNvPr>
          <p:cNvSpPr txBox="1">
            <a:spLocks/>
          </p:cNvSpPr>
          <p:nvPr/>
        </p:nvSpPr>
        <p:spPr>
          <a:xfrm>
            <a:off x="6529536" y="6414791"/>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BA0A725-64B8-46E5-8C64-A57C72ED8FD3}" type="slidenum">
              <a:rPr lang="ja-JP" altLang="en-US"/>
              <a:pPr/>
              <a:t>18</a:t>
            </a:fld>
            <a:endParaRPr lang="ja-JP" altLang="en-US" dirty="0"/>
          </a:p>
        </p:txBody>
      </p:sp>
    </p:spTree>
    <p:extLst>
      <p:ext uri="{BB962C8B-B14F-4D97-AF65-F5344CB8AC3E}">
        <p14:creationId xmlns:p14="http://schemas.microsoft.com/office/powerpoint/2010/main" val="2699797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78150"/>
            <a:ext cx="8229600" cy="922114"/>
          </a:xfrm>
        </p:spPr>
        <p:txBody>
          <a:bodyPr/>
          <a:lstStyle/>
          <a:p>
            <a:pPr algn="l"/>
            <a:r>
              <a:rPr lang="ja-JP" altLang="en-US" dirty="0">
                <a:latin typeface="游ゴシック Medium" panose="020B0500000000000000" pitchFamily="50" charset="-128"/>
                <a:ea typeface="游ゴシック Medium" panose="020B0500000000000000" pitchFamily="50" charset="-128"/>
              </a:rPr>
              <a:t>法</a:t>
            </a:r>
            <a:r>
              <a:rPr lang="en-US" altLang="ja-JP" dirty="0">
                <a:latin typeface="游ゴシック Medium" panose="020B0500000000000000" pitchFamily="50" charset="-128"/>
                <a:ea typeface="游ゴシック Medium" panose="020B0500000000000000" pitchFamily="50" charset="-128"/>
              </a:rPr>
              <a:t>3</a:t>
            </a:r>
            <a:r>
              <a:rPr lang="ja-JP" altLang="en-US" dirty="0">
                <a:latin typeface="游ゴシック Medium" panose="020B0500000000000000" pitchFamily="50" charset="-128"/>
                <a:ea typeface="游ゴシック Medium" panose="020B0500000000000000" pitchFamily="50" charset="-128"/>
              </a:rPr>
              <a:t>号館</a:t>
            </a:r>
            <a:r>
              <a:rPr lang="en-US" altLang="ja-JP" dirty="0">
                <a:latin typeface="游ゴシック Medium" panose="020B0500000000000000" pitchFamily="50" charset="-128"/>
                <a:ea typeface="游ゴシック Medium" panose="020B0500000000000000" pitchFamily="50" charset="-128"/>
              </a:rPr>
              <a:t>1</a:t>
            </a:r>
            <a:r>
              <a:rPr lang="ja-JP" altLang="en-US" dirty="0" smtClean="0">
                <a:latin typeface="游ゴシック Medium" panose="020B0500000000000000" pitchFamily="50" charset="-128"/>
                <a:ea typeface="游ゴシック Medium" panose="020B0500000000000000" pitchFamily="50" charset="-128"/>
              </a:rPr>
              <a:t>階 ブックポスト</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57017" y="1600202"/>
            <a:ext cx="3829966"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476328"/>
            <a:ext cx="1905000" cy="1905000"/>
          </a:xfrm>
          <a:prstGeom prst="rect">
            <a:avLst/>
          </a:prstGeom>
        </p:spPr>
      </p:pic>
      <p:sp>
        <p:nvSpPr>
          <p:cNvPr id="6" name="角丸四角形吹き出し 5"/>
          <p:cNvSpPr/>
          <p:nvPr/>
        </p:nvSpPr>
        <p:spPr>
          <a:xfrm>
            <a:off x="5540896" y="2296764"/>
            <a:ext cx="3040732" cy="1800200"/>
          </a:xfrm>
          <a:prstGeom prst="wedgeRoundRectCallout">
            <a:avLst>
              <a:gd name="adj1" fmla="val -51453"/>
              <a:gd name="adj2" fmla="val 69412"/>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5593634" y="2596701"/>
            <a:ext cx="2935259"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このブックポストに資料の返却ができます。</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劣化資料や他大学の資料は入れないでください。</a:t>
            </a:r>
            <a:endParaRPr lang="en-US" altLang="ja-JP" dirty="0">
              <a:latin typeface="游ゴシック" panose="020B0400000000000000" pitchFamily="50" charset="-128"/>
              <a:ea typeface="游ゴシック" panose="020B0400000000000000" pitchFamily="50" charset="-128"/>
            </a:endParaRPr>
          </a:p>
        </p:txBody>
      </p:sp>
      <p:sp>
        <p:nvSpPr>
          <p:cNvPr id="8" name="角丸四角形吹き出し 7"/>
          <p:cNvSpPr/>
          <p:nvPr/>
        </p:nvSpPr>
        <p:spPr>
          <a:xfrm>
            <a:off x="251520" y="2564904"/>
            <a:ext cx="3040732" cy="1224136"/>
          </a:xfrm>
          <a:prstGeom prst="wedgeRoundRectCallout">
            <a:avLst>
              <a:gd name="adj1" fmla="val 56509"/>
              <a:gd name="adj2" fmla="val 115210"/>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323530" y="2721694"/>
            <a:ext cx="2935259"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法学部</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号館</a:t>
            </a:r>
            <a:r>
              <a:rPr lang="en-US" altLang="ja-JP" dirty="0">
                <a:latin typeface="游ゴシック" panose="020B0400000000000000" pitchFamily="50" charset="-128"/>
                <a:ea typeface="游ゴシック" panose="020B0400000000000000" pitchFamily="50" charset="-128"/>
              </a:rPr>
              <a:t>1</a:t>
            </a:r>
            <a:r>
              <a:rPr lang="ja-JP" altLang="en-US" dirty="0">
                <a:latin typeface="游ゴシック" panose="020B0400000000000000" pitchFamily="50" charset="-128"/>
                <a:ea typeface="游ゴシック" panose="020B0400000000000000" pitchFamily="50" charset="-128"/>
              </a:rPr>
              <a:t>階ラウンジの向かい側にブックポストがあります。</a:t>
            </a:r>
            <a:endParaRPr lang="en-US" altLang="ja-JP" dirty="0">
              <a:latin typeface="游ゴシック" panose="020B0400000000000000" pitchFamily="50" charset="-128"/>
              <a:ea typeface="游ゴシック" panose="020B0400000000000000" pitchFamily="50" charset="-128"/>
            </a:endParaRPr>
          </a:p>
        </p:txBody>
      </p:sp>
      <p:sp>
        <p:nvSpPr>
          <p:cNvPr id="12" name="下矢印吹き出し 11"/>
          <p:cNvSpPr/>
          <p:nvPr/>
        </p:nvSpPr>
        <p:spPr>
          <a:xfrm>
            <a:off x="6922238" y="5301208"/>
            <a:ext cx="1970243" cy="1080120"/>
          </a:xfrm>
          <a:prstGeom prst="downArrowCallout">
            <a:avLst>
              <a:gd name="adj1" fmla="val 25000"/>
              <a:gd name="adj2" fmla="val 25000"/>
              <a:gd name="adj3" fmla="val 25846"/>
              <a:gd name="adj4" fmla="val 56403"/>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3" name="テキスト ボックス 12"/>
          <p:cNvSpPr txBox="1"/>
          <p:nvPr/>
        </p:nvSpPr>
        <p:spPr>
          <a:xfrm>
            <a:off x="7011587" y="5440889"/>
            <a:ext cx="1688347" cy="400110"/>
          </a:xfrm>
          <a:prstGeom prst="rect">
            <a:avLst/>
          </a:prstGeom>
          <a:noFill/>
        </p:spPr>
        <p:txBody>
          <a:bodyPr wrap="none" rtlCol="0">
            <a:spAutoFit/>
          </a:bodyPr>
          <a:lstStyle/>
          <a:p>
            <a:r>
              <a:rPr lang="en-US" altLang="ja-JP" sz="2000" b="1" dirty="0">
                <a:latin typeface="メイリオ" panose="020B0604030504040204" pitchFamily="50" charset="-128"/>
                <a:ea typeface="メイリオ" panose="020B0604030504040204" pitchFamily="50" charset="-128"/>
              </a:rPr>
              <a:t>OPAC</a:t>
            </a:r>
            <a:r>
              <a:rPr lang="ja-JP" altLang="en-US" sz="2000" b="1" dirty="0">
                <a:latin typeface="メイリオ" panose="020B0604030504040204" pitchFamily="50" charset="-128"/>
                <a:ea typeface="メイリオ" panose="020B0604030504040204" pitchFamily="50" charset="-128"/>
              </a:rPr>
              <a:t>の見方</a:t>
            </a:r>
          </a:p>
        </p:txBody>
      </p:sp>
    </p:spTree>
    <p:extLst>
      <p:ext uri="{BB962C8B-B14F-4D97-AF65-F5344CB8AC3E}">
        <p14:creationId xmlns:p14="http://schemas.microsoft.com/office/powerpoint/2010/main" val="2501535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タイトル 1"/>
          <p:cNvSpPr>
            <a:spLocks noGrp="1"/>
          </p:cNvSpPr>
          <p:nvPr>
            <p:ph type="title"/>
          </p:nvPr>
        </p:nvSpPr>
        <p:spPr>
          <a:xfrm>
            <a:off x="419170" y="188640"/>
            <a:ext cx="8064896" cy="1143000"/>
          </a:xfrm>
        </p:spPr>
        <p:txBody>
          <a:bodyPr>
            <a:normAutofit fontScale="90000"/>
          </a:bodyPr>
          <a:lstStyle/>
          <a:p>
            <a:pPr algn="l"/>
            <a:r>
              <a:rPr lang="ja-JP" altLang="en-US" dirty="0">
                <a:latin typeface="游ゴシック Medium" panose="020B0500000000000000" pitchFamily="50" charset="-128"/>
                <a:ea typeface="游ゴシック Medium" panose="020B0500000000000000" pitchFamily="50" charset="-128"/>
              </a:rPr>
              <a:t>法</a:t>
            </a:r>
            <a:r>
              <a:rPr lang="ja-JP" altLang="en-US" dirty="0" smtClean="0">
                <a:latin typeface="游ゴシック Medium" panose="020B0500000000000000" pitchFamily="50" charset="-128"/>
                <a:ea typeface="游ゴシック Medium" panose="020B0500000000000000" pitchFamily="50" charset="-128"/>
              </a:rPr>
              <a:t>学部研究室</a:t>
            </a:r>
            <a:r>
              <a:rPr kumimoji="1" lang="ja-JP" altLang="en-US" dirty="0" smtClean="0">
                <a:latin typeface="游ゴシック Medium" panose="020B0500000000000000" pitchFamily="50" charset="-128"/>
                <a:ea typeface="游ゴシック Medium" panose="020B0500000000000000" pitchFamily="50" charset="-128"/>
              </a:rPr>
              <a:t>図書室でできること</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7" name="テキスト ボックス 6"/>
          <p:cNvSpPr txBox="1"/>
          <p:nvPr/>
        </p:nvSpPr>
        <p:spPr>
          <a:xfrm>
            <a:off x="419170" y="1326920"/>
            <a:ext cx="8064896" cy="4247317"/>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ja-JP" altLang="en-US" sz="2000" dirty="0">
                <a:latin typeface="游ゴシック" panose="020B0400000000000000" pitchFamily="50" charset="-128"/>
                <a:ea typeface="游ゴシック" panose="020B0400000000000000" pitchFamily="50" charset="-128"/>
              </a:rPr>
              <a:t>当室所蔵資料の閲覧、複写</a:t>
            </a:r>
            <a:endParaRPr lang="en-US" altLang="ja-JP" sz="2000" dirty="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lang="ja-JP" altLang="en-US" sz="2000" dirty="0">
                <a:latin typeface="游ゴシック" panose="020B0400000000000000" pitchFamily="50" charset="-128"/>
                <a:ea typeface="游ゴシック" panose="020B0400000000000000" pitchFamily="50" charset="-128"/>
              </a:rPr>
              <a:t>図書の貸出　</a:t>
            </a:r>
            <a:r>
              <a:rPr lang="en-US" altLang="ja-JP" sz="2000" dirty="0">
                <a:latin typeface="游ゴシック" panose="020B0400000000000000" pitchFamily="50" charset="-128"/>
                <a:ea typeface="游ゴシック" panose="020B0400000000000000" pitchFamily="50" charset="-128"/>
              </a:rPr>
              <a:t>※</a:t>
            </a:r>
            <a:r>
              <a:rPr lang="ja-JP" altLang="en-US" sz="2000" dirty="0">
                <a:latin typeface="游ゴシック" panose="020B0400000000000000" pitchFamily="50" charset="-128"/>
                <a:ea typeface="游ゴシック" panose="020B0400000000000000" pitchFamily="50" charset="-128"/>
              </a:rPr>
              <a:t>ご自宅への持ち帰りはできません</a:t>
            </a:r>
            <a:endParaRPr lang="en-US" altLang="ja-JP" sz="2000" dirty="0">
              <a:latin typeface="游ゴシック" panose="020B0400000000000000" pitchFamily="50" charset="-128"/>
              <a:ea typeface="游ゴシック" panose="020B0400000000000000" pitchFamily="50" charset="-128"/>
            </a:endParaRPr>
          </a:p>
          <a:p>
            <a:pPr marL="742950" lvl="1" indent="-285750">
              <a:lnSpc>
                <a:spcPct val="150000"/>
              </a:lnSpc>
              <a:buFont typeface="Wingdings" panose="05000000000000000000" pitchFamily="2" charset="2"/>
              <a:buChar char="ü"/>
            </a:pPr>
            <a:r>
              <a:rPr lang="ja-JP" altLang="en-US" sz="2000" dirty="0">
                <a:latin typeface="游ゴシック" panose="020B0400000000000000" pitchFamily="50" charset="-128"/>
                <a:ea typeface="游ゴシック" panose="020B0400000000000000" pitchFamily="50" charset="-128"/>
              </a:rPr>
              <a:t>総合法政：各研究室までの持ち出し</a:t>
            </a:r>
            <a:endParaRPr lang="en-US" altLang="ja-JP" sz="2000" dirty="0">
              <a:latin typeface="游ゴシック" panose="020B0400000000000000" pitchFamily="50" charset="-128"/>
              <a:ea typeface="游ゴシック" panose="020B0400000000000000" pitchFamily="50" charset="-128"/>
            </a:endParaRPr>
          </a:p>
          <a:p>
            <a:pPr marL="742950" lvl="1" indent="-285750">
              <a:lnSpc>
                <a:spcPct val="150000"/>
              </a:lnSpc>
              <a:buFont typeface="Wingdings" panose="05000000000000000000" pitchFamily="2" charset="2"/>
              <a:buChar char="ü"/>
            </a:pPr>
            <a:r>
              <a:rPr lang="ja-JP" altLang="en-US" sz="2000" dirty="0">
                <a:latin typeface="游ゴシック" panose="020B0400000000000000" pitchFamily="50" charset="-128"/>
                <a:ea typeface="游ゴシック" panose="020B0400000000000000" pitchFamily="50" charset="-128"/>
              </a:rPr>
              <a:t>法科大学院、公共政策大学院：自習室までの当日持ち出しまたは図書室内の専用棚への取り置き</a:t>
            </a:r>
            <a:endParaRPr lang="en-US" altLang="ja-JP" sz="2000" dirty="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lang="ja-JP" altLang="en-US" sz="2000" dirty="0">
                <a:latin typeface="游ゴシック" panose="020B0400000000000000" pitchFamily="50" charset="-128"/>
                <a:ea typeface="游ゴシック" panose="020B0400000000000000" pitchFamily="50" charset="-128"/>
              </a:rPr>
              <a:t>書庫への入庫</a:t>
            </a:r>
            <a:endParaRPr lang="en-US" altLang="ja-JP" sz="2000" dirty="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lang="ja-JP" altLang="en-US" sz="2000" dirty="0" smtClean="0">
                <a:latin typeface="游ゴシック" panose="020B0400000000000000" pitchFamily="50" charset="-128"/>
                <a:ea typeface="游ゴシック" panose="020B0400000000000000" pitchFamily="50" charset="-128"/>
              </a:rPr>
              <a:t>学内他館</a:t>
            </a:r>
            <a:r>
              <a:rPr lang="en-US" altLang="ja-JP" sz="2000" dirty="0" smtClean="0">
                <a:latin typeface="游ゴシック" panose="020B0400000000000000" pitchFamily="50" charset="-128"/>
                <a:ea typeface="游ゴシック" panose="020B0400000000000000" pitchFamily="50" charset="-128"/>
              </a:rPr>
              <a:t>/</a:t>
            </a:r>
            <a:r>
              <a:rPr lang="ja-JP" altLang="en-US" sz="2000" dirty="0">
                <a:latin typeface="游ゴシック" panose="020B0400000000000000" pitchFamily="50" charset="-128"/>
                <a:ea typeface="游ゴシック" panose="020B0400000000000000" pitchFamily="50" charset="-128"/>
              </a:rPr>
              <a:t>他大学からの図書取り寄せ</a:t>
            </a:r>
            <a:r>
              <a:rPr lang="en-US" altLang="ja-JP" sz="2000" dirty="0" smtClean="0">
                <a:latin typeface="游ゴシック" panose="020B0400000000000000" pitchFamily="50" charset="-128"/>
                <a:ea typeface="游ゴシック" panose="020B0400000000000000" pitchFamily="50" charset="-128"/>
              </a:rPr>
              <a:t>(</a:t>
            </a:r>
            <a:r>
              <a:rPr lang="en-US" altLang="ja-JP" dirty="0" smtClean="0">
                <a:latin typeface="游ゴシック" panose="020B0400000000000000" pitchFamily="50" charset="-128"/>
                <a:ea typeface="游ゴシック" panose="020B0400000000000000" pitchFamily="50" charset="-128"/>
              </a:rPr>
              <a:t>※</a:t>
            </a:r>
            <a:r>
              <a:rPr lang="en-US" altLang="ja-JP" sz="2000" dirty="0" smtClean="0">
                <a:latin typeface="游ゴシック" panose="020B0400000000000000" pitchFamily="50" charset="-128"/>
                <a:ea typeface="游ゴシック" panose="020B0400000000000000" pitchFamily="50" charset="-128"/>
              </a:rPr>
              <a:t>)</a:t>
            </a:r>
            <a:endParaRPr lang="en-US" altLang="ja-JP" sz="2000" dirty="0">
              <a:latin typeface="游ゴシック" panose="020B0400000000000000" pitchFamily="50" charset="-128"/>
              <a:ea typeface="游ゴシック" panose="020B0400000000000000" pitchFamily="50" charset="-128"/>
            </a:endParaRPr>
          </a:p>
          <a:p>
            <a:pPr marL="285750" indent="-285750">
              <a:lnSpc>
                <a:spcPct val="150000"/>
              </a:lnSpc>
              <a:buFont typeface="Wingdings" panose="05000000000000000000" pitchFamily="2" charset="2"/>
              <a:buChar char="u"/>
            </a:pPr>
            <a:r>
              <a:rPr lang="ja-JP" altLang="en-US" sz="2000" dirty="0">
                <a:latin typeface="游ゴシック" panose="020B0400000000000000" pitchFamily="50" charset="-128"/>
                <a:ea typeface="游ゴシック" panose="020B0400000000000000" pitchFamily="50" charset="-128"/>
              </a:rPr>
              <a:t>学内他館</a:t>
            </a:r>
            <a:r>
              <a:rPr lang="en-US" altLang="ja-JP" sz="2000" dirty="0">
                <a:latin typeface="游ゴシック" panose="020B0400000000000000" pitchFamily="50" charset="-128"/>
                <a:ea typeface="游ゴシック" panose="020B0400000000000000" pitchFamily="50" charset="-128"/>
              </a:rPr>
              <a:t>/</a:t>
            </a:r>
            <a:r>
              <a:rPr lang="ja-JP" altLang="en-US" sz="2000" dirty="0">
                <a:latin typeface="游ゴシック" panose="020B0400000000000000" pitchFamily="50" charset="-128"/>
                <a:ea typeface="游ゴシック" panose="020B0400000000000000" pitchFamily="50" charset="-128"/>
              </a:rPr>
              <a:t>他大学からの文献複写物の取り寄せ</a:t>
            </a:r>
            <a:r>
              <a:rPr lang="en-US" altLang="ja-JP" sz="2000" dirty="0">
                <a:latin typeface="游ゴシック" panose="020B0400000000000000" pitchFamily="50" charset="-128"/>
                <a:ea typeface="游ゴシック" panose="020B0400000000000000" pitchFamily="50" charset="-128"/>
              </a:rPr>
              <a:t>(</a:t>
            </a:r>
            <a:r>
              <a:rPr lang="en-US" altLang="ja-JP" dirty="0">
                <a:latin typeface="游ゴシック" panose="020B0400000000000000" pitchFamily="50" charset="-128"/>
                <a:ea typeface="游ゴシック" panose="020B0400000000000000" pitchFamily="50" charset="-128"/>
              </a:rPr>
              <a:t>※</a:t>
            </a:r>
            <a:r>
              <a:rPr lang="en-US" altLang="ja-JP" sz="2000" dirty="0">
                <a:latin typeface="游ゴシック" panose="020B0400000000000000" pitchFamily="50" charset="-128"/>
                <a:ea typeface="游ゴシック" panose="020B0400000000000000" pitchFamily="50" charset="-128"/>
              </a:rPr>
              <a:t>)</a:t>
            </a:r>
          </a:p>
          <a:p>
            <a:pPr marL="285750" indent="-285750">
              <a:lnSpc>
                <a:spcPct val="150000"/>
              </a:lnSpc>
              <a:buFont typeface="Wingdings" panose="05000000000000000000" pitchFamily="2" charset="2"/>
              <a:buChar char="u"/>
            </a:pPr>
            <a:r>
              <a:rPr lang="ja-JP" altLang="en-US" sz="2000" dirty="0">
                <a:latin typeface="游ゴシック" panose="020B0400000000000000" pitchFamily="50" charset="-128"/>
                <a:ea typeface="游ゴシック" panose="020B0400000000000000" pitchFamily="50" charset="-128"/>
              </a:rPr>
              <a:t>レファレンスサービス等</a:t>
            </a:r>
          </a:p>
        </p:txBody>
      </p:sp>
      <p:sp>
        <p:nvSpPr>
          <p:cNvPr id="9" name="テキスト ボックス 8"/>
          <p:cNvSpPr txBox="1"/>
          <p:nvPr/>
        </p:nvSpPr>
        <p:spPr>
          <a:xfrm>
            <a:off x="421102" y="5805264"/>
            <a:ext cx="8062964" cy="646331"/>
          </a:xfrm>
          <a:prstGeom prst="rect">
            <a:avLst/>
          </a:prstGeom>
          <a:noFill/>
        </p:spPr>
        <p:txBody>
          <a:bodyPr wrap="square" rtlCol="0">
            <a:spAutoFit/>
          </a:bodyPr>
          <a:lstStyle/>
          <a:p>
            <a:pPr marL="285750" indent="-285750">
              <a:buFont typeface="游ゴシック Medium" panose="020B0500000000000000" pitchFamily="50" charset="-128"/>
              <a:buChar char="※"/>
            </a:pPr>
            <a:r>
              <a:rPr lang="ja-JP" altLang="en-US" dirty="0" smtClean="0">
                <a:latin typeface="游ゴシック Medium" panose="020B0500000000000000" pitchFamily="50" charset="-128"/>
                <a:ea typeface="游ゴシック Medium" panose="020B0500000000000000" pitchFamily="50" charset="-128"/>
              </a:rPr>
              <a:t>他</a:t>
            </a:r>
            <a:r>
              <a:rPr lang="ja-JP" altLang="en-US" dirty="0">
                <a:latin typeface="游ゴシック Medium" panose="020B0500000000000000" pitchFamily="50" charset="-128"/>
                <a:ea typeface="游ゴシック Medium" panose="020B0500000000000000" pitchFamily="50" charset="-128"/>
              </a:rPr>
              <a:t>大学からの図書</a:t>
            </a:r>
            <a:r>
              <a:rPr lang="ja-JP" altLang="en-US" dirty="0" smtClean="0">
                <a:latin typeface="游ゴシック Medium" panose="020B0500000000000000" pitchFamily="50" charset="-128"/>
                <a:ea typeface="游ゴシック Medium" panose="020B0500000000000000" pitchFamily="50" charset="-128"/>
              </a:rPr>
              <a:t>取り寄せ及びすべての文献</a:t>
            </a:r>
            <a:r>
              <a:rPr lang="ja-JP" altLang="en-US" dirty="0">
                <a:latin typeface="游ゴシック Medium" panose="020B0500000000000000" pitchFamily="50" charset="-128"/>
                <a:ea typeface="游ゴシック Medium" panose="020B0500000000000000" pitchFamily="50" charset="-128"/>
              </a:rPr>
              <a:t>複写物の取り寄せは、有料サービスです</a:t>
            </a:r>
          </a:p>
        </p:txBody>
      </p:sp>
    </p:spTree>
    <p:extLst>
      <p:ext uri="{BB962C8B-B14F-4D97-AF65-F5344CB8AC3E}">
        <p14:creationId xmlns:p14="http://schemas.microsoft.com/office/powerpoint/2010/main" val="18337221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テキスト ボックス 4"/>
          <p:cNvSpPr txBox="1"/>
          <p:nvPr/>
        </p:nvSpPr>
        <p:spPr>
          <a:xfrm>
            <a:off x="395536" y="188640"/>
            <a:ext cx="8064896" cy="523220"/>
          </a:xfrm>
          <a:prstGeom prst="rect">
            <a:avLst/>
          </a:prstGeom>
          <a:noFill/>
        </p:spPr>
        <p:txBody>
          <a:bodyPr wrap="square" rtlCol="0">
            <a:spAutoFit/>
          </a:bodyPr>
          <a:lstStyle/>
          <a:p>
            <a:r>
              <a:rPr lang="en-US" altLang="ja-JP" sz="2800" dirty="0">
                <a:latin typeface="游ゴシック Medium" panose="020B0500000000000000" pitchFamily="50" charset="-128"/>
                <a:ea typeface="游ゴシック Medium" panose="020B0500000000000000" pitchFamily="50" charset="-128"/>
              </a:rPr>
              <a:t>OPAC</a:t>
            </a:r>
            <a:r>
              <a:rPr lang="ja-JP" altLang="en-US" sz="2800" dirty="0">
                <a:latin typeface="游ゴシック Medium" panose="020B0500000000000000" pitchFamily="50" charset="-128"/>
                <a:ea typeface="游ゴシック Medium" panose="020B0500000000000000" pitchFamily="50" charset="-128"/>
              </a:rPr>
              <a:t>検索から法図資料にたどり着くには</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8" y="908720"/>
            <a:ext cx="6834241" cy="5949280"/>
          </a:xfrm>
          <a:prstGeom prst="rect">
            <a:avLst/>
          </a:prstGeom>
        </p:spPr>
      </p:pic>
      <p:sp>
        <p:nvSpPr>
          <p:cNvPr id="6" name="角丸四角形吹き出し 5"/>
          <p:cNvSpPr/>
          <p:nvPr/>
        </p:nvSpPr>
        <p:spPr>
          <a:xfrm>
            <a:off x="7229777" y="2816932"/>
            <a:ext cx="1800200" cy="1224136"/>
          </a:xfrm>
          <a:prstGeom prst="wedgeRoundRectCallout">
            <a:avLst>
              <a:gd name="adj1" fmla="val 15072"/>
              <a:gd name="adj2" fmla="val 93587"/>
              <a:gd name="adj3" fmla="val 16667"/>
            </a:avLst>
          </a:prstGeom>
          <a:solidFill>
            <a:srgbClr val="CCFF99"/>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6459" y="4581128"/>
            <a:ext cx="1905000" cy="1905000"/>
          </a:xfrm>
          <a:prstGeom prst="rect">
            <a:avLst/>
          </a:prstGeom>
        </p:spPr>
      </p:pic>
      <p:sp>
        <p:nvSpPr>
          <p:cNvPr id="7" name="テキスト ボックス 6"/>
          <p:cNvSpPr txBox="1"/>
          <p:nvPr/>
        </p:nvSpPr>
        <p:spPr>
          <a:xfrm>
            <a:off x="7468729" y="2969222"/>
            <a:ext cx="1425211"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配架場所と</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請求記号を</a:t>
            </a:r>
            <a:endParaRPr lang="en-US" altLang="ja-JP" dirty="0">
              <a:latin typeface="游ゴシック" panose="020B0400000000000000" pitchFamily="50" charset="-128"/>
              <a:ea typeface="游ゴシック" panose="020B0400000000000000" pitchFamily="50" charset="-128"/>
            </a:endParaRPr>
          </a:p>
          <a:p>
            <a:r>
              <a:rPr lang="en-US" altLang="ja-JP" dirty="0">
                <a:latin typeface="游ゴシック" panose="020B0400000000000000" pitchFamily="50" charset="-128"/>
                <a:ea typeface="游ゴシック" panose="020B0400000000000000" pitchFamily="50" charset="-128"/>
              </a:rPr>
              <a:t>Check</a:t>
            </a:r>
            <a:r>
              <a:rPr lang="ja-JP" altLang="en-US" dirty="0">
                <a:latin typeface="游ゴシック" panose="020B0400000000000000" pitchFamily="50" charset="-128"/>
                <a:ea typeface="游ゴシック" panose="020B0400000000000000" pitchFamily="50" charset="-128"/>
              </a:rPr>
              <a:t>！</a:t>
            </a:r>
            <a:endParaRPr lang="en-US" altLang="ja-JP"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33457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223600"/>
            <a:ext cx="8352928" cy="901144"/>
          </a:xfrm>
        </p:spPr>
        <p:txBody>
          <a:bodyPr/>
          <a:lstStyle/>
          <a:p>
            <a:pPr algn="l"/>
            <a:r>
              <a:rPr kumimoji="1" lang="ja-JP" altLang="en-US" dirty="0">
                <a:latin typeface="游ゴシック Medium" panose="020B0500000000000000" pitchFamily="50" charset="-128"/>
                <a:ea typeface="游ゴシック Medium" panose="020B0500000000000000" pitchFamily="50" charset="-128"/>
              </a:rPr>
              <a:t>図書室への入室ルート</a:t>
            </a: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59834" y="1449726"/>
            <a:ext cx="3118617" cy="3995498"/>
          </a:xfrm>
        </p:spPr>
      </p:pic>
      <p:sp>
        <p:nvSpPr>
          <p:cNvPr id="5" name="曲折矢印 4"/>
          <p:cNvSpPr/>
          <p:nvPr/>
        </p:nvSpPr>
        <p:spPr>
          <a:xfrm>
            <a:off x="4913338" y="3429002"/>
            <a:ext cx="1170830" cy="1809357"/>
          </a:xfrm>
          <a:prstGeom prst="bentArrow">
            <a:avLst>
              <a:gd name="adj1" fmla="val 31089"/>
              <a:gd name="adj2" fmla="val 25000"/>
              <a:gd name="adj3" fmla="val 46432"/>
              <a:gd name="adj4" fmla="val 43750"/>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endParaRPr>
          </a:p>
        </p:txBody>
      </p:sp>
      <p:sp>
        <p:nvSpPr>
          <p:cNvPr id="6" name="円/楕円 5"/>
          <p:cNvSpPr/>
          <p:nvPr/>
        </p:nvSpPr>
        <p:spPr>
          <a:xfrm>
            <a:off x="4139953" y="2786541"/>
            <a:ext cx="673029" cy="642461"/>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1049" y="1515903"/>
            <a:ext cx="1632645" cy="2283217"/>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6244" y="4221088"/>
            <a:ext cx="1587701" cy="2407270"/>
          </a:xfrm>
          <a:prstGeom prst="rect">
            <a:avLst/>
          </a:prstGeom>
        </p:spPr>
      </p:pic>
      <p:sp>
        <p:nvSpPr>
          <p:cNvPr id="12" name="横巻き 11"/>
          <p:cNvSpPr/>
          <p:nvPr/>
        </p:nvSpPr>
        <p:spPr>
          <a:xfrm>
            <a:off x="6444208" y="1124744"/>
            <a:ext cx="1951760" cy="732374"/>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p:cNvSpPr txBox="1"/>
          <p:nvPr/>
        </p:nvSpPr>
        <p:spPr>
          <a:xfrm>
            <a:off x="6516216" y="1196754"/>
            <a:ext cx="2047140" cy="584775"/>
          </a:xfrm>
          <a:prstGeom prst="rect">
            <a:avLst/>
          </a:prstGeom>
          <a:noFill/>
        </p:spPr>
        <p:txBody>
          <a:bodyPr wrap="square" rtlCol="0">
            <a:spAutoFit/>
          </a:bodyPr>
          <a:lstStyle/>
          <a:p>
            <a:r>
              <a:rPr lang="ja-JP" altLang="en-US" sz="1600" spc="-150" dirty="0">
                <a:latin typeface="游ゴシック" panose="020B0400000000000000" pitchFamily="50" charset="-128"/>
                <a:ea typeface="游ゴシック" panose="020B0400000000000000" pitchFamily="50" charset="-128"/>
              </a:rPr>
              <a:t>法</a:t>
            </a:r>
            <a:r>
              <a:rPr lang="en-US" altLang="ja-JP" sz="1600" spc="-150" dirty="0">
                <a:latin typeface="游ゴシック" panose="020B0400000000000000" pitchFamily="50" charset="-128"/>
                <a:ea typeface="游ゴシック" panose="020B0400000000000000" pitchFamily="50" charset="-128"/>
              </a:rPr>
              <a:t>4</a:t>
            </a:r>
            <a:r>
              <a:rPr lang="ja-JP" altLang="en-US" sz="1600" spc="-150" dirty="0">
                <a:latin typeface="游ゴシック" panose="020B0400000000000000" pitchFamily="50" charset="-128"/>
                <a:ea typeface="游ゴシック" panose="020B0400000000000000" pitchFamily="50" charset="-128"/>
              </a:rPr>
              <a:t>号館</a:t>
            </a:r>
            <a:r>
              <a:rPr lang="en-US" altLang="ja-JP" sz="1600" spc="-150" dirty="0">
                <a:latin typeface="游ゴシック" panose="020B0400000000000000" pitchFamily="50" charset="-128"/>
                <a:ea typeface="游ゴシック" panose="020B0400000000000000" pitchFamily="50" charset="-128"/>
              </a:rPr>
              <a:t>4</a:t>
            </a:r>
            <a:r>
              <a:rPr lang="ja-JP" altLang="en-US" sz="1600" spc="-150" dirty="0">
                <a:latin typeface="游ゴシック" panose="020B0400000000000000" pitchFamily="50" charset="-128"/>
                <a:ea typeface="游ゴシック" panose="020B0400000000000000" pitchFamily="50" charset="-128"/>
              </a:rPr>
              <a:t>階から</a:t>
            </a:r>
            <a:endParaRPr lang="en-US" altLang="ja-JP" sz="1600" spc="-150" dirty="0">
              <a:latin typeface="游ゴシック" panose="020B0400000000000000" pitchFamily="50" charset="-128"/>
              <a:ea typeface="游ゴシック" panose="020B0400000000000000" pitchFamily="50" charset="-128"/>
            </a:endParaRPr>
          </a:p>
          <a:p>
            <a:r>
              <a:rPr lang="ja-JP" altLang="en-US" sz="1600" spc="-150" dirty="0">
                <a:latin typeface="游ゴシック" panose="020B0400000000000000" pitchFamily="50" charset="-128"/>
                <a:ea typeface="游ゴシック" panose="020B0400000000000000" pitchFamily="50" charset="-128"/>
              </a:rPr>
              <a:t>法</a:t>
            </a:r>
            <a:r>
              <a:rPr lang="en-US" altLang="ja-JP" sz="1600" spc="-150" dirty="0">
                <a:latin typeface="游ゴシック" panose="020B0400000000000000" pitchFamily="50" charset="-128"/>
                <a:ea typeface="游ゴシック" panose="020B0400000000000000" pitchFamily="50" charset="-128"/>
              </a:rPr>
              <a:t>3</a:t>
            </a:r>
            <a:r>
              <a:rPr lang="ja-JP" altLang="en-US" sz="1600" spc="-150" dirty="0">
                <a:latin typeface="游ゴシック" panose="020B0400000000000000" pitchFamily="50" charset="-128"/>
                <a:ea typeface="游ゴシック" panose="020B0400000000000000" pitchFamily="50" charset="-128"/>
              </a:rPr>
              <a:t>号館への連絡通路</a:t>
            </a:r>
          </a:p>
        </p:txBody>
      </p:sp>
      <p:sp>
        <p:nvSpPr>
          <p:cNvPr id="14" name="横巻き 13"/>
          <p:cNvSpPr/>
          <p:nvPr/>
        </p:nvSpPr>
        <p:spPr>
          <a:xfrm>
            <a:off x="6399840" y="3861049"/>
            <a:ext cx="1589510" cy="504056"/>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テキスト ボックス 14"/>
          <p:cNvSpPr txBox="1"/>
          <p:nvPr/>
        </p:nvSpPr>
        <p:spPr>
          <a:xfrm>
            <a:off x="6516216" y="3954542"/>
            <a:ext cx="1299692" cy="338554"/>
          </a:xfrm>
          <a:prstGeom prst="rect">
            <a:avLst/>
          </a:prstGeom>
          <a:noFill/>
        </p:spPr>
        <p:txBody>
          <a:bodyPr wrap="square" rtlCol="0">
            <a:spAutoFit/>
          </a:bodyPr>
          <a:lstStyle/>
          <a:p>
            <a:r>
              <a:rPr lang="ja-JP" altLang="en-US" sz="1600" spc="-150" dirty="0">
                <a:latin typeface="游ゴシック" panose="020B0400000000000000" pitchFamily="50" charset="-128"/>
                <a:ea typeface="游ゴシック" panose="020B0400000000000000" pitchFamily="50" charset="-128"/>
              </a:rPr>
              <a:t>法</a:t>
            </a:r>
            <a:r>
              <a:rPr lang="en-US" altLang="ja-JP" sz="1600" spc="-150" dirty="0">
                <a:latin typeface="游ゴシック" panose="020B0400000000000000" pitchFamily="50" charset="-128"/>
                <a:ea typeface="游ゴシック" panose="020B0400000000000000" pitchFamily="50" charset="-128"/>
              </a:rPr>
              <a:t>3</a:t>
            </a:r>
            <a:r>
              <a:rPr lang="ja-JP" altLang="en-US" sz="1600" spc="-150" dirty="0">
                <a:latin typeface="游ゴシック" panose="020B0400000000000000" pitchFamily="50" charset="-128"/>
                <a:ea typeface="游ゴシック" panose="020B0400000000000000" pitchFamily="50" charset="-128"/>
              </a:rPr>
              <a:t>号館廊下</a:t>
            </a:r>
          </a:p>
        </p:txBody>
      </p:sp>
      <p:sp>
        <p:nvSpPr>
          <p:cNvPr id="16" name="曲折矢印 15"/>
          <p:cNvSpPr/>
          <p:nvPr/>
        </p:nvSpPr>
        <p:spPr>
          <a:xfrm flipH="1">
            <a:off x="7090366" y="5497171"/>
            <a:ext cx="505971" cy="1244199"/>
          </a:xfrm>
          <a:prstGeom prst="ben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17" name="曲折矢印 16"/>
          <p:cNvSpPr/>
          <p:nvPr/>
        </p:nvSpPr>
        <p:spPr>
          <a:xfrm flipH="1">
            <a:off x="7596336" y="2184740"/>
            <a:ext cx="299124" cy="585899"/>
          </a:xfrm>
          <a:prstGeom prst="ben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pic>
        <p:nvPicPr>
          <p:cNvPr id="18" name="図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9834" y="5230689"/>
            <a:ext cx="1582689" cy="1582689"/>
          </a:xfrm>
          <a:prstGeom prst="rect">
            <a:avLst/>
          </a:prstGeom>
        </p:spPr>
      </p:pic>
      <p:sp>
        <p:nvSpPr>
          <p:cNvPr id="19" name="テキスト ボックス 18"/>
          <p:cNvSpPr txBox="1"/>
          <p:nvPr/>
        </p:nvSpPr>
        <p:spPr>
          <a:xfrm>
            <a:off x="4888625" y="3786544"/>
            <a:ext cx="430887" cy="1451815"/>
          </a:xfrm>
          <a:prstGeom prst="rect">
            <a:avLst/>
          </a:prstGeom>
          <a:noFill/>
        </p:spPr>
        <p:txBody>
          <a:bodyPr vert="eaVert" wrap="square" rtlCol="0">
            <a:spAutoFit/>
          </a:bodyPr>
          <a:lstStyle/>
          <a:p>
            <a:r>
              <a:rPr lang="ja-JP" altLang="en-US" sz="1600" b="1" dirty="0">
                <a:latin typeface="メイリオ" panose="020B0604030504040204" pitchFamily="50" charset="-128"/>
                <a:ea typeface="メイリオ" panose="020B0604030504040204" pitchFamily="50" charset="-128"/>
              </a:rPr>
              <a:t>階段で４階へ</a:t>
            </a:r>
          </a:p>
        </p:txBody>
      </p:sp>
      <p:sp>
        <p:nvSpPr>
          <p:cNvPr id="21" name="右矢印 20"/>
          <p:cNvSpPr/>
          <p:nvPr/>
        </p:nvSpPr>
        <p:spPr>
          <a:xfrm>
            <a:off x="2984909" y="2972548"/>
            <a:ext cx="1271421" cy="672479"/>
          </a:xfrm>
          <a:prstGeom prst="rightArrow">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テキスト ボックス 21"/>
          <p:cNvSpPr txBox="1"/>
          <p:nvPr/>
        </p:nvSpPr>
        <p:spPr>
          <a:xfrm>
            <a:off x="2929680" y="3185896"/>
            <a:ext cx="1326648" cy="307777"/>
          </a:xfrm>
          <a:prstGeom prst="rect">
            <a:avLst/>
          </a:prstGeom>
          <a:noFill/>
        </p:spPr>
        <p:txBody>
          <a:bodyPr wrap="square" rtlCol="0">
            <a:spAutoFit/>
          </a:bodyPr>
          <a:lstStyle/>
          <a:p>
            <a:r>
              <a:rPr lang="ja-JP" altLang="en-US" sz="1400" spc="-150" dirty="0">
                <a:latin typeface="游ゴシック" panose="020B0400000000000000" pitchFamily="50" charset="-128"/>
                <a:ea typeface="游ゴシック" panose="020B0400000000000000" pitchFamily="50" charset="-128"/>
              </a:rPr>
              <a:t>カードリーダー</a:t>
            </a:r>
          </a:p>
        </p:txBody>
      </p:sp>
      <p:sp>
        <p:nvSpPr>
          <p:cNvPr id="24" name="角丸四角形吹き出し 23"/>
          <p:cNvSpPr/>
          <p:nvPr/>
        </p:nvSpPr>
        <p:spPr>
          <a:xfrm>
            <a:off x="7767993" y="5599470"/>
            <a:ext cx="1376009" cy="585899"/>
          </a:xfrm>
          <a:prstGeom prst="wedgeRoundRectCallout">
            <a:avLst>
              <a:gd name="adj1" fmla="val -61719"/>
              <a:gd name="adj2" fmla="val 8655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7812918" y="5609305"/>
            <a:ext cx="1223578" cy="584775"/>
          </a:xfrm>
          <a:prstGeom prst="rect">
            <a:avLst/>
          </a:prstGeom>
          <a:noFill/>
        </p:spPr>
        <p:txBody>
          <a:bodyPr wrap="square" rtlCol="0">
            <a:spAutoFit/>
          </a:bodyPr>
          <a:lstStyle/>
          <a:p>
            <a:r>
              <a:rPr lang="ja-JP" altLang="en-US" sz="1600" b="1" dirty="0">
                <a:latin typeface="メイリオ" panose="020B0604030504040204" pitchFamily="50" charset="-128"/>
                <a:ea typeface="メイリオ" panose="020B0604030504040204" pitchFamily="50" charset="-128"/>
              </a:rPr>
              <a:t>突き当りを</a:t>
            </a:r>
            <a:endParaRPr lang="en-US" altLang="ja-JP" sz="1600" b="1" dirty="0">
              <a:latin typeface="メイリオ" panose="020B0604030504040204" pitchFamily="50" charset="-128"/>
              <a:ea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rPr>
              <a:t>左へ</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0814" y="1423562"/>
            <a:ext cx="2185190" cy="1651032"/>
          </a:xfrm>
          <a:prstGeom prst="rect">
            <a:avLst/>
          </a:prstGeom>
        </p:spPr>
      </p:pic>
      <p:sp>
        <p:nvSpPr>
          <p:cNvPr id="9" name="横巻き 8"/>
          <p:cNvSpPr/>
          <p:nvPr/>
        </p:nvSpPr>
        <p:spPr>
          <a:xfrm>
            <a:off x="323528" y="1340768"/>
            <a:ext cx="1495620"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p:cNvSpPr txBox="1"/>
          <p:nvPr/>
        </p:nvSpPr>
        <p:spPr>
          <a:xfrm>
            <a:off x="467544" y="1437088"/>
            <a:ext cx="1253878" cy="344334"/>
          </a:xfrm>
          <a:prstGeom prst="rect">
            <a:avLst/>
          </a:prstGeom>
          <a:noFill/>
        </p:spPr>
        <p:txBody>
          <a:bodyPr wrap="square" rtlCol="0">
            <a:spAutoFit/>
          </a:bodyPr>
          <a:lstStyle/>
          <a:p>
            <a:r>
              <a:rPr lang="ja-JP" altLang="en-US" sz="1600" spc="-150" dirty="0">
                <a:latin typeface="游ゴシック" panose="020B0400000000000000" pitchFamily="50" charset="-128"/>
                <a:ea typeface="游ゴシック" panose="020B0400000000000000" pitchFamily="50" charset="-128"/>
              </a:rPr>
              <a:t>法学部</a:t>
            </a:r>
            <a:r>
              <a:rPr lang="en-US" altLang="ja-JP" sz="1600" spc="-150" dirty="0">
                <a:latin typeface="游ゴシック" panose="020B0400000000000000" pitchFamily="50" charset="-128"/>
                <a:ea typeface="游ゴシック" panose="020B0400000000000000" pitchFamily="50" charset="-128"/>
              </a:rPr>
              <a:t>3</a:t>
            </a:r>
            <a:r>
              <a:rPr lang="ja-JP" altLang="en-US" sz="1600" spc="-150" dirty="0">
                <a:latin typeface="游ゴシック" panose="020B0400000000000000" pitchFamily="50" charset="-128"/>
                <a:ea typeface="游ゴシック" panose="020B0400000000000000" pitchFamily="50" charset="-128"/>
              </a:rPr>
              <a:t>号館</a:t>
            </a:r>
          </a:p>
        </p:txBody>
      </p:sp>
      <p:sp>
        <p:nvSpPr>
          <p:cNvPr id="28" name="横巻き 27"/>
          <p:cNvSpPr/>
          <p:nvPr/>
        </p:nvSpPr>
        <p:spPr>
          <a:xfrm>
            <a:off x="3059832" y="1340768"/>
            <a:ext cx="1869526"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p:cNvSpPr txBox="1"/>
          <p:nvPr/>
        </p:nvSpPr>
        <p:spPr>
          <a:xfrm>
            <a:off x="3232009" y="1410430"/>
            <a:ext cx="1511913" cy="375638"/>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法学部</a:t>
            </a:r>
            <a:r>
              <a:rPr lang="en-US" altLang="ja-JP" dirty="0">
                <a:latin typeface="游ゴシック" panose="020B0400000000000000" pitchFamily="50" charset="-128"/>
                <a:ea typeface="游ゴシック" panose="020B0400000000000000" pitchFamily="50" charset="-128"/>
              </a:rPr>
              <a:t>4</a:t>
            </a:r>
            <a:r>
              <a:rPr lang="ja-JP" altLang="en-US" dirty="0">
                <a:latin typeface="游ゴシック" panose="020B0400000000000000" pitchFamily="50" charset="-128"/>
                <a:ea typeface="游ゴシック" panose="020B0400000000000000" pitchFamily="50" charset="-128"/>
              </a:rPr>
              <a:t>号館</a:t>
            </a:r>
          </a:p>
        </p:txBody>
      </p:sp>
      <p:pic>
        <p:nvPicPr>
          <p:cNvPr id="30" name="図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528" y="3301787"/>
            <a:ext cx="2250584" cy="1488783"/>
          </a:xfrm>
          <a:prstGeom prst="rect">
            <a:avLst/>
          </a:prstGeom>
        </p:spPr>
      </p:pic>
      <p:sp>
        <p:nvSpPr>
          <p:cNvPr id="38" name="横巻き 37"/>
          <p:cNvSpPr/>
          <p:nvPr/>
        </p:nvSpPr>
        <p:spPr>
          <a:xfrm>
            <a:off x="326974" y="3212976"/>
            <a:ext cx="1675541" cy="512662"/>
          </a:xfrm>
          <a:prstGeom prst="horizontalScroll">
            <a:avLst/>
          </a:prstGeom>
          <a:solidFill>
            <a:srgbClr val="FFFF99"/>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テキスト ボックス 38"/>
          <p:cNvSpPr txBox="1"/>
          <p:nvPr/>
        </p:nvSpPr>
        <p:spPr>
          <a:xfrm>
            <a:off x="402356" y="3339168"/>
            <a:ext cx="1639733" cy="307777"/>
          </a:xfrm>
          <a:prstGeom prst="rect">
            <a:avLst/>
          </a:prstGeom>
          <a:noFill/>
        </p:spPr>
        <p:txBody>
          <a:bodyPr wrap="square" rtlCol="0">
            <a:spAutoFit/>
          </a:bodyPr>
          <a:lstStyle/>
          <a:p>
            <a:r>
              <a:rPr lang="ja-JP" altLang="en-US" sz="1400" spc="-150" dirty="0">
                <a:latin typeface="游ゴシック" panose="020B0400000000000000" pitchFamily="50" charset="-128"/>
                <a:ea typeface="游ゴシック" panose="020B0400000000000000" pitchFamily="50" charset="-128"/>
              </a:rPr>
              <a:t>法</a:t>
            </a:r>
            <a:r>
              <a:rPr lang="en-US" altLang="ja-JP" sz="1400" spc="-150" dirty="0">
                <a:latin typeface="游ゴシック" panose="020B0400000000000000" pitchFamily="50" charset="-128"/>
                <a:ea typeface="游ゴシック" panose="020B0400000000000000" pitchFamily="50" charset="-128"/>
              </a:rPr>
              <a:t>3</a:t>
            </a:r>
            <a:r>
              <a:rPr lang="ja-JP" altLang="en-US" sz="1400" spc="-150" dirty="0">
                <a:latin typeface="游ゴシック" panose="020B0400000000000000" pitchFamily="50" charset="-128"/>
                <a:ea typeface="游ゴシック" panose="020B0400000000000000" pitchFamily="50" charset="-128"/>
              </a:rPr>
              <a:t>号館入館ゲート</a:t>
            </a:r>
          </a:p>
        </p:txBody>
      </p:sp>
      <p:sp>
        <p:nvSpPr>
          <p:cNvPr id="41" name="角丸四角形吹き出し 40"/>
          <p:cNvSpPr/>
          <p:nvPr/>
        </p:nvSpPr>
        <p:spPr>
          <a:xfrm>
            <a:off x="229622" y="5085184"/>
            <a:ext cx="2758202" cy="1101052"/>
          </a:xfrm>
          <a:prstGeom prst="wedgeRoundRectCallout">
            <a:avLst>
              <a:gd name="adj1" fmla="val 63512"/>
              <a:gd name="adj2" fmla="val -6046"/>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2" name="テキスト ボックス 41"/>
          <p:cNvSpPr txBox="1"/>
          <p:nvPr/>
        </p:nvSpPr>
        <p:spPr>
          <a:xfrm>
            <a:off x="307059" y="5087726"/>
            <a:ext cx="2657174" cy="1095609"/>
          </a:xfrm>
          <a:prstGeom prst="rect">
            <a:avLst/>
          </a:prstGeom>
          <a:noFill/>
        </p:spPr>
        <p:txBody>
          <a:bodyPr wrap="square" rtlCol="0" anchor="ctr" anchorCtr="0">
            <a:spAutoFit/>
          </a:bodyPr>
          <a:lstStyle/>
          <a:p>
            <a:r>
              <a:rPr lang="ja-JP" altLang="en-US" sz="1600" b="1" dirty="0">
                <a:solidFill>
                  <a:srgbClr val="FF0000"/>
                </a:solidFill>
                <a:latin typeface="游ゴシック" panose="020B0400000000000000" pitchFamily="50" charset="-128"/>
                <a:ea typeface="游ゴシック" panose="020B0400000000000000" pitchFamily="50" charset="-128"/>
              </a:rPr>
              <a:t>建物の中では静粛に</a:t>
            </a:r>
            <a:r>
              <a:rPr lang="ja-JP" altLang="en-US" sz="1600" dirty="0">
                <a:latin typeface="游ゴシック" panose="020B0400000000000000" pitchFamily="50" charset="-128"/>
                <a:ea typeface="游ゴシック" panose="020B0400000000000000" pitchFamily="50" charset="-128"/>
              </a:rPr>
              <a:t>してください。セルフツアーをする方は</a:t>
            </a:r>
            <a:r>
              <a:rPr lang="ja-JP" altLang="en-US" sz="1600" b="1" dirty="0">
                <a:solidFill>
                  <a:srgbClr val="FF0000"/>
                </a:solidFill>
                <a:latin typeface="游ゴシック" panose="020B0400000000000000" pitchFamily="50" charset="-128"/>
                <a:ea typeface="游ゴシック" panose="020B0400000000000000" pitchFamily="50" charset="-128"/>
              </a:rPr>
              <a:t>歩きスマホは絶対にしないでください。</a:t>
            </a:r>
            <a:endParaRPr lang="en-US" altLang="ja-JP" sz="1600" b="1" dirty="0">
              <a:solidFill>
                <a:srgbClr val="FF0000"/>
              </a:solidFill>
              <a:latin typeface="游ゴシック" panose="020B0400000000000000" pitchFamily="50" charset="-128"/>
              <a:ea typeface="游ゴシック" panose="020B0400000000000000" pitchFamily="50" charset="-128"/>
            </a:endParaRPr>
          </a:p>
        </p:txBody>
      </p:sp>
      <p:sp>
        <p:nvSpPr>
          <p:cNvPr id="44" name="角丸四角形吹き出し 43"/>
          <p:cNvSpPr/>
          <p:nvPr/>
        </p:nvSpPr>
        <p:spPr>
          <a:xfrm>
            <a:off x="2627786" y="4149082"/>
            <a:ext cx="1749331" cy="887627"/>
          </a:xfrm>
          <a:prstGeom prst="wedgeRoundRectCallout">
            <a:avLst>
              <a:gd name="adj1" fmla="val 19431"/>
              <a:gd name="adj2" fmla="val 78930"/>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45" name="テキスト ボックス 44"/>
          <p:cNvSpPr txBox="1"/>
          <p:nvPr/>
        </p:nvSpPr>
        <p:spPr>
          <a:xfrm>
            <a:off x="2632826" y="4228762"/>
            <a:ext cx="1823439" cy="738664"/>
          </a:xfrm>
          <a:prstGeom prst="rect">
            <a:avLst/>
          </a:prstGeom>
          <a:noFill/>
        </p:spPr>
        <p:txBody>
          <a:bodyPr wrap="square" rtlCol="0" anchor="ctr" anchorCtr="0">
            <a:spAutoFit/>
          </a:bodyPr>
          <a:lstStyle/>
          <a:p>
            <a:r>
              <a:rPr lang="ja-JP" altLang="en-US" sz="1400" dirty="0">
                <a:latin typeface="游ゴシック" panose="020B0400000000000000" pitchFamily="50" charset="-128"/>
                <a:ea typeface="游ゴシック" panose="020B0400000000000000" pitchFamily="50" charset="-128"/>
              </a:rPr>
              <a:t>平日９時～１７時</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は法</a:t>
            </a:r>
            <a:r>
              <a:rPr lang="en-US" altLang="ja-JP" sz="1400" dirty="0">
                <a:latin typeface="游ゴシック" panose="020B0400000000000000" pitchFamily="50" charset="-128"/>
                <a:ea typeface="游ゴシック" panose="020B0400000000000000" pitchFamily="50" charset="-128"/>
              </a:rPr>
              <a:t>3</a:t>
            </a:r>
            <a:r>
              <a:rPr lang="ja-JP" altLang="en-US" sz="1400" dirty="0">
                <a:latin typeface="游ゴシック" panose="020B0400000000000000" pitchFamily="50" charset="-128"/>
                <a:ea typeface="游ゴシック" panose="020B0400000000000000" pitchFamily="50" charset="-128"/>
              </a:rPr>
              <a:t>号館からも</a:t>
            </a:r>
            <a:endParaRPr lang="en-US" altLang="ja-JP" sz="1400" dirty="0">
              <a:latin typeface="游ゴシック" panose="020B0400000000000000" pitchFamily="50" charset="-128"/>
              <a:ea typeface="游ゴシック" panose="020B0400000000000000" pitchFamily="50" charset="-128"/>
            </a:endParaRPr>
          </a:p>
          <a:p>
            <a:r>
              <a:rPr lang="ja-JP" altLang="en-US" sz="1400" dirty="0">
                <a:latin typeface="游ゴシック" panose="020B0400000000000000" pitchFamily="50" charset="-128"/>
                <a:ea typeface="游ゴシック" panose="020B0400000000000000" pitchFamily="50" charset="-128"/>
              </a:rPr>
              <a:t>入室できます。</a:t>
            </a:r>
            <a:endParaRPr lang="en-US" altLang="ja-JP" sz="1400" dirty="0">
              <a:latin typeface="游ゴシック" panose="020B0400000000000000" pitchFamily="50" charset="-128"/>
              <a:ea typeface="游ゴシック" panose="020B0400000000000000" pitchFamily="50" charset="-128"/>
            </a:endParaRPr>
          </a:p>
        </p:txBody>
      </p:sp>
      <p:cxnSp>
        <p:nvCxnSpPr>
          <p:cNvPr id="20" name="直線コネクタ 19"/>
          <p:cNvCxnSpPr/>
          <p:nvPr/>
        </p:nvCxnSpPr>
        <p:spPr>
          <a:xfrm>
            <a:off x="2832787" y="1340770"/>
            <a:ext cx="11023" cy="2750523"/>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635443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l="4362" r="49405" b="-855"/>
          <a:stretch/>
        </p:blipFill>
        <p:spPr>
          <a:xfrm rot="5400000">
            <a:off x="3180626" y="1508004"/>
            <a:ext cx="3816425" cy="6218255"/>
          </a:xfrm>
          <a:prstGeom prst="rect">
            <a:avLst/>
          </a:prstGeom>
        </p:spPr>
      </p:pic>
      <p:sp>
        <p:nvSpPr>
          <p:cNvPr id="2" name="タイトル 1"/>
          <p:cNvSpPr>
            <a:spLocks noGrp="1"/>
          </p:cNvSpPr>
          <p:nvPr>
            <p:ph type="title"/>
          </p:nvPr>
        </p:nvSpPr>
        <p:spPr>
          <a:xfrm>
            <a:off x="449454" y="29870"/>
            <a:ext cx="8247690" cy="1060770"/>
          </a:xfrm>
        </p:spPr>
        <p:txBody>
          <a:bodyPr/>
          <a:lstStyle/>
          <a:p>
            <a:pPr algn="l"/>
            <a:r>
              <a:rPr lang="ja-JP" altLang="en-US" dirty="0" smtClean="0">
                <a:latin typeface="游ゴシック Medium" panose="020B0500000000000000" pitchFamily="50" charset="-128"/>
                <a:ea typeface="游ゴシック Medium" panose="020B0500000000000000" pitchFamily="50" charset="-128"/>
              </a:rPr>
              <a:t>①</a:t>
            </a:r>
            <a:r>
              <a:rPr lang="en-US" altLang="ja-JP" dirty="0" smtClean="0">
                <a:latin typeface="游ゴシック Medium" panose="020B0500000000000000" pitchFamily="50" charset="-128"/>
                <a:ea typeface="游ゴシック Medium" panose="020B0500000000000000" pitchFamily="50" charset="-128"/>
              </a:rPr>
              <a:t>L6</a:t>
            </a:r>
            <a:r>
              <a:rPr lang="ja-JP" altLang="en-US" dirty="0" smtClean="0">
                <a:latin typeface="游ゴシック Medium" panose="020B0500000000000000" pitchFamily="50" charset="-128"/>
                <a:ea typeface="游ゴシック Medium" panose="020B0500000000000000" pitchFamily="50" charset="-128"/>
              </a:rPr>
              <a:t>階 図書室</a:t>
            </a:r>
            <a:r>
              <a:rPr lang="ja-JP" altLang="en-US" dirty="0">
                <a:latin typeface="游ゴシック Medium" panose="020B0500000000000000" pitchFamily="50" charset="-128"/>
                <a:ea typeface="游ゴシック Medium" panose="020B0500000000000000" pitchFamily="50" charset="-128"/>
              </a:rPr>
              <a:t>カウンター</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7" name="図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0952" y="2390402"/>
            <a:ext cx="1536192" cy="1536192"/>
          </a:xfrm>
          <a:prstGeom prst="rect">
            <a:avLst/>
          </a:prstGeom>
        </p:spPr>
      </p:pic>
      <p:pic>
        <p:nvPicPr>
          <p:cNvPr id="8" name="図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1329" y="3954341"/>
            <a:ext cx="1365815" cy="1365815"/>
          </a:xfrm>
          <a:prstGeom prst="rect">
            <a:avLst/>
          </a:prstGeom>
        </p:spPr>
      </p:pic>
      <p:sp>
        <p:nvSpPr>
          <p:cNvPr id="12" name="角丸四角形吹き出し 11"/>
          <p:cNvSpPr/>
          <p:nvPr/>
        </p:nvSpPr>
        <p:spPr>
          <a:xfrm>
            <a:off x="1043608" y="3010141"/>
            <a:ext cx="3158646" cy="1498981"/>
          </a:xfrm>
          <a:prstGeom prst="wedgeRoundRectCallout">
            <a:avLst>
              <a:gd name="adj1" fmla="val -31479"/>
              <a:gd name="adj2" fmla="val 843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520" y="4620344"/>
            <a:ext cx="1905000" cy="1905000"/>
          </a:xfrm>
          <a:prstGeom prst="rect">
            <a:avLst/>
          </a:prstGeom>
        </p:spPr>
      </p:pic>
      <p:sp>
        <p:nvSpPr>
          <p:cNvPr id="5" name="テキスト ボックス 4"/>
          <p:cNvSpPr txBox="1"/>
          <p:nvPr/>
        </p:nvSpPr>
        <p:spPr>
          <a:xfrm>
            <a:off x="1070090" y="3284984"/>
            <a:ext cx="3132165" cy="923330"/>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ここは法</a:t>
            </a:r>
            <a:r>
              <a:rPr lang="en-US" altLang="ja-JP" dirty="0">
                <a:latin typeface="游ゴシック" panose="020B0400000000000000" pitchFamily="50" charset="-128"/>
                <a:ea typeface="游ゴシック" panose="020B0400000000000000" pitchFamily="50" charset="-128"/>
              </a:rPr>
              <a:t>3</a:t>
            </a:r>
            <a:r>
              <a:rPr lang="ja-JP" altLang="en-US" dirty="0">
                <a:latin typeface="游ゴシック" panose="020B0400000000000000" pitchFamily="50" charset="-128"/>
                <a:ea typeface="游ゴシック" panose="020B0400000000000000" pitchFamily="50" charset="-128"/>
              </a:rPr>
              <a:t>号館の</a:t>
            </a:r>
            <a:r>
              <a:rPr lang="en-US" altLang="ja-JP" dirty="0">
                <a:latin typeface="游ゴシック" panose="020B0400000000000000" pitchFamily="50" charset="-128"/>
                <a:ea typeface="游ゴシック" panose="020B0400000000000000" pitchFamily="50" charset="-128"/>
              </a:rPr>
              <a:t>4</a:t>
            </a:r>
            <a:r>
              <a:rPr lang="ja-JP" altLang="en-US" dirty="0">
                <a:latin typeface="游ゴシック" panose="020B0400000000000000" pitchFamily="50" charset="-128"/>
                <a:ea typeface="游ゴシック" panose="020B0400000000000000" pitchFamily="50" charset="-128"/>
              </a:rPr>
              <a:t>階ですが、</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図書室エリアでは</a:t>
            </a:r>
            <a:endParaRPr lang="en-US" altLang="ja-JP" dirty="0">
              <a:latin typeface="游ゴシック" panose="020B0400000000000000" pitchFamily="50" charset="-128"/>
              <a:ea typeface="游ゴシック" panose="020B0400000000000000" pitchFamily="50" charset="-128"/>
            </a:endParaRPr>
          </a:p>
          <a:p>
            <a:r>
              <a:rPr lang="en-US" altLang="ja-JP" dirty="0">
                <a:latin typeface="游ゴシック" panose="020B0400000000000000" pitchFamily="50" charset="-128"/>
                <a:ea typeface="游ゴシック" panose="020B0400000000000000" pitchFamily="50" charset="-128"/>
              </a:rPr>
              <a:t>L</a:t>
            </a:r>
            <a:r>
              <a:rPr lang="ja-JP" altLang="en-US" dirty="0">
                <a:latin typeface="游ゴシック" panose="020B0400000000000000" pitchFamily="50" charset="-128"/>
                <a:ea typeface="游ゴシック" panose="020B0400000000000000" pitchFamily="50" charset="-128"/>
              </a:rPr>
              <a:t>（エル）</a:t>
            </a:r>
            <a:r>
              <a:rPr lang="en-US" altLang="ja-JP" dirty="0">
                <a:latin typeface="游ゴシック" panose="020B0400000000000000" pitchFamily="50" charset="-128"/>
                <a:ea typeface="游ゴシック" panose="020B0400000000000000" pitchFamily="50" charset="-128"/>
              </a:rPr>
              <a:t>6</a:t>
            </a:r>
            <a:r>
              <a:rPr lang="ja-JP" altLang="en-US" dirty="0">
                <a:latin typeface="游ゴシック" panose="020B0400000000000000" pitchFamily="50" charset="-128"/>
                <a:ea typeface="游ゴシック" panose="020B0400000000000000" pitchFamily="50" charset="-128"/>
              </a:rPr>
              <a:t>階と呼びます</a:t>
            </a:r>
          </a:p>
        </p:txBody>
      </p:sp>
      <p:sp>
        <p:nvSpPr>
          <p:cNvPr id="10" name="テキスト ボックス 9"/>
          <p:cNvSpPr txBox="1"/>
          <p:nvPr/>
        </p:nvSpPr>
        <p:spPr>
          <a:xfrm>
            <a:off x="449456" y="944721"/>
            <a:ext cx="8443025" cy="1631216"/>
          </a:xfrm>
          <a:prstGeom prst="rect">
            <a:avLst/>
          </a:prstGeom>
          <a:noFill/>
        </p:spPr>
        <p:txBody>
          <a:bodyPr wrap="square" rtlCol="0">
            <a:spAutoFit/>
          </a:bodyPr>
          <a:lstStyle/>
          <a:p>
            <a:r>
              <a:rPr lang="ja-JP" altLang="en-US" sz="2000" dirty="0">
                <a:latin typeface="游ゴシック" panose="020B0400000000000000" pitchFamily="50" charset="-128"/>
                <a:ea typeface="游ゴシック" panose="020B0400000000000000" pitchFamily="50" charset="-128"/>
              </a:rPr>
              <a:t>入室の際は</a:t>
            </a:r>
            <a:r>
              <a:rPr lang="ja-JP" altLang="en-US" sz="2000" b="1" dirty="0">
                <a:solidFill>
                  <a:srgbClr val="FF0000"/>
                </a:solidFill>
                <a:latin typeface="游ゴシック" panose="020B0400000000000000" pitchFamily="50" charset="-128"/>
                <a:ea typeface="游ゴシック" panose="020B0400000000000000" pitchFamily="50" charset="-128"/>
              </a:rPr>
              <a:t>学生証</a:t>
            </a:r>
            <a:r>
              <a:rPr lang="ja-JP" altLang="en-US" sz="2000" b="1" dirty="0" smtClean="0">
                <a:solidFill>
                  <a:srgbClr val="FF0000"/>
                </a:solidFill>
                <a:latin typeface="游ゴシック" panose="020B0400000000000000" pitchFamily="50" charset="-128"/>
                <a:ea typeface="游ゴシック" panose="020B0400000000000000" pitchFamily="50" charset="-128"/>
              </a:rPr>
              <a:t>を持参しタブレット端末で入室</a:t>
            </a:r>
            <a:r>
              <a:rPr lang="ja-JP" altLang="en-US" sz="2000" b="1" dirty="0">
                <a:solidFill>
                  <a:srgbClr val="FF0000"/>
                </a:solidFill>
                <a:latin typeface="游ゴシック" panose="020B0400000000000000" pitchFamily="50" charset="-128"/>
                <a:ea typeface="游ゴシック" panose="020B0400000000000000" pitchFamily="50" charset="-128"/>
              </a:rPr>
              <a:t>手続きお願いします。</a:t>
            </a:r>
            <a:endParaRPr lang="en-US" altLang="ja-JP" sz="2000" b="1" dirty="0">
              <a:solidFill>
                <a:srgbClr val="FF0000"/>
              </a:solidFill>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開室時間　月～金（祝日除く）</a:t>
            </a:r>
            <a:r>
              <a:rPr lang="en-US" altLang="ja-JP" sz="2000" dirty="0">
                <a:latin typeface="游ゴシック" panose="020B0400000000000000" pitchFamily="50" charset="-128"/>
                <a:ea typeface="游ゴシック" panose="020B0400000000000000" pitchFamily="50" charset="-128"/>
              </a:rPr>
              <a:t>9</a:t>
            </a:r>
            <a:r>
              <a:rPr lang="ja-JP" altLang="en-US" sz="2000" dirty="0">
                <a:latin typeface="游ゴシック" panose="020B0400000000000000" pitchFamily="50" charset="-128"/>
                <a:ea typeface="游ゴシック" panose="020B0400000000000000" pitchFamily="50" charset="-128"/>
              </a:rPr>
              <a:t>時～</a:t>
            </a:r>
            <a:r>
              <a:rPr lang="en-US" altLang="ja-JP" sz="2000" dirty="0">
                <a:latin typeface="游ゴシック" panose="020B0400000000000000" pitchFamily="50" charset="-128"/>
                <a:ea typeface="游ゴシック" panose="020B0400000000000000" pitchFamily="50" charset="-128"/>
              </a:rPr>
              <a:t>21</a:t>
            </a:r>
            <a:r>
              <a:rPr lang="ja-JP" altLang="en-US" sz="2000" dirty="0">
                <a:latin typeface="游ゴシック" panose="020B0400000000000000" pitchFamily="50" charset="-128"/>
                <a:ea typeface="游ゴシック" panose="020B0400000000000000" pitchFamily="50" charset="-128"/>
              </a:rPr>
              <a:t>時</a:t>
            </a:r>
            <a:endParaRPr lang="en-US" altLang="ja-JP" sz="2000" dirty="0">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　　　　　土曜日　　　　　　</a:t>
            </a:r>
            <a:r>
              <a:rPr lang="en-US" altLang="ja-JP" sz="2000" dirty="0">
                <a:latin typeface="游ゴシック" panose="020B0400000000000000" pitchFamily="50" charset="-128"/>
                <a:ea typeface="游ゴシック" panose="020B0400000000000000" pitchFamily="50" charset="-128"/>
              </a:rPr>
              <a:t>9</a:t>
            </a:r>
            <a:r>
              <a:rPr lang="ja-JP" altLang="en-US" sz="2000" dirty="0">
                <a:latin typeface="游ゴシック" panose="020B0400000000000000" pitchFamily="50" charset="-128"/>
                <a:ea typeface="游ゴシック" panose="020B0400000000000000" pitchFamily="50" charset="-128"/>
              </a:rPr>
              <a:t>時～ </a:t>
            </a:r>
            <a:r>
              <a:rPr lang="en-US" altLang="ja-JP" sz="2000" dirty="0">
                <a:latin typeface="游ゴシック" panose="020B0400000000000000" pitchFamily="50" charset="-128"/>
                <a:ea typeface="游ゴシック" panose="020B0400000000000000" pitchFamily="50" charset="-128"/>
              </a:rPr>
              <a:t>17</a:t>
            </a:r>
            <a:r>
              <a:rPr lang="ja-JP" altLang="en-US" sz="2000" dirty="0">
                <a:latin typeface="游ゴシック" panose="020B0400000000000000" pitchFamily="50" charset="-128"/>
                <a:ea typeface="游ゴシック" panose="020B0400000000000000" pitchFamily="50" charset="-128"/>
              </a:rPr>
              <a:t>時</a:t>
            </a:r>
            <a:r>
              <a:rPr lang="en-US" altLang="ja-JP" sz="2000" dirty="0">
                <a:latin typeface="游ゴシック" panose="020B0400000000000000" pitchFamily="50" charset="-128"/>
                <a:ea typeface="游ゴシック" panose="020B0400000000000000" pitchFamily="50" charset="-128"/>
              </a:rPr>
              <a:t>30</a:t>
            </a:r>
            <a:r>
              <a:rPr lang="ja-JP" altLang="en-US" sz="2000" dirty="0">
                <a:latin typeface="游ゴシック" panose="020B0400000000000000" pitchFamily="50" charset="-128"/>
                <a:ea typeface="游ゴシック" panose="020B0400000000000000" pitchFamily="50" charset="-128"/>
              </a:rPr>
              <a:t>分</a:t>
            </a:r>
            <a:endParaRPr lang="en-US" altLang="ja-JP" sz="2000" dirty="0">
              <a:latin typeface="游ゴシック" panose="020B0400000000000000" pitchFamily="50" charset="-128"/>
              <a:ea typeface="游ゴシック" panose="020B0400000000000000" pitchFamily="50" charset="-128"/>
            </a:endParaRPr>
          </a:p>
          <a:p>
            <a:r>
              <a:rPr lang="ja-JP" altLang="en-US" sz="2000" dirty="0">
                <a:latin typeface="游ゴシック" panose="020B0400000000000000" pitchFamily="50" charset="-128"/>
                <a:ea typeface="游ゴシック" panose="020B0400000000000000" pitchFamily="50" charset="-128"/>
              </a:rPr>
              <a:t>　　　　　書架点検日（毎月第一または第二木曜日）　</a:t>
            </a:r>
            <a:r>
              <a:rPr lang="en-US" altLang="ja-JP" sz="2000" dirty="0">
                <a:latin typeface="游ゴシック" panose="020B0400000000000000" pitchFamily="50" charset="-128"/>
                <a:ea typeface="游ゴシック" panose="020B0400000000000000" pitchFamily="50" charset="-128"/>
              </a:rPr>
              <a:t>17</a:t>
            </a:r>
            <a:r>
              <a:rPr lang="ja-JP" altLang="en-US" sz="2000" dirty="0">
                <a:latin typeface="游ゴシック" panose="020B0400000000000000" pitchFamily="50" charset="-128"/>
                <a:ea typeface="游ゴシック" panose="020B0400000000000000" pitchFamily="50" charset="-128"/>
              </a:rPr>
              <a:t>時～</a:t>
            </a:r>
            <a:r>
              <a:rPr lang="en-US" altLang="ja-JP" sz="2000" dirty="0">
                <a:latin typeface="游ゴシック" panose="020B0400000000000000" pitchFamily="50" charset="-128"/>
                <a:ea typeface="游ゴシック" panose="020B0400000000000000" pitchFamily="50" charset="-128"/>
              </a:rPr>
              <a:t>21</a:t>
            </a:r>
            <a:r>
              <a:rPr lang="ja-JP" altLang="en-US" sz="2000" dirty="0">
                <a:latin typeface="游ゴシック" panose="020B0400000000000000" pitchFamily="50" charset="-128"/>
                <a:ea typeface="游ゴシック" panose="020B0400000000000000" pitchFamily="50" charset="-128"/>
              </a:rPr>
              <a:t>時　　</a:t>
            </a:r>
            <a:endParaRPr lang="en-US" altLang="ja-JP" sz="2000" dirty="0">
              <a:latin typeface="游ゴシック" panose="020B0400000000000000" pitchFamily="50" charset="-128"/>
              <a:ea typeface="游ゴシック" panose="020B0400000000000000" pitchFamily="50" charset="-128"/>
            </a:endParaRPr>
          </a:p>
          <a:p>
            <a:r>
              <a:rPr lang="en-US" altLang="ja-JP" sz="2000" b="1" dirty="0">
                <a:latin typeface="游ゴシック" panose="020B0400000000000000" pitchFamily="50" charset="-128"/>
                <a:ea typeface="游ゴシック" panose="020B0400000000000000" pitchFamily="50" charset="-128"/>
              </a:rPr>
              <a:t>※</a:t>
            </a:r>
            <a:r>
              <a:rPr lang="ja-JP" altLang="ja-JP" dirty="0">
                <a:latin typeface="游ゴシック" panose="020B0400000000000000" pitchFamily="50" charset="-128"/>
                <a:ea typeface="游ゴシック" panose="020B0400000000000000" pitchFamily="50" charset="-128"/>
              </a:rPr>
              <a:t>最新情報は、図書室</a:t>
            </a:r>
            <a:r>
              <a:rPr lang="en-US" altLang="ja-JP" dirty="0">
                <a:latin typeface="游ゴシック" panose="020B0400000000000000" pitchFamily="50" charset="-128"/>
                <a:ea typeface="游ゴシック" panose="020B0400000000000000" pitchFamily="50" charset="-128"/>
              </a:rPr>
              <a:t>Web</a:t>
            </a:r>
            <a:r>
              <a:rPr lang="ja-JP" altLang="ja-JP" dirty="0">
                <a:latin typeface="游ゴシック" panose="020B0400000000000000" pitchFamily="50" charset="-128"/>
                <a:ea typeface="游ゴシック" panose="020B0400000000000000" pitchFamily="50" charset="-128"/>
              </a:rPr>
              <a:t>サイトをご確認ください</a:t>
            </a:r>
            <a:r>
              <a:rPr lang="ja-JP" altLang="en-US" dirty="0">
                <a:latin typeface="游ゴシック" panose="020B0400000000000000" pitchFamily="50" charset="-128"/>
                <a:ea typeface="游ゴシック" panose="020B0400000000000000" pitchFamily="50" charset="-128"/>
              </a:rPr>
              <a:t>。</a:t>
            </a:r>
            <a:endParaRPr lang="ja-JP" altLang="en-US"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88481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45836"/>
            <a:ext cx="8229600" cy="1143000"/>
          </a:xfrm>
        </p:spPr>
        <p:txBody>
          <a:bodyPr>
            <a:normAutofit/>
          </a:bodyPr>
          <a:lstStyle/>
          <a:p>
            <a:pPr algn="l"/>
            <a:r>
              <a:rPr kumimoji="1" lang="ja-JP" altLang="en-US" dirty="0">
                <a:latin typeface="游ゴシック Medium" panose="020B0500000000000000" pitchFamily="50" charset="-128"/>
                <a:ea typeface="游ゴシック Medium" panose="020B0500000000000000" pitchFamily="50" charset="-128"/>
              </a:rPr>
              <a:t>入</a:t>
            </a:r>
            <a:r>
              <a:rPr kumimoji="1" lang="ja-JP" altLang="en-US" dirty="0" smtClean="0">
                <a:latin typeface="游ゴシック Medium" panose="020B0500000000000000" pitchFamily="50" charset="-128"/>
                <a:ea typeface="游ゴシック Medium" panose="020B0500000000000000" pitchFamily="50" charset="-128"/>
              </a:rPr>
              <a:t>退室手続きついて</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4" name="テキスト ボックス 3"/>
          <p:cNvSpPr txBox="1"/>
          <p:nvPr/>
        </p:nvSpPr>
        <p:spPr>
          <a:xfrm>
            <a:off x="467544" y="1127276"/>
            <a:ext cx="8428078" cy="400110"/>
          </a:xfrm>
          <a:prstGeom prst="rect">
            <a:avLst/>
          </a:prstGeom>
          <a:noFill/>
        </p:spPr>
        <p:txBody>
          <a:bodyPr wrap="square" rtlCol="0">
            <a:spAutoFit/>
          </a:bodyPr>
          <a:lstStyle/>
          <a:p>
            <a:pPr>
              <a:defRPr/>
            </a:pPr>
            <a:r>
              <a:rPr lang="ja-JP" altLang="en-US" sz="2000" dirty="0">
                <a:solidFill>
                  <a:prstClr val="black"/>
                </a:solidFill>
                <a:latin typeface="游ゴシック" panose="020B0400000000000000" pitchFamily="50" charset="-128"/>
                <a:ea typeface="游ゴシック" panose="020B0400000000000000" pitchFamily="50" charset="-128"/>
              </a:rPr>
              <a:t>カウンター前のタブレット端末で入退室手続きをお願いします。</a:t>
            </a:r>
            <a:endParaRPr lang="ja-JP" altLang="en-US" dirty="0">
              <a:solidFill>
                <a:prstClr val="black"/>
              </a:solidFill>
              <a:latin typeface="游ゴシック" panose="020B0400000000000000" pitchFamily="50" charset="-128"/>
              <a:ea typeface="游ゴシック" panose="020B0400000000000000" pitchFamily="50" charset="-128"/>
            </a:endParaRPr>
          </a:p>
        </p:txBody>
      </p:sp>
      <p:pic>
        <p:nvPicPr>
          <p:cNvPr id="13" name="図 12">
            <a:extLst>
              <a:ext uri="{FF2B5EF4-FFF2-40B4-BE49-F238E27FC236}">
                <a16:creationId xmlns:a16="http://schemas.microsoft.com/office/drawing/2014/main" id="{ACF614CA-1462-4BEC-A30C-E8FE5014A7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823230"/>
            <a:ext cx="6657482" cy="4568559"/>
          </a:xfrm>
          <a:prstGeom prst="rect">
            <a:avLst/>
          </a:prstGeom>
        </p:spPr>
      </p:pic>
      <p:sp>
        <p:nvSpPr>
          <p:cNvPr id="10" name="右矢印 9"/>
          <p:cNvSpPr/>
          <p:nvPr/>
        </p:nvSpPr>
        <p:spPr>
          <a:xfrm>
            <a:off x="5887177" y="4949292"/>
            <a:ext cx="2664296" cy="144249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9" name="テキスト ボックス 8"/>
          <p:cNvSpPr txBox="1"/>
          <p:nvPr/>
        </p:nvSpPr>
        <p:spPr>
          <a:xfrm>
            <a:off x="5887179" y="5477162"/>
            <a:ext cx="2399913" cy="400110"/>
          </a:xfrm>
          <a:prstGeom prst="rect">
            <a:avLst/>
          </a:prstGeom>
          <a:noFill/>
        </p:spPr>
        <p:txBody>
          <a:bodyPr wrap="square" rtlCol="0">
            <a:spAutoFit/>
          </a:bodyPr>
          <a:lstStyle/>
          <a:p>
            <a:pPr algn="ctr">
              <a:defRPr/>
            </a:pPr>
            <a:r>
              <a:rPr lang="ja-JP" altLang="en-US" sz="2000" b="1" dirty="0">
                <a:solidFill>
                  <a:prstClr val="black"/>
                </a:solidFill>
                <a:latin typeface="メイリオ" panose="020B0604030504040204" pitchFamily="50" charset="-128"/>
                <a:ea typeface="メイリオ" panose="020B0604030504040204" pitchFamily="50" charset="-128"/>
              </a:rPr>
              <a:t>カウンター右手へ</a:t>
            </a:r>
          </a:p>
        </p:txBody>
      </p:sp>
      <p:sp>
        <p:nvSpPr>
          <p:cNvPr id="14" name="角丸四角形吹き出し 11">
            <a:extLst>
              <a:ext uri="{FF2B5EF4-FFF2-40B4-BE49-F238E27FC236}">
                <a16:creationId xmlns:a16="http://schemas.microsoft.com/office/drawing/2014/main" id="{3D2889F8-C27D-4CE3-8110-11311B59A43D}"/>
              </a:ext>
            </a:extLst>
          </p:cNvPr>
          <p:cNvSpPr/>
          <p:nvPr/>
        </p:nvSpPr>
        <p:spPr>
          <a:xfrm>
            <a:off x="467544" y="2124877"/>
            <a:ext cx="3413876" cy="2099690"/>
          </a:xfrm>
          <a:prstGeom prst="wedgeRoundRectCallout">
            <a:avLst>
              <a:gd name="adj1" fmla="val -29012"/>
              <a:gd name="adj2" fmla="val 65966"/>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dirty="0">
              <a:solidFill>
                <a:prstClr val="white"/>
              </a:solidFill>
              <a:latin typeface="Calibri"/>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F57FDCF4-D02F-4FD7-87DB-5DB1D8272872}"/>
              </a:ext>
            </a:extLst>
          </p:cNvPr>
          <p:cNvSpPr txBox="1"/>
          <p:nvPr/>
        </p:nvSpPr>
        <p:spPr>
          <a:xfrm>
            <a:off x="516686" y="2260471"/>
            <a:ext cx="3281926" cy="1754326"/>
          </a:xfrm>
          <a:prstGeom prst="rect">
            <a:avLst/>
          </a:prstGeom>
          <a:noFill/>
        </p:spPr>
        <p:txBody>
          <a:bodyPr wrap="square" rtlCol="0">
            <a:spAutoFit/>
          </a:bodyPr>
          <a:lstStyle/>
          <a:p>
            <a:pPr>
              <a:defRPr/>
            </a:pPr>
            <a:r>
              <a:rPr lang="en-US" altLang="ja-JP" dirty="0">
                <a:solidFill>
                  <a:prstClr val="black"/>
                </a:solidFill>
                <a:latin typeface="游ゴシック" panose="020B0400000000000000" pitchFamily="50" charset="-128"/>
                <a:ea typeface="游ゴシック" panose="020B0400000000000000" pitchFamily="50" charset="-128"/>
              </a:rPr>
              <a:t>IC</a:t>
            </a:r>
            <a:r>
              <a:rPr lang="ja-JP" altLang="en-US" dirty="0">
                <a:solidFill>
                  <a:prstClr val="black"/>
                </a:solidFill>
                <a:latin typeface="游ゴシック" panose="020B0400000000000000" pitchFamily="50" charset="-128"/>
                <a:ea typeface="游ゴシック" panose="020B0400000000000000" pitchFamily="50" charset="-128"/>
              </a:rPr>
              <a:t>カードリーダーに学生証をのせて、利用者</a:t>
            </a:r>
            <a:r>
              <a:rPr lang="en-US" altLang="ja-JP" dirty="0">
                <a:solidFill>
                  <a:prstClr val="black"/>
                </a:solidFill>
                <a:latin typeface="游ゴシック" panose="020B0400000000000000" pitchFamily="50" charset="-128"/>
                <a:ea typeface="游ゴシック" panose="020B0400000000000000" pitchFamily="50" charset="-128"/>
              </a:rPr>
              <a:t>ID</a:t>
            </a:r>
            <a:r>
              <a:rPr lang="ja-JP" altLang="en-US" dirty="0">
                <a:solidFill>
                  <a:prstClr val="black"/>
                </a:solidFill>
                <a:latin typeface="游ゴシック" panose="020B0400000000000000" pitchFamily="50" charset="-128"/>
                <a:ea typeface="游ゴシック" panose="020B0400000000000000" pitchFamily="50" charset="-128"/>
              </a:rPr>
              <a:t>欄に番号が表示されたら、入室</a:t>
            </a:r>
            <a:r>
              <a:rPr lang="en-US" altLang="ja-JP" dirty="0">
                <a:solidFill>
                  <a:prstClr val="black"/>
                </a:solidFill>
                <a:latin typeface="游ゴシック" panose="020B0400000000000000" pitchFamily="50" charset="-128"/>
                <a:ea typeface="游ゴシック" panose="020B0400000000000000" pitchFamily="50" charset="-128"/>
              </a:rPr>
              <a:t>/</a:t>
            </a:r>
            <a:r>
              <a:rPr lang="ja-JP" altLang="en-US" dirty="0">
                <a:solidFill>
                  <a:prstClr val="black"/>
                </a:solidFill>
                <a:latin typeface="游ゴシック" panose="020B0400000000000000" pitchFamily="50" charset="-128"/>
                <a:ea typeface="游ゴシック" panose="020B0400000000000000" pitchFamily="50" charset="-128"/>
              </a:rPr>
              <a:t>退室ボタンを押してください。</a:t>
            </a:r>
            <a:endParaRPr lang="en-US" altLang="ja-JP" dirty="0">
              <a:solidFill>
                <a:prstClr val="black"/>
              </a:solidFill>
              <a:latin typeface="游ゴシック" panose="020B0400000000000000" pitchFamily="50" charset="-128"/>
              <a:ea typeface="游ゴシック" panose="020B0400000000000000" pitchFamily="50" charset="-128"/>
            </a:endParaRPr>
          </a:p>
          <a:p>
            <a:pPr>
              <a:defRPr/>
            </a:pPr>
            <a:r>
              <a:rPr lang="ja-JP" altLang="en-US" dirty="0">
                <a:solidFill>
                  <a:prstClr val="black"/>
                </a:solidFill>
                <a:latin typeface="游ゴシック" panose="020B0400000000000000" pitchFamily="50" charset="-128"/>
                <a:ea typeface="游ゴシック" panose="020B0400000000000000" pitchFamily="50" charset="-128"/>
              </a:rPr>
              <a:t>番号が消えて入室人数が増減すれば完了です。</a:t>
            </a:r>
          </a:p>
        </p:txBody>
      </p:sp>
      <p:sp>
        <p:nvSpPr>
          <p:cNvPr id="20" name="右矢印 14">
            <a:extLst>
              <a:ext uri="{FF2B5EF4-FFF2-40B4-BE49-F238E27FC236}">
                <a16:creationId xmlns:a16="http://schemas.microsoft.com/office/drawing/2014/main" id="{F5F3BBB3-CA6F-4409-A7AC-4557F92B08EA}"/>
              </a:ext>
            </a:extLst>
          </p:cNvPr>
          <p:cNvSpPr/>
          <p:nvPr/>
        </p:nvSpPr>
        <p:spPr>
          <a:xfrm>
            <a:off x="3131840" y="3870341"/>
            <a:ext cx="2096862" cy="854805"/>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16FD9377-0D2F-496B-9FE7-A2ECDD090337}"/>
              </a:ext>
            </a:extLst>
          </p:cNvPr>
          <p:cNvSpPr txBox="1"/>
          <p:nvPr/>
        </p:nvSpPr>
        <p:spPr>
          <a:xfrm>
            <a:off x="3212478" y="4139786"/>
            <a:ext cx="2021294" cy="369332"/>
          </a:xfrm>
          <a:prstGeom prst="rect">
            <a:avLst/>
          </a:prstGeom>
          <a:noFill/>
        </p:spPr>
        <p:txBody>
          <a:bodyPr wrap="square" rtlCol="0">
            <a:spAutoFit/>
          </a:bodyPr>
          <a:lstStyle/>
          <a:p>
            <a:pPr>
              <a:defRPr/>
            </a:pPr>
            <a:r>
              <a:rPr lang="en-US" altLang="ja-JP" dirty="0">
                <a:solidFill>
                  <a:prstClr val="black"/>
                </a:solidFill>
                <a:latin typeface="游ゴシック" panose="020B0400000000000000" pitchFamily="50" charset="-128"/>
                <a:ea typeface="游ゴシック" panose="020B0400000000000000" pitchFamily="50" charset="-128"/>
              </a:rPr>
              <a:t>IC</a:t>
            </a:r>
            <a:r>
              <a:rPr lang="ja-JP" altLang="en-US" dirty="0">
                <a:solidFill>
                  <a:prstClr val="black"/>
                </a:solidFill>
                <a:latin typeface="游ゴシック" panose="020B0400000000000000" pitchFamily="50" charset="-128"/>
                <a:ea typeface="游ゴシック" panose="020B0400000000000000" pitchFamily="50" charset="-128"/>
              </a:rPr>
              <a:t>カードリーダー</a:t>
            </a: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13" y="4526216"/>
            <a:ext cx="1905000" cy="1905000"/>
          </a:xfrm>
          <a:prstGeom prst="rect">
            <a:avLst/>
          </a:prstGeom>
        </p:spPr>
      </p:pic>
    </p:spTree>
    <p:extLst>
      <p:ext uri="{BB962C8B-B14F-4D97-AF65-F5344CB8AC3E}">
        <p14:creationId xmlns:p14="http://schemas.microsoft.com/office/powerpoint/2010/main" val="490941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7544" y="264120"/>
            <a:ext cx="7847756" cy="864096"/>
          </a:xfrm>
        </p:spPr>
        <p:txBody>
          <a:bodyPr>
            <a:normAutofit/>
          </a:bodyPr>
          <a:lstStyle/>
          <a:p>
            <a:pPr algn="l"/>
            <a:r>
              <a:rPr lang="ja-JP" altLang="en-US" dirty="0" smtClean="0">
                <a:latin typeface="游ゴシック Medium" panose="020B0500000000000000" pitchFamily="50" charset="-128"/>
                <a:ea typeface="游ゴシック Medium" panose="020B0500000000000000" pitchFamily="50" charset="-128"/>
              </a:rPr>
              <a:t>②</a:t>
            </a:r>
            <a:r>
              <a:rPr lang="en-US" altLang="ja-JP" dirty="0" smtClean="0">
                <a:latin typeface="游ゴシック Medium" panose="020B0500000000000000" pitchFamily="50" charset="-128"/>
                <a:ea typeface="游ゴシック Medium" panose="020B0500000000000000" pitchFamily="50" charset="-128"/>
              </a:rPr>
              <a:t>L6</a:t>
            </a:r>
            <a:r>
              <a:rPr lang="ja-JP" altLang="en-US" dirty="0" smtClean="0">
                <a:latin typeface="游ゴシック Medium" panose="020B0500000000000000" pitchFamily="50" charset="-128"/>
                <a:ea typeface="游ゴシック Medium" panose="020B0500000000000000" pitchFamily="50" charset="-128"/>
              </a:rPr>
              <a:t>階 利用者用ロッカー</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260" y="1484784"/>
            <a:ext cx="4439828" cy="480060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1518" y="4221088"/>
            <a:ext cx="1905000" cy="1905000"/>
          </a:xfrm>
          <a:prstGeom prst="rect">
            <a:avLst/>
          </a:prstGeom>
        </p:spPr>
      </p:pic>
      <p:sp>
        <p:nvSpPr>
          <p:cNvPr id="6" name="角丸四角形吹き出し 5"/>
          <p:cNvSpPr/>
          <p:nvPr/>
        </p:nvSpPr>
        <p:spPr>
          <a:xfrm>
            <a:off x="5196798" y="2852936"/>
            <a:ext cx="3721142" cy="931532"/>
          </a:xfrm>
          <a:prstGeom prst="wedgeRoundRectCallout">
            <a:avLst>
              <a:gd name="adj1" fmla="val 15125"/>
              <a:gd name="adj2" fmla="val 80157"/>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5292079" y="3033828"/>
            <a:ext cx="3625860" cy="646331"/>
          </a:xfrm>
          <a:prstGeom prst="rect">
            <a:avLst/>
          </a:prstGeom>
          <a:solidFill>
            <a:srgbClr val="CCFF99"/>
          </a:solidFill>
        </p:spPr>
        <p:txBody>
          <a:bodyPr wrap="square" rtlCol="0" anchor="ctr" anchorCtr="0">
            <a:spAutoFit/>
          </a:bodyPr>
          <a:lstStyle/>
          <a:p>
            <a:r>
              <a:rPr lang="ja-JP" altLang="en-US" dirty="0">
                <a:latin typeface="游ゴシック" panose="020B0400000000000000" pitchFamily="50" charset="-128"/>
                <a:ea typeface="游ゴシック" panose="020B0400000000000000" pitchFamily="50" charset="-128"/>
              </a:rPr>
              <a:t>バッグ類の持ち込みはできないため、ロッカーをご利用ください。</a:t>
            </a:r>
            <a:endParaRPr lang="en-US" altLang="ja-JP" dirty="0">
              <a:latin typeface="游ゴシック" panose="020B0400000000000000" pitchFamily="50" charset="-128"/>
              <a:ea typeface="游ゴシック" panose="020B0400000000000000" pitchFamily="50" charset="-128"/>
            </a:endParaRPr>
          </a:p>
        </p:txBody>
      </p:sp>
      <p:sp>
        <p:nvSpPr>
          <p:cNvPr id="12" name="下矢印 11"/>
          <p:cNvSpPr/>
          <p:nvPr/>
        </p:nvSpPr>
        <p:spPr>
          <a:xfrm rot="18879193" flipV="1">
            <a:off x="1742558" y="4306179"/>
            <a:ext cx="1385288" cy="2258729"/>
          </a:xfrm>
          <a:prstGeom prst="down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テキスト ボックス 9"/>
          <p:cNvSpPr txBox="1"/>
          <p:nvPr/>
        </p:nvSpPr>
        <p:spPr>
          <a:xfrm rot="2639078">
            <a:off x="1442984" y="5378205"/>
            <a:ext cx="2250618" cy="400110"/>
          </a:xfrm>
          <a:prstGeom prst="rect">
            <a:avLst/>
          </a:prstGeom>
          <a:noFill/>
        </p:spPr>
        <p:txBody>
          <a:bodyPr wrap="square" rtlCol="0">
            <a:spAutoFit/>
          </a:bodyPr>
          <a:lstStyle/>
          <a:p>
            <a:pPr algn="ctr"/>
            <a:r>
              <a:rPr lang="ja-JP" altLang="en-US" sz="2000" b="1" dirty="0">
                <a:latin typeface="メイリオ" panose="020B0604030504040204" pitchFamily="50" charset="-128"/>
                <a:ea typeface="メイリオ" panose="020B0604030504040204" pitchFamily="50" charset="-128"/>
              </a:rPr>
              <a:t>閲覧室へ</a:t>
            </a:r>
          </a:p>
        </p:txBody>
      </p:sp>
    </p:spTree>
    <p:extLst>
      <p:ext uri="{BB962C8B-B14F-4D97-AF65-F5344CB8AC3E}">
        <p14:creationId xmlns:p14="http://schemas.microsoft.com/office/powerpoint/2010/main" val="640483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8208"/>
          </a:xfrm>
        </p:spPr>
        <p:txBody>
          <a:bodyPr/>
          <a:lstStyle/>
          <a:p>
            <a:pPr algn="l"/>
            <a:r>
              <a:rPr lang="ja-JP" altLang="en-US" dirty="0">
                <a:latin typeface="游ゴシック Medium" panose="020B0500000000000000" pitchFamily="50" charset="-128"/>
                <a:ea typeface="游ゴシック Medium" panose="020B0500000000000000" pitchFamily="50" charset="-128"/>
              </a:rPr>
              <a:t>③</a:t>
            </a:r>
            <a:r>
              <a:rPr lang="en-US" altLang="ja-JP" dirty="0" smtClean="0">
                <a:latin typeface="游ゴシック Medium" panose="020B0500000000000000" pitchFamily="50" charset="-128"/>
                <a:ea typeface="游ゴシック Medium" panose="020B0500000000000000" pitchFamily="50" charset="-128"/>
              </a:rPr>
              <a:t>L6</a:t>
            </a:r>
            <a:r>
              <a:rPr lang="ja-JP" altLang="en-US" dirty="0" smtClean="0">
                <a:latin typeface="游ゴシック Medium" panose="020B0500000000000000" pitchFamily="50" charset="-128"/>
                <a:ea typeface="游ゴシック Medium" panose="020B0500000000000000" pitchFamily="50" charset="-128"/>
              </a:rPr>
              <a:t>階 閲覧室</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25" y="1600202"/>
            <a:ext cx="6059553" cy="4525963"/>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221163"/>
            <a:ext cx="1905000" cy="1905000"/>
          </a:xfrm>
          <a:prstGeom prst="rect">
            <a:avLst/>
          </a:prstGeom>
        </p:spPr>
      </p:pic>
      <p:sp>
        <p:nvSpPr>
          <p:cNvPr id="6" name="角丸四角形吹き出し 5"/>
          <p:cNvSpPr/>
          <p:nvPr/>
        </p:nvSpPr>
        <p:spPr>
          <a:xfrm>
            <a:off x="251520" y="2156663"/>
            <a:ext cx="3620604" cy="1670850"/>
          </a:xfrm>
          <a:prstGeom prst="wedgeRoundRectCallout">
            <a:avLst>
              <a:gd name="adj1" fmla="val -25682"/>
              <a:gd name="adj2" fmla="val 67203"/>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7" name="テキスト ボックス 6"/>
          <p:cNvSpPr txBox="1"/>
          <p:nvPr/>
        </p:nvSpPr>
        <p:spPr>
          <a:xfrm>
            <a:off x="395538" y="2372689"/>
            <a:ext cx="3312369" cy="1200329"/>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図書や雑誌をコピーする際は、文献複写申込書に記入して、</a:t>
            </a:r>
            <a:r>
              <a:rPr lang="ja-JP" altLang="en-US" b="1" dirty="0">
                <a:latin typeface="游ゴシック" panose="020B0400000000000000" pitchFamily="50" charset="-128"/>
                <a:ea typeface="游ゴシック" panose="020B0400000000000000" pitchFamily="50" charset="-128"/>
              </a:rPr>
              <a:t>コピーをとる前に</a:t>
            </a:r>
            <a:r>
              <a:rPr lang="ja-JP" altLang="en-US" dirty="0">
                <a:latin typeface="游ゴシック" panose="020B0400000000000000" pitchFamily="50" charset="-128"/>
                <a:ea typeface="游ゴシック" panose="020B0400000000000000" pitchFamily="50" charset="-128"/>
              </a:rPr>
              <a:t>カウンターに提出してください。</a:t>
            </a:r>
          </a:p>
        </p:txBody>
      </p:sp>
      <p:sp>
        <p:nvSpPr>
          <p:cNvPr id="9" name="左矢印吹き出し 8"/>
          <p:cNvSpPr/>
          <p:nvPr/>
        </p:nvSpPr>
        <p:spPr>
          <a:xfrm>
            <a:off x="2787664" y="4851330"/>
            <a:ext cx="2720440" cy="1008112"/>
          </a:xfrm>
          <a:prstGeom prst="leftArrowCallout">
            <a:avLst>
              <a:gd name="adj1" fmla="val 25000"/>
              <a:gd name="adj2" fmla="val 25000"/>
              <a:gd name="adj3" fmla="val 39870"/>
              <a:gd name="adj4" fmla="val 6497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0" name="テキスト ボックス 9"/>
          <p:cNvSpPr txBox="1"/>
          <p:nvPr/>
        </p:nvSpPr>
        <p:spPr>
          <a:xfrm>
            <a:off x="3708996" y="4936112"/>
            <a:ext cx="1800493" cy="923330"/>
          </a:xfrm>
          <a:prstGeom prst="rect">
            <a:avLst/>
          </a:prstGeom>
          <a:noFill/>
        </p:spPr>
        <p:txBody>
          <a:bodyPr wrap="none" rtlCol="0">
            <a:spAutoFit/>
          </a:bodyPr>
          <a:lstStyle/>
          <a:p>
            <a:pPr algn="ctr"/>
            <a:r>
              <a:rPr lang="ja-JP" altLang="en-US" dirty="0">
                <a:latin typeface="游ゴシック" panose="020B0400000000000000" pitchFamily="50" charset="-128"/>
                <a:ea typeface="游ゴシック" panose="020B0400000000000000" pitchFamily="50" charset="-128"/>
              </a:rPr>
              <a:t>図書室資料</a:t>
            </a:r>
            <a:endParaRPr lang="en-US" altLang="ja-JP" dirty="0">
              <a:latin typeface="游ゴシック" panose="020B0400000000000000" pitchFamily="50" charset="-128"/>
              <a:ea typeface="游ゴシック" panose="020B0400000000000000" pitchFamily="50" charset="-128"/>
            </a:endParaRPr>
          </a:p>
          <a:p>
            <a:pPr algn="ctr"/>
            <a:r>
              <a:rPr lang="ja-JP" altLang="en-US" dirty="0">
                <a:latin typeface="游ゴシック" panose="020B0400000000000000" pitchFamily="50" charset="-128"/>
                <a:ea typeface="游ゴシック" panose="020B0400000000000000" pitchFamily="50" charset="-128"/>
              </a:rPr>
              <a:t>複写用コピー機</a:t>
            </a:r>
            <a:endParaRPr lang="en-US" altLang="ja-JP" dirty="0">
              <a:latin typeface="游ゴシック" panose="020B0400000000000000" pitchFamily="50" charset="-128"/>
              <a:ea typeface="游ゴシック" panose="020B0400000000000000" pitchFamily="50" charset="-128"/>
            </a:endParaRPr>
          </a:p>
          <a:p>
            <a:pPr algn="ctr"/>
            <a:r>
              <a:rPr lang="ja-JP" altLang="en-US" dirty="0">
                <a:latin typeface="游ゴシック" panose="020B0400000000000000" pitchFamily="50" charset="-128"/>
                <a:ea typeface="游ゴシック" panose="020B0400000000000000" pitchFamily="50" charset="-128"/>
              </a:rPr>
              <a:t>（私費用）</a:t>
            </a:r>
          </a:p>
        </p:txBody>
      </p:sp>
      <p:sp>
        <p:nvSpPr>
          <p:cNvPr id="11" name="下矢印吹き出し 10"/>
          <p:cNvSpPr/>
          <p:nvPr/>
        </p:nvSpPr>
        <p:spPr>
          <a:xfrm>
            <a:off x="5436098" y="2156665"/>
            <a:ext cx="1965965" cy="984305"/>
          </a:xfrm>
          <a:prstGeom prst="downArrowCallout">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テキスト ボックス 11"/>
          <p:cNvSpPr txBox="1"/>
          <p:nvPr/>
        </p:nvSpPr>
        <p:spPr>
          <a:xfrm>
            <a:off x="5444244" y="2271182"/>
            <a:ext cx="1999265" cy="369332"/>
          </a:xfrm>
          <a:prstGeom prst="rect">
            <a:avLst/>
          </a:prstGeom>
          <a:noFill/>
        </p:spPr>
        <p:txBody>
          <a:bodyPr wrap="none" rtlCol="0">
            <a:spAutoFit/>
          </a:bodyPr>
          <a:lstStyle/>
          <a:p>
            <a:r>
              <a:rPr lang="en-US" altLang="ja-JP" dirty="0">
                <a:latin typeface="游ゴシック" panose="020B0400000000000000" pitchFamily="50" charset="-128"/>
                <a:ea typeface="游ゴシック" panose="020B0400000000000000" pitchFamily="50" charset="-128"/>
              </a:rPr>
              <a:t>OPAC</a:t>
            </a:r>
            <a:r>
              <a:rPr lang="ja-JP" altLang="en-US" dirty="0">
                <a:latin typeface="游ゴシック" panose="020B0400000000000000" pitchFamily="50" charset="-128"/>
                <a:ea typeface="游ゴシック" panose="020B0400000000000000" pitchFamily="50" charset="-128"/>
              </a:rPr>
              <a:t>検索用端末</a:t>
            </a:r>
          </a:p>
        </p:txBody>
      </p:sp>
      <p:sp>
        <p:nvSpPr>
          <p:cNvPr id="13" name="右矢印 12"/>
          <p:cNvSpPr/>
          <p:nvPr/>
        </p:nvSpPr>
        <p:spPr>
          <a:xfrm>
            <a:off x="6029836" y="5023814"/>
            <a:ext cx="2827345" cy="1246367"/>
          </a:xfrm>
          <a:prstGeom prst="rightArrow">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テキスト ボックス 13"/>
          <p:cNvSpPr txBox="1"/>
          <p:nvPr/>
        </p:nvSpPr>
        <p:spPr>
          <a:xfrm>
            <a:off x="5948843" y="5477162"/>
            <a:ext cx="2799623" cy="400110"/>
          </a:xfrm>
          <a:prstGeom prst="rect">
            <a:avLst/>
          </a:prstGeom>
          <a:noFill/>
        </p:spPr>
        <p:txBody>
          <a:bodyPr wrap="square" rtlCol="0">
            <a:spAutoFit/>
          </a:bodyPr>
          <a:lstStyle/>
          <a:p>
            <a:pPr algn="ctr"/>
            <a:r>
              <a:rPr lang="ja-JP" altLang="en-US" sz="2000" b="1" dirty="0">
                <a:latin typeface="メイリオ" panose="020B0604030504040204" pitchFamily="50" charset="-128"/>
                <a:ea typeface="メイリオ" panose="020B0604030504040204" pitchFamily="50" charset="-128"/>
              </a:rPr>
              <a:t>日本語雑誌コーナーへ</a:t>
            </a:r>
          </a:p>
        </p:txBody>
      </p:sp>
      <p:sp>
        <p:nvSpPr>
          <p:cNvPr id="15" name="右矢印 14"/>
          <p:cNvSpPr/>
          <p:nvPr/>
        </p:nvSpPr>
        <p:spPr>
          <a:xfrm>
            <a:off x="5162829" y="3827515"/>
            <a:ext cx="2145477" cy="803391"/>
          </a:xfrm>
          <a:prstGeom prst="rightArrow">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p:cNvSpPr txBox="1"/>
          <p:nvPr/>
        </p:nvSpPr>
        <p:spPr>
          <a:xfrm>
            <a:off x="5304829" y="4077072"/>
            <a:ext cx="1800493" cy="369332"/>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文献複写申込書</a:t>
            </a:r>
          </a:p>
        </p:txBody>
      </p:sp>
    </p:spTree>
    <p:extLst>
      <p:ext uri="{BB962C8B-B14F-4D97-AF65-F5344CB8AC3E}">
        <p14:creationId xmlns:p14="http://schemas.microsoft.com/office/powerpoint/2010/main" val="3610317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t="5417" r="10008" b="42432"/>
          <a:stretch/>
        </p:blipFill>
        <p:spPr>
          <a:xfrm rot="5400000">
            <a:off x="-1057053" y="3113718"/>
            <a:ext cx="4787532" cy="2072216"/>
          </a:xfrm>
          <a:prstGeom prst="rect">
            <a:avLst/>
          </a:prstGeom>
          <a:ln w="38100">
            <a:solidFill>
              <a:schemeClr val="accent6">
                <a:lumMod val="50000"/>
              </a:schemeClr>
            </a:solidFill>
          </a:ln>
        </p:spPr>
      </p:pic>
      <p:sp>
        <p:nvSpPr>
          <p:cNvPr id="2" name="タイトル 1"/>
          <p:cNvSpPr>
            <a:spLocks noGrp="1"/>
          </p:cNvSpPr>
          <p:nvPr>
            <p:ph type="title"/>
          </p:nvPr>
        </p:nvSpPr>
        <p:spPr>
          <a:xfrm>
            <a:off x="457200" y="168371"/>
            <a:ext cx="8229600" cy="1143000"/>
          </a:xfrm>
        </p:spPr>
        <p:txBody>
          <a:bodyPr>
            <a:normAutofit/>
          </a:bodyPr>
          <a:lstStyle/>
          <a:p>
            <a:pPr algn="l"/>
            <a:r>
              <a:rPr lang="ja-JP" altLang="en-US" dirty="0" smtClean="0">
                <a:latin typeface="游ゴシック Medium" panose="020B0500000000000000" pitchFamily="50" charset="-128"/>
                <a:ea typeface="游ゴシック Medium" panose="020B0500000000000000" pitchFamily="50" charset="-128"/>
              </a:rPr>
              <a:t>④</a:t>
            </a:r>
            <a:r>
              <a:rPr lang="en-US" altLang="ja-JP" dirty="0" smtClean="0">
                <a:latin typeface="游ゴシック Medium" panose="020B0500000000000000" pitchFamily="50" charset="-128"/>
                <a:ea typeface="游ゴシック Medium" panose="020B0500000000000000" pitchFamily="50" charset="-128"/>
              </a:rPr>
              <a:t>L6</a:t>
            </a:r>
            <a:r>
              <a:rPr lang="ja-JP" altLang="en-US" dirty="0" smtClean="0">
                <a:latin typeface="游ゴシック Medium" panose="020B0500000000000000" pitchFamily="50" charset="-128"/>
                <a:ea typeface="游ゴシック Medium" panose="020B0500000000000000" pitchFamily="50" charset="-128"/>
              </a:rPr>
              <a:t>階 日本語</a:t>
            </a:r>
            <a:r>
              <a:rPr kumimoji="1" lang="ja-JP" altLang="en-US" dirty="0">
                <a:latin typeface="游ゴシック Medium" panose="020B0500000000000000" pitchFamily="50" charset="-128"/>
                <a:ea typeface="游ゴシック Medium" panose="020B0500000000000000" pitchFamily="50" charset="-128"/>
              </a:rPr>
              <a:t>雑誌</a:t>
            </a:r>
            <a:r>
              <a:rPr kumimoji="1" lang="ja-JP" altLang="en-US" dirty="0" smtClean="0">
                <a:latin typeface="游ゴシック Medium" panose="020B0500000000000000" pitchFamily="50" charset="-128"/>
                <a:ea typeface="游ゴシック Medium" panose="020B0500000000000000" pitchFamily="50" charset="-128"/>
              </a:rPr>
              <a:t>コーナー</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4" name="コンテンツ プレースホルダー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699792" y="1756060"/>
            <a:ext cx="5987008" cy="4470711"/>
          </a:xfr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87480" y="4221163"/>
            <a:ext cx="1905000" cy="1905000"/>
          </a:xfrm>
          <a:prstGeom prst="rect">
            <a:avLst/>
          </a:prstGeom>
        </p:spPr>
      </p:pic>
      <p:sp>
        <p:nvSpPr>
          <p:cNvPr id="11" name="角丸四角形吹き出し 10"/>
          <p:cNvSpPr/>
          <p:nvPr/>
        </p:nvSpPr>
        <p:spPr>
          <a:xfrm>
            <a:off x="5796137" y="2558133"/>
            <a:ext cx="3180680" cy="1382818"/>
          </a:xfrm>
          <a:prstGeom prst="wedgeRoundRectCallout">
            <a:avLst>
              <a:gd name="adj1" fmla="val 11537"/>
              <a:gd name="adj2" fmla="val 77644"/>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12" name="テキスト ボックス 11"/>
          <p:cNvSpPr txBox="1"/>
          <p:nvPr/>
        </p:nvSpPr>
        <p:spPr>
          <a:xfrm>
            <a:off x="5896417" y="2651067"/>
            <a:ext cx="3001235" cy="1236968"/>
          </a:xfrm>
          <a:prstGeom prst="rect">
            <a:avLst/>
          </a:prstGeom>
          <a:noFill/>
        </p:spPr>
        <p:txBody>
          <a:bodyPr wrap="square" rtlCol="0">
            <a:spAutoFit/>
          </a:bodyPr>
          <a:lstStyle/>
          <a:p>
            <a:r>
              <a:rPr lang="ja-JP" altLang="en-US" dirty="0" smtClean="0">
                <a:latin typeface="游ゴシック" panose="020B0400000000000000" pitchFamily="50" charset="-128"/>
                <a:ea typeface="游ゴシック" panose="020B0400000000000000" pitchFamily="50" charset="-128"/>
              </a:rPr>
              <a:t>タイトル</a:t>
            </a:r>
            <a:r>
              <a:rPr lang="ja-JP" altLang="en-US" dirty="0">
                <a:latin typeface="游ゴシック" panose="020B0400000000000000" pitchFamily="50" charset="-128"/>
                <a:ea typeface="游ゴシック" panose="020B0400000000000000" pitchFamily="50" charset="-128"/>
              </a:rPr>
              <a:t>のアルファベット順に並んでいます。</a:t>
            </a:r>
            <a:endParaRPr lang="en-US" altLang="ja-JP" dirty="0">
              <a:latin typeface="游ゴシック" panose="020B0400000000000000" pitchFamily="50" charset="-128"/>
              <a:ea typeface="游ゴシック" panose="020B0400000000000000" pitchFamily="50" charset="-128"/>
            </a:endParaRPr>
          </a:p>
          <a:p>
            <a:r>
              <a:rPr lang="ja-JP" altLang="en-US" dirty="0" smtClean="0">
                <a:latin typeface="游ゴシック" panose="020B0400000000000000" pitchFamily="50" charset="-128"/>
                <a:ea typeface="游ゴシック" panose="020B0400000000000000" pitchFamily="50" charset="-128"/>
              </a:rPr>
              <a:t>大学</a:t>
            </a:r>
            <a:r>
              <a:rPr lang="ja-JP" altLang="en-US" dirty="0">
                <a:latin typeface="游ゴシック" panose="020B0400000000000000" pitchFamily="50" charset="-128"/>
                <a:ea typeface="游ゴシック" panose="020B0400000000000000" pitchFamily="50" charset="-128"/>
              </a:rPr>
              <a:t>紀要類は大学名で並んでいます。</a:t>
            </a:r>
          </a:p>
        </p:txBody>
      </p:sp>
      <p:sp>
        <p:nvSpPr>
          <p:cNvPr id="13" name="角丸四角形吹き出し 12"/>
          <p:cNvSpPr/>
          <p:nvPr/>
        </p:nvSpPr>
        <p:spPr>
          <a:xfrm>
            <a:off x="2915816" y="2547701"/>
            <a:ext cx="2458616" cy="1080120"/>
          </a:xfrm>
          <a:prstGeom prst="wedgeRoundRectCallout">
            <a:avLst>
              <a:gd name="adj1" fmla="val -37109"/>
              <a:gd name="adj2" fmla="val -76911"/>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4" name="テキスト ボックス 13"/>
          <p:cNvSpPr txBox="1"/>
          <p:nvPr/>
        </p:nvSpPr>
        <p:spPr>
          <a:xfrm>
            <a:off x="3014047" y="2626096"/>
            <a:ext cx="2180405" cy="923330"/>
          </a:xfrm>
          <a:prstGeom prst="rect">
            <a:avLst/>
          </a:prstGeom>
          <a:noFill/>
        </p:spPr>
        <p:txBody>
          <a:bodyPr wrap="none" rtlCol="0">
            <a:spAutoFit/>
          </a:bodyPr>
          <a:lstStyle/>
          <a:p>
            <a:r>
              <a:rPr lang="ja-JP" altLang="en-US" dirty="0">
                <a:latin typeface="游ゴシック" panose="020B0400000000000000" pitchFamily="50" charset="-128"/>
                <a:ea typeface="游ゴシック" panose="020B0400000000000000" pitchFamily="50" charset="-128"/>
              </a:rPr>
              <a:t>左側の書架から</a:t>
            </a:r>
            <a:r>
              <a:rPr lang="en-US" altLang="ja-JP" dirty="0">
                <a:latin typeface="游ゴシック" panose="020B0400000000000000" pitchFamily="50" charset="-128"/>
                <a:ea typeface="游ゴシック" panose="020B0400000000000000" pitchFamily="50" charset="-128"/>
              </a:rPr>
              <a:t>A</a:t>
            </a:r>
            <a:r>
              <a:rPr lang="ja-JP" altLang="en-US" dirty="0">
                <a:latin typeface="游ゴシック" panose="020B0400000000000000" pitchFamily="50" charset="-128"/>
                <a:ea typeface="游ゴシック" panose="020B0400000000000000" pitchFamily="50" charset="-128"/>
              </a:rPr>
              <a:t>で</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始まるタイトルが</a:t>
            </a:r>
            <a:endParaRPr lang="en-US" altLang="ja-JP" dirty="0">
              <a:latin typeface="游ゴシック" panose="020B0400000000000000" pitchFamily="50" charset="-128"/>
              <a:ea typeface="游ゴシック" panose="020B0400000000000000" pitchFamily="50" charset="-128"/>
            </a:endParaRPr>
          </a:p>
          <a:p>
            <a:r>
              <a:rPr lang="ja-JP" altLang="en-US" dirty="0">
                <a:latin typeface="游ゴシック" panose="020B0400000000000000" pitchFamily="50" charset="-128"/>
                <a:ea typeface="游ゴシック" panose="020B0400000000000000" pitchFamily="50" charset="-128"/>
              </a:rPr>
              <a:t>並んでいます。</a:t>
            </a:r>
          </a:p>
        </p:txBody>
      </p:sp>
      <p:sp>
        <p:nvSpPr>
          <p:cNvPr id="16" name="上矢印吹き出し 15"/>
          <p:cNvSpPr/>
          <p:nvPr/>
        </p:nvSpPr>
        <p:spPr>
          <a:xfrm>
            <a:off x="4648190" y="4537718"/>
            <a:ext cx="2310511" cy="1944216"/>
          </a:xfrm>
          <a:prstGeom prst="upArrowCallout">
            <a:avLst>
              <a:gd name="adj1" fmla="val 25000"/>
              <a:gd name="adj2" fmla="val 25000"/>
              <a:gd name="adj3" fmla="val 25000"/>
              <a:gd name="adj4" fmla="val 41071"/>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7" name="テキスト ボックス 16"/>
          <p:cNvSpPr txBox="1"/>
          <p:nvPr/>
        </p:nvSpPr>
        <p:spPr>
          <a:xfrm>
            <a:off x="4828401" y="5774048"/>
            <a:ext cx="1980029" cy="707886"/>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rPr>
              <a:t>法科大学院</a:t>
            </a:r>
            <a:endParaRPr lang="en-US" altLang="ja-JP" sz="2000" b="1" dirty="0">
              <a:latin typeface="メイリオ" panose="020B0604030504040204" pitchFamily="50" charset="-128"/>
              <a:ea typeface="メイリオ" panose="020B0604030504040204" pitchFamily="50" charset="-128"/>
            </a:endParaRPr>
          </a:p>
          <a:p>
            <a:r>
              <a:rPr lang="ja-JP" altLang="en-US" sz="2000" b="1" dirty="0">
                <a:latin typeface="メイリオ" panose="020B0604030504040204" pitchFamily="50" charset="-128"/>
                <a:ea typeface="メイリオ" panose="020B0604030504040204" pitchFamily="50" charset="-128"/>
              </a:rPr>
              <a:t>図書コーナーへ</a:t>
            </a:r>
          </a:p>
        </p:txBody>
      </p:sp>
      <p:sp>
        <p:nvSpPr>
          <p:cNvPr id="18" name="テキスト ボックス 17"/>
          <p:cNvSpPr txBox="1"/>
          <p:nvPr/>
        </p:nvSpPr>
        <p:spPr>
          <a:xfrm>
            <a:off x="555431" y="1105626"/>
            <a:ext cx="6054949" cy="369332"/>
          </a:xfrm>
          <a:prstGeom prst="rect">
            <a:avLst/>
          </a:prstGeom>
          <a:noFill/>
        </p:spPr>
        <p:txBody>
          <a:bodyPr wrap="square" rtlCol="0">
            <a:spAutoFit/>
          </a:bodyPr>
          <a:lstStyle/>
          <a:p>
            <a:r>
              <a:rPr lang="en-US" altLang="ja-JP" b="1" dirty="0">
                <a:latin typeface="游ゴシック" panose="020B0400000000000000" pitchFamily="50" charset="-128"/>
                <a:ea typeface="游ゴシック" panose="020B0400000000000000" pitchFamily="50" charset="-128"/>
              </a:rPr>
              <a:t>OPAC</a:t>
            </a:r>
            <a:r>
              <a:rPr lang="ja-JP" altLang="en-US" b="1" dirty="0">
                <a:latin typeface="游ゴシック" panose="020B0400000000000000" pitchFamily="50" charset="-128"/>
                <a:ea typeface="游ゴシック" panose="020B0400000000000000" pitchFamily="50" charset="-128"/>
              </a:rPr>
              <a:t>の配架場所表示は</a:t>
            </a:r>
            <a:r>
              <a:rPr lang="ja-JP" altLang="en-US" b="1" dirty="0">
                <a:solidFill>
                  <a:srgbClr val="FF0000"/>
                </a:solidFill>
                <a:latin typeface="游ゴシック" panose="020B0400000000000000" pitchFamily="50" charset="-128"/>
                <a:ea typeface="游ゴシック" panose="020B0400000000000000" pitchFamily="50" charset="-128"/>
              </a:rPr>
              <a:t>「法・雑誌」</a:t>
            </a:r>
          </a:p>
        </p:txBody>
      </p:sp>
      <p:sp>
        <p:nvSpPr>
          <p:cNvPr id="15" name="左矢印吹き出し 14"/>
          <p:cNvSpPr/>
          <p:nvPr/>
        </p:nvSpPr>
        <p:spPr>
          <a:xfrm>
            <a:off x="1475656" y="5700406"/>
            <a:ext cx="2576424" cy="787934"/>
          </a:xfrm>
          <a:prstGeom prst="leftArrowCallout">
            <a:avLst>
              <a:gd name="adj1" fmla="val 25000"/>
              <a:gd name="adj2" fmla="val 28054"/>
              <a:gd name="adj3" fmla="val 58193"/>
              <a:gd name="adj4" fmla="val 6497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9" name="テキスト ボックス 18"/>
          <p:cNvSpPr txBox="1"/>
          <p:nvPr/>
        </p:nvSpPr>
        <p:spPr>
          <a:xfrm>
            <a:off x="2340954" y="5802811"/>
            <a:ext cx="1569660" cy="646331"/>
          </a:xfrm>
          <a:prstGeom prst="rect">
            <a:avLst/>
          </a:prstGeom>
          <a:noFill/>
        </p:spPr>
        <p:txBody>
          <a:bodyPr wrap="none" rtlCol="0">
            <a:spAutoFit/>
          </a:bodyPr>
          <a:lstStyle/>
          <a:p>
            <a:pPr algn="ctr"/>
            <a:r>
              <a:rPr lang="ja-JP" altLang="en-US" dirty="0" smtClean="0">
                <a:latin typeface="游ゴシック" panose="020B0400000000000000" pitchFamily="50" charset="-128"/>
                <a:ea typeface="游ゴシック" panose="020B0400000000000000" pitchFamily="50" charset="-128"/>
              </a:rPr>
              <a:t>新着雑誌棚</a:t>
            </a:r>
            <a:endParaRPr lang="en-US" altLang="ja-JP" dirty="0">
              <a:latin typeface="游ゴシック" panose="020B0400000000000000" pitchFamily="50" charset="-128"/>
              <a:ea typeface="游ゴシック" panose="020B0400000000000000" pitchFamily="50" charset="-128"/>
            </a:endParaRPr>
          </a:p>
          <a:p>
            <a:pPr algn="ctr"/>
            <a:r>
              <a:rPr lang="ja-JP" altLang="en-US" dirty="0" smtClean="0">
                <a:latin typeface="游ゴシック" panose="020B0400000000000000" pitchFamily="50" charset="-128"/>
                <a:ea typeface="游ゴシック" panose="020B0400000000000000" pitchFamily="50" charset="-128"/>
              </a:rPr>
              <a:t>（閲覧室奥）</a:t>
            </a:r>
            <a:endParaRPr lang="ja-JP" altLang="en-US"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22996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79723"/>
            <a:ext cx="8229600" cy="1143000"/>
          </a:xfrm>
        </p:spPr>
        <p:txBody>
          <a:bodyPr>
            <a:normAutofit fontScale="90000"/>
          </a:bodyPr>
          <a:lstStyle/>
          <a:p>
            <a:pPr algn="l"/>
            <a:r>
              <a:rPr lang="ja-JP" altLang="en-US" dirty="0" smtClean="0">
                <a:latin typeface="游ゴシック Medium" panose="020B0500000000000000" pitchFamily="50" charset="-128"/>
                <a:ea typeface="游ゴシック Medium" panose="020B0500000000000000" pitchFamily="50" charset="-128"/>
              </a:rPr>
              <a:t>⑤</a:t>
            </a:r>
            <a:r>
              <a:rPr lang="en-US" altLang="ja-JP" dirty="0" smtClean="0">
                <a:latin typeface="游ゴシック Medium" panose="020B0500000000000000" pitchFamily="50" charset="-128"/>
                <a:ea typeface="游ゴシック Medium" panose="020B0500000000000000" pitchFamily="50" charset="-128"/>
              </a:rPr>
              <a:t>L6</a:t>
            </a:r>
            <a:r>
              <a:rPr lang="ja-JP" altLang="en-US" dirty="0" smtClean="0">
                <a:latin typeface="游ゴシック Medium" panose="020B0500000000000000" pitchFamily="50" charset="-128"/>
                <a:ea typeface="游ゴシック Medium" panose="020B0500000000000000" pitchFamily="50" charset="-128"/>
              </a:rPr>
              <a:t>階 法科</a:t>
            </a:r>
            <a:r>
              <a:rPr kumimoji="1" lang="ja-JP" altLang="en-US" dirty="0">
                <a:latin typeface="游ゴシック Medium" panose="020B0500000000000000" pitchFamily="50" charset="-128"/>
                <a:ea typeface="游ゴシック Medium" panose="020B0500000000000000" pitchFamily="50" charset="-128"/>
              </a:rPr>
              <a:t>大学院図書</a:t>
            </a:r>
            <a:r>
              <a:rPr lang="ja-JP" altLang="en-US" dirty="0" smtClean="0">
                <a:latin typeface="游ゴシック Medium" panose="020B0500000000000000" pitchFamily="50" charset="-128"/>
                <a:ea typeface="游ゴシック Medium" panose="020B0500000000000000" pitchFamily="50" charset="-128"/>
              </a:rPr>
              <a:t>コーナー</a:t>
            </a:r>
            <a:endParaRPr kumimoji="1" lang="ja-JP" altLang="en-US" dirty="0">
              <a:latin typeface="游ゴシック Medium" panose="020B0500000000000000" pitchFamily="50" charset="-128"/>
              <a:ea typeface="游ゴシック Medium" panose="020B0500000000000000" pitchFamily="50" charset="-128"/>
            </a:endParaRPr>
          </a:p>
        </p:txBody>
      </p:sp>
      <p:pic>
        <p:nvPicPr>
          <p:cNvPr id="5" name="コンテンツ プレースホルダー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3528" y="1628802"/>
            <a:ext cx="6056944" cy="4525963"/>
          </a:xfrm>
        </p:spPr>
      </p:pic>
      <p:sp>
        <p:nvSpPr>
          <p:cNvPr id="4" name="テキスト ボックス 3"/>
          <p:cNvSpPr txBox="1"/>
          <p:nvPr/>
        </p:nvSpPr>
        <p:spPr>
          <a:xfrm>
            <a:off x="458221" y="1121462"/>
            <a:ext cx="6463365" cy="369332"/>
          </a:xfrm>
          <a:prstGeom prst="rect">
            <a:avLst/>
          </a:prstGeom>
          <a:noFill/>
        </p:spPr>
        <p:txBody>
          <a:bodyPr wrap="square" rtlCol="0">
            <a:spAutoFit/>
          </a:bodyPr>
          <a:lstStyle/>
          <a:p>
            <a:r>
              <a:rPr lang="en-US" altLang="ja-JP" b="1" dirty="0">
                <a:latin typeface="游ゴシック" panose="020B0400000000000000" pitchFamily="50" charset="-128"/>
                <a:ea typeface="游ゴシック" panose="020B0400000000000000" pitchFamily="50" charset="-128"/>
              </a:rPr>
              <a:t>OPAC</a:t>
            </a:r>
            <a:r>
              <a:rPr lang="ja-JP" altLang="en-US" b="1" dirty="0">
                <a:latin typeface="游ゴシック" panose="020B0400000000000000" pitchFamily="50" charset="-128"/>
                <a:ea typeface="游ゴシック" panose="020B0400000000000000" pitchFamily="50" charset="-128"/>
              </a:rPr>
              <a:t>の配架場所表示は</a:t>
            </a:r>
            <a:r>
              <a:rPr lang="ja-JP" altLang="en-US" b="1" dirty="0">
                <a:solidFill>
                  <a:srgbClr val="FF0000"/>
                </a:solidFill>
                <a:latin typeface="游ゴシック" panose="020B0400000000000000" pitchFamily="50" charset="-128"/>
                <a:ea typeface="游ゴシック" panose="020B0400000000000000" pitchFamily="50" charset="-128"/>
              </a:rPr>
              <a:t>「法・法科」</a:t>
            </a:r>
          </a:p>
        </p:txBody>
      </p:sp>
      <p:sp>
        <p:nvSpPr>
          <p:cNvPr id="6" name="楕円 5"/>
          <p:cNvSpPr/>
          <p:nvPr/>
        </p:nvSpPr>
        <p:spPr>
          <a:xfrm>
            <a:off x="8018040" y="476672"/>
            <a:ext cx="586408" cy="576064"/>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游ゴシック" panose="020B0400000000000000" pitchFamily="50" charset="-128"/>
                <a:ea typeface="游ゴシック" panose="020B0400000000000000" pitchFamily="50" charset="-128"/>
              </a:rPr>
              <a:t>法科</a:t>
            </a:r>
          </a:p>
        </p:txBody>
      </p:sp>
      <p:sp>
        <p:nvSpPr>
          <p:cNvPr id="3" name="四角形吹き出し 2"/>
          <p:cNvSpPr/>
          <p:nvPr/>
        </p:nvSpPr>
        <p:spPr>
          <a:xfrm>
            <a:off x="6259865" y="3429000"/>
            <a:ext cx="2128561" cy="864096"/>
          </a:xfrm>
          <a:prstGeom prst="wedgeRectCallout">
            <a:avLst>
              <a:gd name="adj1" fmla="val -67598"/>
              <a:gd name="adj2" fmla="val 101537"/>
            </a:avLst>
          </a:prstGeom>
          <a:solidFill>
            <a:srgbClr val="FFFF99"/>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游ゴシック" panose="020B0400000000000000" pitchFamily="50" charset="-128"/>
                <a:ea typeface="游ゴシック" panose="020B0400000000000000" pitchFamily="50" charset="-128"/>
              </a:rPr>
              <a:t>法科大学院用図書購入申込書</a:t>
            </a:r>
          </a:p>
        </p:txBody>
      </p:sp>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4260304"/>
            <a:ext cx="1905000" cy="1905000"/>
          </a:xfrm>
          <a:prstGeom prst="rect">
            <a:avLst/>
          </a:prstGeom>
        </p:spPr>
      </p:pic>
      <p:sp>
        <p:nvSpPr>
          <p:cNvPr id="8" name="角丸四角形吹き出し 7"/>
          <p:cNvSpPr/>
          <p:nvPr/>
        </p:nvSpPr>
        <p:spPr>
          <a:xfrm>
            <a:off x="204890" y="2099380"/>
            <a:ext cx="3719038" cy="1761668"/>
          </a:xfrm>
          <a:prstGeom prst="wedgeRoundRectCallout">
            <a:avLst>
              <a:gd name="adj1" fmla="val -32149"/>
              <a:gd name="adj2" fmla="val 69818"/>
              <a:gd name="adj3" fmla="val 1666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游ゴシック" panose="020B0400000000000000" pitchFamily="50" charset="-128"/>
              <a:ea typeface="游ゴシック" panose="020B0400000000000000" pitchFamily="50" charset="-128"/>
            </a:endParaRPr>
          </a:p>
        </p:txBody>
      </p:sp>
      <p:sp>
        <p:nvSpPr>
          <p:cNvPr id="9" name="テキスト ボックス 8"/>
          <p:cNvSpPr txBox="1"/>
          <p:nvPr/>
        </p:nvSpPr>
        <p:spPr>
          <a:xfrm>
            <a:off x="438916" y="2241550"/>
            <a:ext cx="3250986" cy="1477328"/>
          </a:xfrm>
          <a:prstGeom prst="rect">
            <a:avLst/>
          </a:prstGeom>
          <a:noFill/>
        </p:spPr>
        <p:txBody>
          <a:bodyPr wrap="square" rtlCol="0">
            <a:spAutoFit/>
          </a:bodyPr>
          <a:lstStyle/>
          <a:p>
            <a:r>
              <a:rPr lang="ja-JP" altLang="en-US" dirty="0">
                <a:latin typeface="游ゴシック" panose="020B0400000000000000" pitchFamily="50" charset="-128"/>
                <a:ea typeface="游ゴシック" panose="020B0400000000000000" pitchFamily="50" charset="-128"/>
              </a:rPr>
              <a:t>こちらのコーナーの資料は、法科大学院生に限り</a:t>
            </a:r>
            <a:r>
              <a:rPr lang="ja-JP" altLang="en-US" dirty="0" smtClean="0">
                <a:latin typeface="游ゴシック" panose="020B0400000000000000" pitchFamily="50" charset="-128"/>
                <a:ea typeface="游ゴシック" panose="020B0400000000000000" pitchFamily="50" charset="-128"/>
              </a:rPr>
              <a:t>、自習室</a:t>
            </a:r>
            <a:r>
              <a:rPr lang="ja-JP" altLang="en-US" dirty="0">
                <a:latin typeface="游ゴシック" panose="020B0400000000000000" pitchFamily="50" charset="-128"/>
                <a:ea typeface="游ゴシック" panose="020B0400000000000000" pitchFamily="50" charset="-128"/>
              </a:rPr>
              <a:t>まで</a:t>
            </a:r>
            <a:r>
              <a:rPr lang="ja-JP" altLang="en-US" dirty="0" smtClean="0">
                <a:latin typeface="游ゴシック" panose="020B0400000000000000" pitchFamily="50" charset="-128"/>
                <a:ea typeface="游ゴシック" panose="020B0400000000000000" pitchFamily="50" charset="-128"/>
              </a:rPr>
              <a:t>の当日持ち出し</a:t>
            </a:r>
            <a:r>
              <a:rPr lang="ja-JP" altLang="en-US" dirty="0">
                <a:latin typeface="游ゴシック" panose="020B0400000000000000" pitchFamily="50" charset="-128"/>
                <a:ea typeface="游ゴシック" panose="020B0400000000000000" pitchFamily="50" charset="-128"/>
              </a:rPr>
              <a:t>か図書</a:t>
            </a:r>
            <a:r>
              <a:rPr lang="ja-JP" altLang="en-US" dirty="0" smtClean="0">
                <a:latin typeface="游ゴシック" panose="020B0400000000000000" pitchFamily="50" charset="-128"/>
                <a:ea typeface="游ゴシック" panose="020B0400000000000000" pitchFamily="50" charset="-128"/>
              </a:rPr>
              <a:t>室内の専用棚への取り置き</a:t>
            </a:r>
            <a:r>
              <a:rPr lang="ja-JP" altLang="en-US" dirty="0">
                <a:latin typeface="游ゴシック" panose="020B0400000000000000" pitchFamily="50" charset="-128"/>
                <a:ea typeface="游ゴシック" panose="020B0400000000000000" pitchFamily="50" charset="-128"/>
              </a:rPr>
              <a:t>が可能です</a:t>
            </a:r>
            <a:endParaRPr lang="en-US" altLang="ja-JP" dirty="0">
              <a:latin typeface="游ゴシック" panose="020B0400000000000000" pitchFamily="50" charset="-128"/>
              <a:ea typeface="游ゴシック" panose="020B0400000000000000" pitchFamily="50" charset="-128"/>
            </a:endParaRPr>
          </a:p>
        </p:txBody>
      </p:sp>
      <p:sp>
        <p:nvSpPr>
          <p:cNvPr id="10" name="下矢印吹き出し 9"/>
          <p:cNvSpPr/>
          <p:nvPr/>
        </p:nvSpPr>
        <p:spPr>
          <a:xfrm>
            <a:off x="3203848" y="5589242"/>
            <a:ext cx="2016224" cy="1084455"/>
          </a:xfrm>
          <a:prstGeom prst="downArrowCallout">
            <a:avLst>
              <a:gd name="adj1" fmla="val 25000"/>
              <a:gd name="adj2" fmla="val 25000"/>
              <a:gd name="adj3" fmla="val 25846"/>
              <a:gd name="adj4" fmla="val 64977"/>
            </a:avLst>
          </a:prstGeom>
          <a:solidFill>
            <a:srgbClr val="CCFF99"/>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游ゴシック" panose="020B0400000000000000" pitchFamily="50" charset="-128"/>
              <a:ea typeface="游ゴシック" panose="020B0400000000000000" pitchFamily="50" charset="-128"/>
            </a:endParaRPr>
          </a:p>
        </p:txBody>
      </p:sp>
      <p:sp>
        <p:nvSpPr>
          <p:cNvPr id="11" name="テキスト ボックス 10"/>
          <p:cNvSpPr txBox="1"/>
          <p:nvPr/>
        </p:nvSpPr>
        <p:spPr>
          <a:xfrm>
            <a:off x="3240814" y="5743907"/>
            <a:ext cx="1980029" cy="400110"/>
          </a:xfrm>
          <a:prstGeom prst="rect">
            <a:avLst/>
          </a:prstGeom>
          <a:noFill/>
        </p:spPr>
        <p:txBody>
          <a:bodyPr wrap="none" rtlCol="0">
            <a:spAutoFit/>
          </a:bodyPr>
          <a:lstStyle/>
          <a:p>
            <a:r>
              <a:rPr lang="ja-JP" altLang="en-US" sz="2000" b="1" dirty="0">
                <a:latin typeface="メイリオ" panose="020B0604030504040204" pitchFamily="50" charset="-128"/>
                <a:ea typeface="メイリオ" panose="020B0604030504040204" pitchFamily="50" charset="-128"/>
              </a:rPr>
              <a:t>カウンター前へ</a:t>
            </a:r>
          </a:p>
        </p:txBody>
      </p:sp>
    </p:spTree>
    <p:extLst>
      <p:ext uri="{BB962C8B-B14F-4D97-AF65-F5344CB8AC3E}">
        <p14:creationId xmlns:p14="http://schemas.microsoft.com/office/powerpoint/2010/main" val="25776416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bg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kumimoji="1" sz="1600" b="1" dirty="0" smtClean="0">
            <a:solidFill>
              <a:srgbClr val="FF0000"/>
            </a:solidFill>
            <a:latin typeface="游ゴシック Medium" panose="020B0500000000000000" pitchFamily="50" charset="-128"/>
            <a:ea typeface="游ゴシック Medium" panose="020B0500000000000000"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E4D2872BCBA23C4BAAD1BF88D93FED03" ma:contentTypeVersion="7" ma:contentTypeDescription="新しいドキュメントを作成します。" ma:contentTypeScope="" ma:versionID="765e25c5cca5fc1e34eaba769477ad29">
  <xsd:schema xmlns:xsd="http://www.w3.org/2001/XMLSchema" xmlns:xs="http://www.w3.org/2001/XMLSchema" xmlns:p="http://schemas.microsoft.com/office/2006/metadata/properties" xmlns:ns3="f4fdc32f-7e05-408e-bb95-0f10c95c91bd" targetNamespace="http://schemas.microsoft.com/office/2006/metadata/properties" ma:root="true" ma:fieldsID="103b058bb413bf5ed42e8008a8a57314" ns3:_="">
    <xsd:import namespace="f4fdc32f-7e05-408e-bb95-0f10c95c91b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fdc32f-7e05-408e-bb95-0f10c95c91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1A7AFD-2A3D-4B0B-B378-1360EAF7F083}">
  <ds:schemaRefs>
    <ds:schemaRef ds:uri="http://schemas.microsoft.com/sharepoint/v3/contenttype/forms"/>
  </ds:schemaRefs>
</ds:datastoreItem>
</file>

<file path=customXml/itemProps2.xml><?xml version="1.0" encoding="utf-8"?>
<ds:datastoreItem xmlns:ds="http://schemas.openxmlformats.org/officeDocument/2006/customXml" ds:itemID="{202958ED-6223-47E6-ACB5-077A448C8B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fdc32f-7e05-408e-bb95-0f10c95c91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37926C-F12C-4AD3-AD39-EFB8CCFE9D01}">
  <ds:schemaRefs>
    <ds:schemaRef ds:uri="http://purl.org/dc/dcmitype/"/>
    <ds:schemaRef ds:uri="f4fdc32f-7e05-408e-bb95-0f10c95c91bd"/>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1721</TotalTime>
  <Words>3017</Words>
  <Application>Microsoft Office PowerPoint</Application>
  <PresentationFormat>画面に合わせる (4:3)</PresentationFormat>
  <Paragraphs>273</Paragraphs>
  <Slides>20</Slides>
  <Notes>20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20</vt:i4>
      </vt:variant>
    </vt:vector>
  </HeadingPairs>
  <TitlesOfParts>
    <vt:vector size="29" baseType="lpstr">
      <vt:lpstr>ＭＳ Ｐゴシック</vt:lpstr>
      <vt:lpstr>メイリオ</vt:lpstr>
      <vt:lpstr>游ゴシック</vt:lpstr>
      <vt:lpstr>游ゴシック Medium</vt:lpstr>
      <vt:lpstr>游明朝 Demibold</vt:lpstr>
      <vt:lpstr>Arial</vt:lpstr>
      <vt:lpstr>Calibri</vt:lpstr>
      <vt:lpstr>Wingdings</vt:lpstr>
      <vt:lpstr>Office ​​テーマ</vt:lpstr>
      <vt:lpstr>ご入学おめでとうございます</vt:lpstr>
      <vt:lpstr>法学部研究室図書室でできること</vt:lpstr>
      <vt:lpstr>図書室への入室ルート</vt:lpstr>
      <vt:lpstr>①L6階 図書室カウンター</vt:lpstr>
      <vt:lpstr>入退室手続きついて</vt:lpstr>
      <vt:lpstr>②L6階 利用者用ロッカー</vt:lpstr>
      <vt:lpstr>③L6階 閲覧室</vt:lpstr>
      <vt:lpstr>④L6階 日本語雑誌コーナー</vt:lpstr>
      <vt:lpstr>⑤L6階 法科大学院図書コーナー</vt:lpstr>
      <vt:lpstr>カウンターで行っていること</vt:lpstr>
      <vt:lpstr>⑥L6階外国法令判例資料室＆ 日本語雑誌コーナー（続き）</vt:lpstr>
      <vt:lpstr>⑦L6階コピー機（公費用）</vt:lpstr>
      <vt:lpstr>PowerPoint プレゼンテーション</vt:lpstr>
      <vt:lpstr>図書室 L5階</vt:lpstr>
      <vt:lpstr>図書室 L4階</vt:lpstr>
      <vt:lpstr>L4階書庫入口</vt:lpstr>
      <vt:lpstr>書庫内 電動書架の使い方</vt:lpstr>
      <vt:lpstr>L1階書庫　 公共政策大学院図書コーナー</vt:lpstr>
      <vt:lpstr>法3号館1階 ブックポスト</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may</dc:creator>
  <cp:lastModifiedBy>大谷　智哉</cp:lastModifiedBy>
  <cp:revision>89</cp:revision>
  <cp:lastPrinted>2024-03-01T10:38:52Z</cp:lastPrinted>
  <dcterms:created xsi:type="dcterms:W3CDTF">2020-03-12T00:37:19Z</dcterms:created>
  <dcterms:modified xsi:type="dcterms:W3CDTF">2024-03-06T02:41:42Z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0x010100E4D2872BCBA23C4BAAD1BF88D93FED03</vt:lpwstr>
  </property>
</Properties>
</file>